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9" r:id="rId2"/>
    <p:sldId id="256" r:id="rId3"/>
    <p:sldId id="257" r:id="rId4"/>
    <p:sldId id="258" r:id="rId5"/>
    <p:sldId id="286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63" r:id="rId14"/>
    <p:sldId id="281" r:id="rId15"/>
    <p:sldId id="282" r:id="rId16"/>
    <p:sldId id="279" r:id="rId17"/>
    <p:sldId id="275" r:id="rId18"/>
    <p:sldId id="276" r:id="rId19"/>
    <p:sldId id="274" r:id="rId20"/>
    <p:sldId id="270" r:id="rId21"/>
    <p:sldId id="284" r:id="rId22"/>
  </p:sldIdLst>
  <p:sldSz cx="18288000" cy="10607675"/>
  <p:notesSz cx="6858000" cy="9144000"/>
  <p:defaultTextStyle>
    <a:defPPr>
      <a:defRPr lang="en-US"/>
    </a:defPPr>
    <a:lvl1pPr marL="0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8993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7986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6979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5972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94965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33958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72952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11945" algn="l" defTabSz="10779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CC"/>
    <a:srgbClr val="3366FF"/>
    <a:srgbClr val="0033CC"/>
    <a:srgbClr val="FF6699"/>
    <a:srgbClr val="65C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44" d="100"/>
          <a:sy n="44" d="100"/>
        </p:scale>
        <p:origin x="-864" y="-120"/>
      </p:cViewPr>
      <p:guideLst>
        <p:guide orient="horz" pos="3341"/>
        <p:guide pos="56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981194"/>
            <a:ext cx="18288000" cy="4626481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8288000" cy="598119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102486"/>
            <a:ext cx="18288000" cy="3535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475124"/>
            <a:ext cx="18288000" cy="7896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7590" y="7815071"/>
            <a:ext cx="11274020" cy="1364426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chemeClr val="tx2"/>
                </a:solidFill>
              </a:defRPr>
            </a:lvl1pPr>
            <a:lvl2pPr marL="82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51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7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02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2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5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78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04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5163" y="4844899"/>
            <a:ext cx="14350702" cy="2773598"/>
          </a:xfrm>
          <a:effectLst/>
        </p:spPr>
        <p:txBody>
          <a:bodyPr>
            <a:noAutofit/>
          </a:bodyPr>
          <a:lstStyle>
            <a:lvl1pPr marL="1155792" indent="-825566" algn="l">
              <a:defRPr sz="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0" y="1131484"/>
            <a:ext cx="12801600" cy="53745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7516" y="582382"/>
            <a:ext cx="4114800" cy="810244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8227" y="1131485"/>
            <a:ext cx="9658574" cy="75709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86000" y="1131486"/>
            <a:ext cx="12801600" cy="53745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81194"/>
            <a:ext cx="18288000" cy="462648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288000" cy="598119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02486"/>
            <a:ext cx="18288000" cy="3535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475124"/>
            <a:ext cx="18288000" cy="7896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390" y="3360563"/>
            <a:ext cx="11933332" cy="3748333"/>
          </a:xfrm>
          <a:effectLst/>
        </p:spPr>
        <p:txBody>
          <a:bodyPr anchor="b"/>
          <a:lstStyle>
            <a:lvl1pPr algn="r">
              <a:defRPr sz="83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876" y="7126711"/>
            <a:ext cx="11940988" cy="1292255"/>
          </a:xfrm>
        </p:spPr>
        <p:txBody>
          <a:bodyPr anchor="t"/>
          <a:lstStyle>
            <a:lvl1pPr marL="0" indent="0" algn="r">
              <a:buNone/>
              <a:defRPr sz="3600">
                <a:solidFill>
                  <a:schemeClr val="tx2"/>
                </a:solidFill>
              </a:defRPr>
            </a:lvl1pPr>
            <a:lvl2pPr marL="82556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5113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7669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022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278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533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7896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6045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8" y="1131484"/>
            <a:ext cx="6693408" cy="53745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9290304" y="1131486"/>
            <a:ext cx="6693408" cy="53745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131485"/>
            <a:ext cx="6693408" cy="98955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43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825566" indent="0">
              <a:buNone/>
              <a:defRPr sz="3600" b="1"/>
            </a:lvl2pPr>
            <a:lvl3pPr marL="1651132" indent="0">
              <a:buNone/>
              <a:defRPr sz="3300" b="1"/>
            </a:lvl3pPr>
            <a:lvl4pPr marL="2476698" indent="0">
              <a:buNone/>
              <a:defRPr sz="2900" b="1"/>
            </a:lvl4pPr>
            <a:lvl5pPr marL="3302264" indent="0">
              <a:buNone/>
              <a:defRPr sz="2900" b="1"/>
            </a:lvl5pPr>
            <a:lvl6pPr marL="4127830" indent="0">
              <a:buNone/>
              <a:defRPr sz="2900" b="1"/>
            </a:lvl6pPr>
            <a:lvl7pPr marL="4953396" indent="0">
              <a:buNone/>
              <a:defRPr sz="2900" b="1"/>
            </a:lvl7pPr>
            <a:lvl8pPr marL="5778962" indent="0">
              <a:buNone/>
              <a:defRPr sz="2900" b="1"/>
            </a:lvl8pPr>
            <a:lvl9pPr marL="6604528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894" y="2165969"/>
            <a:ext cx="6693408" cy="4243070"/>
          </a:xfrm>
        </p:spPr>
        <p:txBody>
          <a:bodyPr>
            <a:normAutofit/>
          </a:bodyPr>
          <a:lstStyle>
            <a:lvl1pPr>
              <a:defRPr sz="3300"/>
            </a:lvl1pPr>
            <a:lvl2pPr>
              <a:defRPr sz="33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4604" y="1131485"/>
            <a:ext cx="6693408" cy="98955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43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825566" indent="0">
              <a:buNone/>
              <a:defRPr sz="3600" b="1"/>
            </a:lvl2pPr>
            <a:lvl3pPr marL="1651132" indent="0">
              <a:buNone/>
              <a:defRPr sz="3300" b="1"/>
            </a:lvl3pPr>
            <a:lvl4pPr marL="2476698" indent="0">
              <a:buNone/>
              <a:defRPr sz="2900" b="1"/>
            </a:lvl4pPr>
            <a:lvl5pPr marL="3302264" indent="0">
              <a:buNone/>
              <a:defRPr sz="2900" b="1"/>
            </a:lvl5pPr>
            <a:lvl6pPr marL="4127830" indent="0">
              <a:buNone/>
              <a:defRPr sz="2900" b="1"/>
            </a:lvl6pPr>
            <a:lvl7pPr marL="4953396" indent="0">
              <a:buNone/>
              <a:defRPr sz="2900" b="1"/>
            </a:lvl7pPr>
            <a:lvl8pPr marL="5778962" indent="0">
              <a:buNone/>
              <a:defRPr sz="2900" b="1"/>
            </a:lvl8pPr>
            <a:lvl9pPr marL="6604528" indent="0">
              <a:buNone/>
              <a:defRPr sz="2900" b="1"/>
            </a:lvl9pPr>
          </a:lstStyle>
          <a:p>
            <a:pPr marL="0" lvl="0" indent="0" algn="ctr" defTabSz="1651132" rtl="0" eaLnBrk="1" latinLnBrk="0" hangingPunct="1">
              <a:spcBef>
                <a:spcPct val="20000"/>
              </a:spcBef>
              <a:spcAft>
                <a:spcPts val="54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0" y="2163966"/>
            <a:ext cx="6693408" cy="4243070"/>
          </a:xfrm>
        </p:spPr>
        <p:txBody>
          <a:bodyPr>
            <a:normAutofit/>
          </a:bodyPr>
          <a:lstStyle>
            <a:lvl1pPr>
              <a:defRPr sz="3300"/>
            </a:lvl1pPr>
            <a:lvl2pPr>
              <a:defRPr sz="33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1" y="3418029"/>
            <a:ext cx="7272170" cy="1946586"/>
          </a:xfrm>
          <a:effectLst/>
        </p:spPr>
        <p:txBody>
          <a:bodyPr anchor="b">
            <a:noAutofit/>
          </a:bodyPr>
          <a:lstStyle>
            <a:lvl1pPr marL="412783" indent="-412783" algn="l">
              <a:defRPr sz="5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7031" y="1131485"/>
            <a:ext cx="8034170" cy="7570969"/>
          </a:xfrm>
        </p:spPr>
        <p:txBody>
          <a:bodyPr anchor="ctr"/>
          <a:lstStyle>
            <a:lvl1pPr>
              <a:defRPr sz="40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5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0" y="5410258"/>
            <a:ext cx="6777320" cy="3309319"/>
          </a:xfrm>
        </p:spPr>
        <p:txBody>
          <a:bodyPr/>
          <a:lstStyle>
            <a:lvl1pPr marL="0" indent="0">
              <a:buNone/>
              <a:defRPr sz="2500"/>
            </a:lvl1pPr>
            <a:lvl2pPr marL="825566" indent="0">
              <a:buNone/>
              <a:defRPr sz="2200"/>
            </a:lvl2pPr>
            <a:lvl3pPr marL="1651132" indent="0">
              <a:buNone/>
              <a:defRPr sz="1800"/>
            </a:lvl3pPr>
            <a:lvl4pPr marL="2476698" indent="0">
              <a:buNone/>
              <a:defRPr sz="1600"/>
            </a:lvl4pPr>
            <a:lvl5pPr marL="3302264" indent="0">
              <a:buNone/>
              <a:defRPr sz="1600"/>
            </a:lvl5pPr>
            <a:lvl6pPr marL="4127830" indent="0">
              <a:buNone/>
              <a:defRPr sz="1600"/>
            </a:lvl6pPr>
            <a:lvl7pPr marL="4953396" indent="0">
              <a:buNone/>
              <a:defRPr sz="1600"/>
            </a:lvl7pPr>
            <a:lvl8pPr marL="5778962" indent="0">
              <a:buNone/>
              <a:defRPr sz="1600"/>
            </a:lvl8pPr>
            <a:lvl9pPr marL="660452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981194"/>
            <a:ext cx="18288000" cy="462648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288000" cy="598119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102486"/>
            <a:ext cx="18288000" cy="3535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475124"/>
            <a:ext cx="18288000" cy="7896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50350" y="1767946"/>
            <a:ext cx="8229600" cy="4837963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3600"/>
            </a:lvl1pPr>
            <a:lvl2pPr marL="825566" indent="0">
              <a:buNone/>
              <a:defRPr sz="5100"/>
            </a:lvl2pPr>
            <a:lvl3pPr marL="1651132" indent="0">
              <a:buNone/>
              <a:defRPr sz="4300"/>
            </a:lvl3pPr>
            <a:lvl4pPr marL="2476698" indent="0">
              <a:buNone/>
              <a:defRPr sz="3600"/>
            </a:lvl4pPr>
            <a:lvl5pPr marL="3302264" indent="0">
              <a:buNone/>
              <a:defRPr sz="3600"/>
            </a:lvl5pPr>
            <a:lvl6pPr marL="4127830" indent="0">
              <a:buNone/>
              <a:defRPr sz="3600"/>
            </a:lvl6pPr>
            <a:lvl7pPr marL="4953396" indent="0">
              <a:buNone/>
              <a:defRPr sz="3600"/>
            </a:lvl7pPr>
            <a:lvl8pPr marL="5778962" indent="0">
              <a:buNone/>
              <a:defRPr sz="3600"/>
            </a:lvl8pPr>
            <a:lvl9pPr marL="6604528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5774" y="1562979"/>
            <a:ext cx="7388228" cy="3345671"/>
          </a:xfrm>
        </p:spPr>
        <p:txBody>
          <a:bodyPr anchor="b"/>
          <a:lstStyle>
            <a:lvl1pPr marL="330226" indent="-330226">
              <a:buFont typeface="Georgia" pitchFamily="18" charset="0"/>
              <a:buChar char="*"/>
              <a:defRPr sz="2900"/>
            </a:lvl1pPr>
            <a:lvl2pPr marL="825566" indent="0">
              <a:buNone/>
              <a:defRPr sz="2200"/>
            </a:lvl2pPr>
            <a:lvl3pPr marL="1651132" indent="0">
              <a:buNone/>
              <a:defRPr sz="1800"/>
            </a:lvl3pPr>
            <a:lvl4pPr marL="2476698" indent="0">
              <a:buNone/>
              <a:defRPr sz="1600"/>
            </a:lvl4pPr>
            <a:lvl5pPr marL="3302264" indent="0">
              <a:buNone/>
              <a:defRPr sz="1600"/>
            </a:lvl5pPr>
            <a:lvl6pPr marL="4127830" indent="0">
              <a:buNone/>
              <a:defRPr sz="1600"/>
            </a:lvl6pPr>
            <a:lvl7pPr marL="4953396" indent="0">
              <a:buNone/>
              <a:defRPr sz="1600"/>
            </a:lvl7pPr>
            <a:lvl8pPr marL="5778962" indent="0">
              <a:buNone/>
              <a:defRPr sz="1600"/>
            </a:lvl8pPr>
            <a:lvl9pPr marL="660452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536" y="6905384"/>
            <a:ext cx="12767076" cy="1767946"/>
          </a:xfrm>
        </p:spPr>
        <p:txBody>
          <a:bodyPr anchor="b">
            <a:noAutofit/>
          </a:bodyPr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896825"/>
            <a:ext cx="18288000" cy="27108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288000" cy="78968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28659"/>
            <a:ext cx="18288000" cy="3535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475124"/>
            <a:ext cx="18288000" cy="7896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5113" tIns="82557" rIns="165113" bIns="8255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6579" y="6762691"/>
            <a:ext cx="13025022" cy="1767946"/>
          </a:xfrm>
          <a:prstGeom prst="rect">
            <a:avLst/>
          </a:prstGeom>
          <a:effectLst/>
        </p:spPr>
        <p:txBody>
          <a:bodyPr vert="horz" lIns="165113" tIns="82557" rIns="165113" bIns="82557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132630"/>
            <a:ext cx="12801600" cy="5374555"/>
          </a:xfrm>
          <a:prstGeom prst="rect">
            <a:avLst/>
          </a:prstGeom>
        </p:spPr>
        <p:txBody>
          <a:bodyPr vert="horz" lIns="165113" tIns="82557" rIns="165113" bIns="825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44400" y="9546909"/>
            <a:ext cx="5029200" cy="564760"/>
          </a:xfrm>
          <a:prstGeom prst="rect">
            <a:avLst/>
          </a:prstGeom>
        </p:spPr>
        <p:txBody>
          <a:bodyPr vert="horz" lIns="165113" tIns="82557" rIns="165113" bIns="82557" rtlCol="0" anchor="ctr"/>
          <a:lstStyle>
            <a:lvl1pPr algn="r"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399" y="9546909"/>
            <a:ext cx="6705602" cy="564760"/>
          </a:xfrm>
          <a:prstGeom prst="rect">
            <a:avLst/>
          </a:prstGeom>
        </p:spPr>
        <p:txBody>
          <a:bodyPr vert="horz" lIns="165113" tIns="82557" rIns="165113" bIns="82557" rtlCol="0" anchor="ctr"/>
          <a:lstStyle>
            <a:lvl1pPr algn="l"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9546909"/>
            <a:ext cx="3657600" cy="564760"/>
          </a:xfrm>
          <a:prstGeom prst="rect">
            <a:avLst/>
          </a:prstGeom>
        </p:spPr>
        <p:txBody>
          <a:bodyPr vert="horz" lIns="165113" tIns="82557" rIns="165113" bIns="82557" rtlCol="0" anchor="ctr"/>
          <a:lstStyle>
            <a:lvl1pPr algn="ctr">
              <a:defRPr sz="2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txStyles>
    <p:titleStyle>
      <a:lvl1pPr marL="577896" indent="-577896" algn="r" defTabSz="1651132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83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2783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0679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486019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81358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509721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05060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49934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127830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672704" indent="-330226" algn="l" defTabSz="1651132" rtl="0" eaLnBrk="1" latinLnBrk="0" hangingPunct="1">
        <a:spcBef>
          <a:spcPct val="20000"/>
        </a:spcBef>
        <a:spcAft>
          <a:spcPts val="5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25566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51132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476698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02264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27830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396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8962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04528" algn="l" defTabSz="1651132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2626123624_8dbf978df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33"/>
          <a:stretch/>
        </p:blipFill>
        <p:spPr bwMode="auto">
          <a:xfrm>
            <a:off x="3556000" y="350837"/>
            <a:ext cx="10388600" cy="607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Hexagon 2"/>
          <p:cNvSpPr/>
          <p:nvPr/>
        </p:nvSpPr>
        <p:spPr>
          <a:xfrm>
            <a:off x="2667000" y="6675437"/>
            <a:ext cx="12115799" cy="3683317"/>
          </a:xfrm>
          <a:prstGeom prst="hexagon">
            <a:avLst/>
          </a:prstGeom>
          <a:solidFill>
            <a:srgbClr val="FF66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34197" tIns="67099" rIns="134197" bIns="67099" spcCol="0" rtlCol="0" anchor="ctr"/>
          <a:lstStyle/>
          <a:p>
            <a:pPr algn="ctr"/>
            <a:r>
              <a:rPr lang="bn-BD" sz="8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863054"/>
              </p:ext>
            </p:extLst>
          </p:nvPr>
        </p:nvGraphicFramePr>
        <p:xfrm>
          <a:off x="2182968" y="396140"/>
          <a:ext cx="7877363" cy="97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3530520" imgH="406080" progId="Equation.3">
                  <p:embed/>
                </p:oleObj>
              </mc:Choice>
              <mc:Fallback>
                <p:oleObj name="Equation" r:id="rId3" imgW="3530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968" y="396140"/>
                        <a:ext cx="7877363" cy="9767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36517" y="295216"/>
            <a:ext cx="1885950" cy="11786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8696" tIns="69348" rIns="138696" bIns="69348" anchor="ctr">
            <a:noAutofit/>
          </a:bodyPr>
          <a:lstStyle/>
          <a:p>
            <a:pPr algn="ctr" defTabSz="1386962">
              <a:spcBef>
                <a:spcPct val="0"/>
              </a:spcBef>
              <a:defRPr/>
            </a:pPr>
            <a:r>
              <a:rPr lang="bn-BD" sz="73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সূত্রঃ</a:t>
            </a:r>
            <a:r>
              <a:rPr lang="bn-BD" sz="8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8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lang="en-US" sz="8200" b="1" baseline="2000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" y="2337341"/>
            <a:ext cx="13075920" cy="68360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8696" tIns="69348" rIns="138696" bIns="69348">
            <a:noAutofit/>
          </a:bodyPr>
          <a:lstStyle/>
          <a:p>
            <a:pPr marL="520111" indent="-520111">
              <a:spcBef>
                <a:spcPct val="20000"/>
              </a:spcBef>
              <a:defRPr/>
            </a:pPr>
            <a:r>
              <a:rPr lang="bn-IN" sz="9100" b="1" baseline="-2500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প্রমাণ :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100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bn-IN" sz="49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49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bn-BD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মনে করি</a:t>
            </a:r>
            <a:r>
              <a:rPr lang="bn-IN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=x,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N=y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bn-IN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</a:t>
            </a:r>
            <a:r>
              <a:rPr lang="bn-IN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, N</a:t>
            </a:r>
            <a:r>
              <a:rPr lang="bn-IN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</a:t>
            </a:r>
            <a:r>
              <a:rPr lang="bn-IN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1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MN= a</a:t>
            </a:r>
            <a:r>
              <a:rPr lang="en-US" sz="49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.a</a:t>
            </a:r>
            <a:r>
              <a:rPr lang="en-US" sz="49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baseline="30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x+y</a:t>
            </a:r>
            <a:endParaRPr lang="en-US" sz="4900" b="1" baseline="300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বা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,</a:t>
            </a:r>
            <a:r>
              <a:rPr lang="en-US" sz="49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(MN) =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x+y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</a:t>
            </a:r>
            <a:r>
              <a:rPr lang="bn-BD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সুতারাং,</a:t>
            </a:r>
            <a:r>
              <a:rPr lang="en-US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(MN)=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M+log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N</a:t>
            </a:r>
            <a:endParaRPr lang="bn-IN" sz="49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                 </a:t>
            </a:r>
            <a:r>
              <a:rPr lang="bn-IN" sz="49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(প্রমাণিত)</a:t>
            </a:r>
            <a:endParaRPr lang="en-US" sz="49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endParaRPr lang="en-US" sz="4900" b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9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555697"/>
              </p:ext>
            </p:extLst>
          </p:nvPr>
        </p:nvGraphicFramePr>
        <p:xfrm>
          <a:off x="2477895" y="327028"/>
          <a:ext cx="8298180" cy="1555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3301920" imgH="660240" progId="Equation.3">
                  <p:embed/>
                </p:oleObj>
              </mc:Choice>
              <mc:Fallback>
                <p:oleObj name="Equation" r:id="rId3" imgW="33019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895" y="327028"/>
                        <a:ext cx="8298180" cy="1555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805" y="462248"/>
            <a:ext cx="2011680" cy="12853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38696" tIns="69348" rIns="138696" bIns="69348" rtlCol="0">
            <a:spAutoFit/>
          </a:bodyPr>
          <a:lstStyle/>
          <a:p>
            <a:r>
              <a:rPr lang="bn-IN" sz="7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 :</a:t>
            </a:r>
            <a:endParaRPr lang="en-US" sz="4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098294"/>
            <a:ext cx="12573000" cy="730750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8696" tIns="69348" rIns="138696" bIns="69348">
            <a:noAutofit/>
          </a:bodyPr>
          <a:lstStyle/>
          <a:p>
            <a:pPr marL="520111" indent="-520111">
              <a:spcBef>
                <a:spcPct val="20000"/>
              </a:spcBef>
              <a:defRPr/>
            </a:pPr>
            <a:r>
              <a:rPr lang="bn-IN" sz="12100" b="1" baseline="-2500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প্রমা</a:t>
            </a:r>
            <a:r>
              <a:rPr lang="en-US" sz="12100" b="1" baseline="-25000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নঃ</a:t>
            </a:r>
            <a:endParaRPr lang="bn-IN" sz="12100" b="1" baseline="-2500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100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bn-IN" sz="49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49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         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ধরি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,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=x,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N=y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49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bn-IN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</a:t>
            </a:r>
            <a:r>
              <a:rPr lang="bn-IN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67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, N</a:t>
            </a:r>
            <a:r>
              <a:rPr lang="bn-IN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</a:t>
            </a:r>
            <a:r>
              <a:rPr lang="bn-IN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700" b="1" baseline="-25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67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</a:t>
            </a:r>
            <a:endParaRPr lang="en-US" sz="4900" b="1" baseline="300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61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bn-IN" sz="61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÷</a:t>
            </a:r>
            <a:r>
              <a:rPr lang="en-US" sz="61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N= a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61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÷a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</a:t>
            </a:r>
            <a:r>
              <a:rPr lang="en-US" sz="61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=a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bn-IN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- </a:t>
            </a:r>
            <a:r>
              <a:rPr lang="en-US" sz="61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</a:t>
            </a:r>
            <a:endParaRPr lang="en-US" sz="4900" b="1" baseline="300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900" b="1" baseline="300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(M÷N) = x</a:t>
            </a: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-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y 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</a:t>
            </a:r>
            <a:r>
              <a:rPr lang="bn-BD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[]</a:t>
            </a:r>
            <a:r>
              <a:rPr lang="en-US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4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(M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÷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N)=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- </a:t>
            </a:r>
            <a:r>
              <a:rPr lang="en-US" sz="49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900" b="1" baseline="-25000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N</a:t>
            </a:r>
            <a:endParaRPr lang="bn-IN" sz="49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4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                   </a:t>
            </a:r>
            <a:r>
              <a:rPr lang="bn-IN" sz="49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(প্রমা</a:t>
            </a:r>
            <a:r>
              <a:rPr lang="en-US" sz="49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নি</a:t>
            </a:r>
            <a:r>
              <a:rPr lang="bn-IN" sz="49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ত)</a:t>
            </a:r>
            <a:endParaRPr lang="en-US" sz="49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endParaRPr lang="en-US" sz="4900" b="1" baseline="300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555268"/>
              </p:ext>
            </p:extLst>
          </p:nvPr>
        </p:nvGraphicFramePr>
        <p:xfrm>
          <a:off x="2356835" y="425321"/>
          <a:ext cx="7274954" cy="124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2501640" imgH="419040" progId="Equation.3">
                  <p:embed/>
                </p:oleObj>
              </mc:Choice>
              <mc:Fallback>
                <p:oleObj name="Equation" r:id="rId3" imgW="2501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835" y="425321"/>
                        <a:ext cx="7274954" cy="12476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06196" y="459837"/>
            <a:ext cx="1760864" cy="1178631"/>
          </a:xfrm>
          <a:prstGeom prst="rect">
            <a:avLst/>
          </a:prstGeom>
          <a:solidFill>
            <a:srgbClr val="FF66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38696" tIns="69348" rIns="138696" bIns="69348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7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সূত্রঃ</a:t>
            </a:r>
            <a:endParaRPr lang="en-US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5100" y="2113236"/>
            <a:ext cx="10629900" cy="6445802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8696" tIns="69348" rIns="138696" bIns="69348">
            <a:spAutoFit/>
          </a:bodyPr>
          <a:lstStyle/>
          <a:p>
            <a:pPr marL="520111" indent="-520111">
              <a:spcBef>
                <a:spcPct val="20000"/>
              </a:spcBef>
              <a:defRPr/>
            </a:pPr>
            <a:r>
              <a:rPr lang="bn-IN" sz="9100" b="1" baseline="-2500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প্রমাণ </a:t>
            </a:r>
            <a:r>
              <a:rPr lang="bn-IN" sz="10000" b="1" baseline="-2500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bn-IN" sz="61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baseline="-25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IN" sz="49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ধরি,</a:t>
            </a:r>
            <a:r>
              <a:rPr lang="bn-IN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</a:t>
            </a:r>
            <a:r>
              <a:rPr lang="en-US" sz="4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4200" b="1" baseline="-25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4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 x</a:t>
            </a:r>
            <a:endParaRPr lang="bn-IN" sz="4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</a:t>
            </a:r>
            <a:r>
              <a:rPr lang="bn-IN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অতএব,</a:t>
            </a:r>
            <a:r>
              <a:rPr lang="en-US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M</a:t>
            </a:r>
            <a:r>
              <a:rPr lang="bn-IN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=</a:t>
            </a:r>
            <a:r>
              <a:rPr lang="bn-IN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4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</a:t>
            </a:r>
            <a:r>
              <a:rPr lang="bn-IN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বা, 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(M)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 (a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x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)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</a:t>
            </a:r>
            <a:r>
              <a:rPr lang="bn-IN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বা,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3600" b="1" baseline="30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3600" b="1" baseline="30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rx</a:t>
            </a:r>
            <a:endParaRPr lang="bn-IN" sz="3600" b="1" baseline="300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</a:t>
            </a:r>
            <a:r>
              <a:rPr lang="bn-IN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বা,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3600" b="1" baseline="-25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3600" b="1" baseline="30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</a:t>
            </a:r>
            <a:r>
              <a:rPr lang="bn-IN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rx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</a:p>
          <a:p>
            <a:pPr marL="520111" indent="-520111">
              <a:spcBef>
                <a:spcPct val="20000"/>
              </a:spcBef>
              <a:defRPr/>
            </a:pP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</a:t>
            </a:r>
            <a:r>
              <a:rPr lang="bn-IN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বা,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3600" b="1" baseline="-25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r>
              <a:rPr lang="en-US" sz="3600" b="1" baseline="30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r</a:t>
            </a:r>
            <a:r>
              <a:rPr lang="en-US" sz="3600" b="1" baseline="30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</a:t>
            </a:r>
            <a:r>
              <a:rPr lang="en-US" sz="3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= r 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log</a:t>
            </a:r>
            <a:r>
              <a:rPr lang="en-US" sz="3600" b="1" baseline="-2500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a</a:t>
            </a:r>
            <a:r>
              <a:rPr lang="en-US" sz="36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M</a:t>
            </a:r>
            <a:endParaRPr lang="en-US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Times New Roman" pitchFamily="18" charset="0"/>
            </a:endParaRPr>
          </a:p>
          <a:p>
            <a:pPr marL="520111" indent="-520111" algn="ctr">
              <a:spcBef>
                <a:spcPct val="20000"/>
              </a:spcBef>
              <a:defRPr/>
            </a:pPr>
            <a:r>
              <a:rPr lang="bn-IN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Times New Roman" pitchFamily="18" charset="0"/>
              </a:rPr>
              <a:t>                            </a:t>
            </a:r>
            <a:r>
              <a:rPr lang="bn-IN" sz="4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(প্রমা</a:t>
            </a:r>
            <a:r>
              <a:rPr lang="en-US" sz="42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42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ত)</a:t>
            </a:r>
            <a:endParaRPr lang="en-US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8200" y="427037"/>
            <a:ext cx="9220200" cy="1524000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590799"/>
            <a:ext cx="15849600" cy="6599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bn-IN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সংখ্যার লগের মান 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log</a:t>
            </a:r>
            <a:r>
              <a:rPr lang="en-US" sz="6600" baseline="-25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6600" dirty="0" smtClean="0">
                <a:solidFill>
                  <a:schemeClr val="tx1"/>
                </a:solidFill>
                <a:latin typeface="Bookman Old Style" pitchFamily="18" charset="0"/>
                <a:cs typeface="NikoshBAN" pitchFamily="2" charset="0"/>
              </a:rPr>
              <a:t>1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log</a:t>
            </a:r>
            <a:r>
              <a:rPr lang="en-US" sz="6000" baseline="-25000" dirty="0" err="1">
                <a:solidFill>
                  <a:schemeClr val="tx1"/>
                </a:solidFill>
              </a:rPr>
              <a:t>a</a:t>
            </a:r>
            <a:r>
              <a:rPr lang="en-US" sz="6000" dirty="0">
                <a:solidFill>
                  <a:schemeClr val="tx1"/>
                </a:solidFill>
              </a:rPr>
              <a:t> a </a:t>
            </a:r>
            <a:r>
              <a:rPr lang="en-US" sz="6000" dirty="0" smtClean="0">
                <a:solidFill>
                  <a:schemeClr val="tx1"/>
                </a:solidFill>
              </a:rPr>
              <a:t>=</a:t>
            </a:r>
            <a:r>
              <a:rPr lang="bn-BD" sz="6000" dirty="0">
                <a:solidFill>
                  <a:schemeClr val="tx1"/>
                </a:solidFill>
              </a:rPr>
              <a:t>?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8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2724480"/>
            <a:ext cx="9144000" cy="4712957"/>
          </a:xfrm>
          <a:prstGeom prst="rect">
            <a:avLst/>
          </a:prstGeom>
          <a:solidFill>
            <a:srgbClr val="00206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bn-IN" sz="4900" dirty="0">
                <a:solidFill>
                  <a:srgbClr val="FFC000"/>
                </a:solidFill>
              </a:rPr>
              <a:t> </a:t>
            </a:r>
            <a:r>
              <a:rPr lang="en-US" sz="4900" dirty="0">
                <a:solidFill>
                  <a:srgbClr val="FFC000"/>
                </a:solidFill>
              </a:rPr>
              <a:t>log</a:t>
            </a:r>
            <a:r>
              <a:rPr lang="en-US" sz="4900" baseline="-25000" dirty="0">
                <a:solidFill>
                  <a:srgbClr val="FFC000"/>
                </a:solidFill>
              </a:rPr>
              <a:t>2√5</a:t>
            </a:r>
            <a:r>
              <a:rPr lang="en-US" sz="4900" dirty="0">
                <a:solidFill>
                  <a:srgbClr val="FFC000"/>
                </a:solidFill>
              </a:rPr>
              <a:t> </a:t>
            </a:r>
            <a:r>
              <a:rPr lang="en-US" sz="4900" b="1" dirty="0">
                <a:solidFill>
                  <a:srgbClr val="FFC000"/>
                </a:solidFill>
              </a:rPr>
              <a:t>400</a:t>
            </a:r>
          </a:p>
          <a:p>
            <a:r>
              <a:rPr lang="en-US" sz="4900" dirty="0">
                <a:solidFill>
                  <a:srgbClr val="FFC000"/>
                </a:solidFill>
              </a:rPr>
              <a:t>=</a:t>
            </a:r>
            <a:r>
              <a:rPr lang="bn-IN" sz="4900" dirty="0">
                <a:solidFill>
                  <a:srgbClr val="FFC000"/>
                </a:solidFill>
              </a:rPr>
              <a:t> </a:t>
            </a:r>
            <a:r>
              <a:rPr lang="en-US" sz="4900" dirty="0">
                <a:solidFill>
                  <a:srgbClr val="FFC000"/>
                </a:solidFill>
              </a:rPr>
              <a:t> log</a:t>
            </a:r>
            <a:r>
              <a:rPr lang="en-US" sz="4900" baseline="-25000" dirty="0">
                <a:solidFill>
                  <a:srgbClr val="FFC000"/>
                </a:solidFill>
              </a:rPr>
              <a:t>2√5</a:t>
            </a:r>
            <a:r>
              <a:rPr lang="en-US" sz="4900" dirty="0">
                <a:solidFill>
                  <a:srgbClr val="FFC000"/>
                </a:solidFill>
              </a:rPr>
              <a:t> (</a:t>
            </a:r>
            <a:r>
              <a:rPr lang="en-US" sz="4900" b="1" dirty="0">
                <a:solidFill>
                  <a:srgbClr val="FFC000"/>
                </a:solidFill>
              </a:rPr>
              <a:t>2√5</a:t>
            </a:r>
            <a:r>
              <a:rPr lang="en-US" sz="4900" dirty="0">
                <a:solidFill>
                  <a:srgbClr val="FFC000"/>
                </a:solidFill>
              </a:rPr>
              <a:t>)</a:t>
            </a:r>
            <a:r>
              <a:rPr lang="en-US" sz="4900" b="1" baseline="30000" dirty="0">
                <a:solidFill>
                  <a:srgbClr val="FFC000"/>
                </a:solidFill>
              </a:rPr>
              <a:t>4</a:t>
            </a:r>
          </a:p>
          <a:p>
            <a:r>
              <a:rPr lang="en-US" sz="4900" dirty="0">
                <a:solidFill>
                  <a:srgbClr val="FFC000"/>
                </a:solidFill>
              </a:rPr>
              <a:t>= </a:t>
            </a:r>
            <a:r>
              <a:rPr lang="bn-IN" sz="4900" dirty="0">
                <a:solidFill>
                  <a:srgbClr val="FFC000"/>
                </a:solidFill>
              </a:rPr>
              <a:t> </a:t>
            </a:r>
            <a:r>
              <a:rPr lang="en-US" sz="4900" dirty="0">
                <a:solidFill>
                  <a:srgbClr val="FFC000"/>
                </a:solidFill>
              </a:rPr>
              <a:t>4 log</a:t>
            </a:r>
            <a:r>
              <a:rPr lang="en-US" sz="4900" baseline="-25000" dirty="0">
                <a:solidFill>
                  <a:srgbClr val="FFC000"/>
                </a:solidFill>
              </a:rPr>
              <a:t>2√5</a:t>
            </a:r>
            <a:r>
              <a:rPr lang="en-US" sz="4900" dirty="0">
                <a:solidFill>
                  <a:srgbClr val="FFC000"/>
                </a:solidFill>
              </a:rPr>
              <a:t> </a:t>
            </a:r>
            <a:r>
              <a:rPr lang="en-US" sz="4900" b="1" dirty="0">
                <a:solidFill>
                  <a:srgbClr val="FFC000"/>
                </a:solidFill>
              </a:rPr>
              <a:t>2√5 </a:t>
            </a:r>
          </a:p>
          <a:p>
            <a:r>
              <a:rPr lang="en-US" sz="4900" dirty="0">
                <a:solidFill>
                  <a:srgbClr val="FFC000"/>
                </a:solidFill>
              </a:rPr>
              <a:t>= </a:t>
            </a:r>
            <a:r>
              <a:rPr lang="bn-IN" sz="4900" dirty="0">
                <a:solidFill>
                  <a:srgbClr val="FFC000"/>
                </a:solidFill>
              </a:rPr>
              <a:t> </a:t>
            </a:r>
            <a:r>
              <a:rPr lang="en-US" sz="5000" b="1" dirty="0">
                <a:solidFill>
                  <a:srgbClr val="FFC000"/>
                </a:solidFill>
              </a:rPr>
              <a:t>4.1</a:t>
            </a:r>
            <a:r>
              <a:rPr lang="bn-IN" sz="4900" dirty="0">
                <a:solidFill>
                  <a:srgbClr val="FFC000"/>
                </a:solidFill>
              </a:rPr>
              <a:t>      </a:t>
            </a:r>
            <a:endParaRPr lang="en-US" sz="4900" dirty="0">
              <a:solidFill>
                <a:srgbClr val="FFC000"/>
              </a:solidFill>
            </a:endParaRPr>
          </a:p>
          <a:p>
            <a:r>
              <a:rPr lang="en-US" sz="4900" dirty="0">
                <a:solidFill>
                  <a:srgbClr val="FFC000"/>
                </a:solidFill>
              </a:rPr>
              <a:t>=</a:t>
            </a:r>
            <a:r>
              <a:rPr lang="bn-IN" sz="4900" dirty="0">
                <a:solidFill>
                  <a:srgbClr val="FFC000"/>
                </a:solidFill>
              </a:rPr>
              <a:t> </a:t>
            </a:r>
            <a:r>
              <a:rPr lang="en-US" sz="4900" b="1" dirty="0">
                <a:solidFill>
                  <a:srgbClr val="FFC000"/>
                </a:solidFill>
              </a:rPr>
              <a:t>4 </a:t>
            </a:r>
            <a:r>
              <a:rPr lang="en-US" sz="4900" dirty="0">
                <a:solidFill>
                  <a:srgbClr val="FFC000"/>
                </a:solidFill>
              </a:rPr>
              <a:t>   </a:t>
            </a:r>
            <a:endParaRPr lang="bn-IN" sz="4900" dirty="0">
              <a:solidFill>
                <a:srgbClr val="FFC000"/>
              </a:solidFill>
            </a:endParaRPr>
          </a:p>
          <a:p>
            <a:r>
              <a:rPr lang="bn-IN" sz="4900" dirty="0">
                <a:solidFill>
                  <a:srgbClr val="FFC000"/>
                </a:solidFill>
              </a:rPr>
              <a:t>    </a:t>
            </a:r>
            <a:r>
              <a:rPr lang="en-US" sz="4900" dirty="0">
                <a:solidFill>
                  <a:srgbClr val="FFC000"/>
                </a:solidFill>
              </a:rPr>
              <a:t>Ans.  </a:t>
            </a:r>
            <a:r>
              <a:rPr lang="en-US" sz="4900" b="1" dirty="0">
                <a:solidFill>
                  <a:srgbClr val="FFC000"/>
                </a:solidFill>
              </a:rPr>
              <a:t>4</a:t>
            </a:r>
            <a:r>
              <a:rPr lang="bn-IN" sz="4900" dirty="0">
                <a:solidFill>
                  <a:srgbClr val="FFC000"/>
                </a:solidFill>
              </a:rPr>
              <a:t> </a:t>
            </a:r>
            <a:endParaRPr lang="en-US" sz="49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350837"/>
            <a:ext cx="12169463" cy="1078769"/>
          </a:xfrm>
          <a:prstGeom prst="rect">
            <a:avLst/>
          </a:prstGeom>
          <a:solidFill>
            <a:srgbClr val="00B0F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en-US" sz="6100" b="1" dirty="0" smtClean="0">
                <a:solidFill>
                  <a:schemeClr val="bg1"/>
                </a:solidFill>
              </a:rPr>
              <a:t>       </a:t>
            </a:r>
            <a:r>
              <a:rPr lang="en-US" sz="6100" b="1" dirty="0" smtClean="0"/>
              <a:t>log</a:t>
            </a:r>
            <a:r>
              <a:rPr lang="en-US" sz="6100" b="1" baseline="-25000" dirty="0" smtClean="0"/>
              <a:t>2</a:t>
            </a:r>
            <a:r>
              <a:rPr lang="en-US" sz="6100" b="1" baseline="-25000" dirty="0"/>
              <a:t>√5</a:t>
            </a:r>
            <a:r>
              <a:rPr lang="en-US" sz="6100" b="1" dirty="0"/>
              <a:t> </a:t>
            </a:r>
            <a:r>
              <a:rPr lang="en-US" sz="6100" b="1" dirty="0" smtClean="0"/>
              <a:t>400</a:t>
            </a:r>
            <a:r>
              <a:rPr lang="bn-IN" sz="6100" dirty="0" smtClean="0"/>
              <a:t>এর </a:t>
            </a:r>
            <a:r>
              <a:rPr lang="bn-IN" sz="6100" dirty="0"/>
              <a:t>মান নির্ণয়ঃ</a:t>
            </a:r>
          </a:p>
        </p:txBody>
      </p:sp>
    </p:spTree>
    <p:extLst>
      <p:ext uri="{BB962C8B-B14F-4D97-AF65-F5344CB8AC3E}">
        <p14:creationId xmlns:p14="http://schemas.microsoft.com/office/powerpoint/2010/main" val="31420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2298583"/>
            <a:ext cx="11785872" cy="5474646"/>
          </a:xfrm>
          <a:prstGeom prst="rect">
            <a:avLst/>
          </a:prstGeom>
          <a:solidFill>
            <a:srgbClr val="00B0F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en-US" sz="4900" b="1" dirty="0" err="1">
                <a:solidFill>
                  <a:schemeClr val="bg1"/>
                </a:solidFill>
              </a:rPr>
              <a:t>Log</a:t>
            </a:r>
            <a:r>
              <a:rPr lang="en-US" sz="4900" b="1" baseline="-25000" dirty="0" err="1">
                <a:solidFill>
                  <a:schemeClr val="bg1"/>
                </a:solidFill>
              </a:rPr>
              <a:t>x</a:t>
            </a:r>
            <a:r>
              <a:rPr lang="en-US" sz="4900" b="1" dirty="0">
                <a:solidFill>
                  <a:schemeClr val="bg1"/>
                </a:solidFill>
              </a:rPr>
              <a:t> 1/16 = -2</a:t>
            </a:r>
          </a:p>
          <a:p>
            <a:r>
              <a:rPr lang="en-US" sz="4900" b="1" dirty="0">
                <a:solidFill>
                  <a:schemeClr val="bg1"/>
                </a:solidFill>
              </a:rPr>
              <a:t>.</a:t>
            </a:r>
            <a:r>
              <a:rPr lang="en-US" sz="4900" b="1" baseline="30000" dirty="0">
                <a:solidFill>
                  <a:schemeClr val="bg1"/>
                </a:solidFill>
              </a:rPr>
              <a:t>.</a:t>
            </a:r>
            <a:r>
              <a:rPr lang="en-US" sz="4900" b="1" dirty="0">
                <a:solidFill>
                  <a:schemeClr val="bg1"/>
                </a:solidFill>
              </a:rPr>
              <a:t>. X</a:t>
            </a:r>
            <a:r>
              <a:rPr lang="en-US" sz="4900" b="1" baseline="30000" dirty="0">
                <a:solidFill>
                  <a:schemeClr val="bg1"/>
                </a:solidFill>
              </a:rPr>
              <a:t>-2</a:t>
            </a:r>
            <a:r>
              <a:rPr lang="en-US" sz="4900" b="1" dirty="0">
                <a:solidFill>
                  <a:schemeClr val="bg1"/>
                </a:solidFill>
              </a:rPr>
              <a:t>= 1/16</a:t>
            </a:r>
          </a:p>
          <a:p>
            <a:r>
              <a:rPr lang="bn-IN" sz="4900" b="1" dirty="0">
                <a:solidFill>
                  <a:schemeClr val="bg1"/>
                </a:solidFill>
              </a:rPr>
              <a:t>বা, </a:t>
            </a:r>
            <a:r>
              <a:rPr lang="en-US" sz="4900" b="1" dirty="0">
                <a:solidFill>
                  <a:schemeClr val="bg1"/>
                </a:solidFill>
              </a:rPr>
              <a:t>1/x</a:t>
            </a:r>
            <a:r>
              <a:rPr lang="en-US" sz="4900" b="1" baseline="30000" dirty="0">
                <a:solidFill>
                  <a:schemeClr val="bg1"/>
                </a:solidFill>
              </a:rPr>
              <a:t>2</a:t>
            </a:r>
            <a:r>
              <a:rPr lang="en-US" sz="4900" b="1" dirty="0">
                <a:solidFill>
                  <a:schemeClr val="bg1"/>
                </a:solidFill>
              </a:rPr>
              <a:t> = 1/16</a:t>
            </a:r>
          </a:p>
          <a:p>
            <a:r>
              <a:rPr lang="bn-IN" sz="4900" b="1" dirty="0">
                <a:solidFill>
                  <a:schemeClr val="bg1"/>
                </a:solidFill>
              </a:rPr>
              <a:t>বা, </a:t>
            </a:r>
            <a:r>
              <a:rPr lang="en-US" sz="4900" b="1" dirty="0">
                <a:solidFill>
                  <a:schemeClr val="bg1"/>
                </a:solidFill>
              </a:rPr>
              <a:t>x</a:t>
            </a:r>
            <a:r>
              <a:rPr lang="en-US" sz="4900" b="1" baseline="30000" dirty="0">
                <a:solidFill>
                  <a:schemeClr val="bg1"/>
                </a:solidFill>
              </a:rPr>
              <a:t>2</a:t>
            </a:r>
            <a:r>
              <a:rPr lang="en-US" sz="4900" b="1" dirty="0">
                <a:solidFill>
                  <a:schemeClr val="bg1"/>
                </a:solidFill>
              </a:rPr>
              <a:t> = 16</a:t>
            </a:r>
          </a:p>
          <a:p>
            <a:r>
              <a:rPr lang="bn-IN" sz="4900" b="1" dirty="0">
                <a:solidFill>
                  <a:schemeClr val="bg1"/>
                </a:solidFill>
              </a:rPr>
              <a:t>বা, </a:t>
            </a:r>
            <a:r>
              <a:rPr lang="en-US" sz="4900" b="1" dirty="0">
                <a:solidFill>
                  <a:schemeClr val="bg1"/>
                </a:solidFill>
              </a:rPr>
              <a:t>x = √16</a:t>
            </a:r>
          </a:p>
          <a:p>
            <a:r>
              <a:rPr lang="bn-IN" sz="4900" b="1" dirty="0">
                <a:solidFill>
                  <a:schemeClr val="bg1"/>
                </a:solidFill>
              </a:rPr>
              <a:t>বা, </a:t>
            </a:r>
            <a:r>
              <a:rPr lang="en-US" sz="4900" b="1" dirty="0">
                <a:solidFill>
                  <a:schemeClr val="bg1"/>
                </a:solidFill>
              </a:rPr>
              <a:t>x = 4    (</a:t>
            </a:r>
            <a:r>
              <a:rPr lang="bn-IN" sz="4900" dirty="0">
                <a:solidFill>
                  <a:schemeClr val="bg1"/>
                </a:solidFill>
              </a:rPr>
              <a:t>লগের ক্ষেত্রে </a:t>
            </a:r>
            <a:r>
              <a:rPr lang="bn-IN" sz="4900" b="1" dirty="0">
                <a:solidFill>
                  <a:schemeClr val="bg1"/>
                </a:solidFill>
              </a:rPr>
              <a:t>-</a:t>
            </a:r>
            <a:r>
              <a:rPr lang="en-US" sz="4900" b="1" dirty="0">
                <a:solidFill>
                  <a:schemeClr val="bg1"/>
                </a:solidFill>
              </a:rPr>
              <a:t>4</a:t>
            </a:r>
            <a:r>
              <a:rPr lang="bn-IN" sz="4900" b="1" dirty="0">
                <a:solidFill>
                  <a:schemeClr val="bg1"/>
                </a:solidFill>
              </a:rPr>
              <a:t> </a:t>
            </a:r>
            <a:r>
              <a:rPr lang="bn-IN" sz="4900" dirty="0">
                <a:solidFill>
                  <a:schemeClr val="bg1"/>
                </a:solidFill>
              </a:rPr>
              <a:t>হয়না</a:t>
            </a:r>
            <a:r>
              <a:rPr lang="bn-IN" sz="4900" b="1" dirty="0">
                <a:solidFill>
                  <a:schemeClr val="bg1"/>
                </a:solidFill>
              </a:rPr>
              <a:t> ) </a:t>
            </a:r>
          </a:p>
          <a:p>
            <a:pPr algn="ctr"/>
            <a:r>
              <a:rPr lang="bn-IN" sz="4900" b="1" dirty="0">
                <a:solidFill>
                  <a:schemeClr val="bg1"/>
                </a:solidFill>
              </a:rPr>
              <a:t>     </a:t>
            </a:r>
            <a:r>
              <a:rPr lang="en-US" sz="4900" b="1" dirty="0">
                <a:solidFill>
                  <a:schemeClr val="bg1"/>
                </a:solidFill>
              </a:rPr>
              <a:t>Ans.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543419"/>
            <a:ext cx="13131053" cy="1094929"/>
          </a:xfrm>
          <a:prstGeom prst="rect">
            <a:avLst/>
          </a:prstGeom>
          <a:solidFill>
            <a:srgbClr val="0070C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en-US" sz="6100" b="1" dirty="0" err="1">
                <a:solidFill>
                  <a:srgbClr val="FFFF00"/>
                </a:solidFill>
              </a:rPr>
              <a:t>Log</a:t>
            </a:r>
            <a:r>
              <a:rPr lang="en-US" sz="6100" b="1" baseline="-25000" dirty="0" err="1">
                <a:solidFill>
                  <a:srgbClr val="FFFF00"/>
                </a:solidFill>
              </a:rPr>
              <a:t>x</a:t>
            </a:r>
            <a:r>
              <a:rPr lang="en-US" sz="6100" b="1" dirty="0">
                <a:solidFill>
                  <a:srgbClr val="FFFF00"/>
                </a:solidFill>
              </a:rPr>
              <a:t> 1/16 = -2 </a:t>
            </a:r>
            <a:r>
              <a:rPr lang="bn-IN" sz="6100" dirty="0">
                <a:solidFill>
                  <a:srgbClr val="FFFF00"/>
                </a:solidFill>
              </a:rPr>
              <a:t>হলে</a:t>
            </a:r>
            <a:r>
              <a:rPr lang="bn-IN" sz="6100" b="1" dirty="0">
                <a:solidFill>
                  <a:srgbClr val="FFFF00"/>
                </a:solidFill>
              </a:rPr>
              <a:t> </a:t>
            </a:r>
            <a:r>
              <a:rPr lang="en-US" sz="6100" b="1" dirty="0">
                <a:solidFill>
                  <a:srgbClr val="FFFF00"/>
                </a:solidFill>
              </a:rPr>
              <a:t>x </a:t>
            </a:r>
            <a:r>
              <a:rPr lang="bn-IN" sz="6100" dirty="0">
                <a:solidFill>
                  <a:srgbClr val="FFFF00"/>
                </a:solidFill>
              </a:rPr>
              <a:t>এর মান নির্ণয়ঃ</a:t>
            </a:r>
          </a:p>
        </p:txBody>
      </p:sp>
    </p:spTree>
    <p:extLst>
      <p:ext uri="{BB962C8B-B14F-4D97-AF65-F5344CB8AC3E}">
        <p14:creationId xmlns:p14="http://schemas.microsoft.com/office/powerpoint/2010/main" val="2051816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427037"/>
            <a:ext cx="12344399" cy="1235075"/>
            <a:chOff x="1436710" y="241455"/>
            <a:chExt cx="9318580" cy="1710618"/>
          </a:xfrm>
        </p:grpSpPr>
        <p:sp>
          <p:nvSpPr>
            <p:cNvPr id="3" name="TextBox 2"/>
            <p:cNvSpPr txBox="1"/>
            <p:nvPr/>
          </p:nvSpPr>
          <p:spPr>
            <a:xfrm>
              <a:off x="3944756" y="241455"/>
              <a:ext cx="4302488" cy="1710618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chemeClr val="tx1"/>
              </a:solidFill>
            </a:ln>
            <a:scene3d>
              <a:camera prst="perspectiveRelaxedModerately"/>
              <a:lightRig rig="threePt" dir="t"/>
            </a:scene3d>
          </p:spPr>
          <p:txBody>
            <a:bodyPr>
              <a:prstTxWarp prst="textChevron">
                <a:avLst/>
              </a:prstTxWarp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bn-BD" sz="6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দলগত</a:t>
              </a:r>
              <a:r>
                <a:rPr lang="en-US" sz="6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u="sng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33728" y="241455"/>
              <a:ext cx="2121562" cy="148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710" y="241455"/>
              <a:ext cx="2121562" cy="148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598613"/>
            <a:ext cx="1871663" cy="2308324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n-BD" sz="48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দল-০১</a:t>
            </a: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(জবা)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16882"/>
            <a:ext cx="1871663" cy="2215991"/>
          </a:xfrm>
          <a:prstGeom prst="rect">
            <a:avLst/>
          </a:prstGeom>
          <a:solidFill>
            <a:srgbClr val="FF00FF"/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n-BD" sz="48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দল-০২</a:t>
            </a: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(গোলাপ)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531423" y="2713037"/>
            <a:ext cx="1507177" cy="4476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667000" y="7701039"/>
            <a:ext cx="1507177" cy="4476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1874837"/>
            <a:ext cx="12039600" cy="30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bg1"/>
                </a:solidFill>
              </a:rPr>
              <a:t>                     </a:t>
            </a:r>
            <a:r>
              <a:rPr lang="bn-IN" sz="4400" dirty="0" smtClean="0">
                <a:solidFill>
                  <a:schemeClr val="tx1"/>
                </a:solidFill>
              </a:rPr>
              <a:t>মান </a:t>
            </a:r>
            <a:r>
              <a:rPr lang="bn-IN" sz="4400" dirty="0">
                <a:solidFill>
                  <a:schemeClr val="tx1"/>
                </a:solidFill>
              </a:rPr>
              <a:t>নির্ণয় করঃ  </a:t>
            </a:r>
            <a:r>
              <a:rPr lang="en-US" sz="4400" b="1" dirty="0">
                <a:solidFill>
                  <a:schemeClr val="tx1"/>
                </a:solidFill>
              </a:rPr>
              <a:t>log</a:t>
            </a:r>
            <a:r>
              <a:rPr lang="en-US" sz="4400" b="1" baseline="-25000" dirty="0">
                <a:solidFill>
                  <a:schemeClr val="tx1"/>
                </a:solidFill>
              </a:rPr>
              <a:t>√3</a:t>
            </a:r>
            <a:r>
              <a:rPr lang="en-US" sz="4400" b="1" dirty="0">
                <a:solidFill>
                  <a:schemeClr val="tx1"/>
                </a:solidFill>
              </a:rPr>
              <a:t> 81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0600" y="5608637"/>
            <a:ext cx="12039600" cy="34242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</a:rPr>
              <a:t>        </a:t>
            </a:r>
            <a:r>
              <a:rPr lang="en-US" sz="4400" dirty="0" smtClean="0">
                <a:solidFill>
                  <a:schemeClr val="tx1"/>
                </a:solidFill>
              </a:rPr>
              <a:t>X</a:t>
            </a:r>
            <a:r>
              <a:rPr lang="bn-IN" sz="4400" dirty="0" smtClean="0">
                <a:solidFill>
                  <a:schemeClr val="tx1"/>
                </a:solidFill>
              </a:rPr>
              <a:t> </a:t>
            </a:r>
            <a:r>
              <a:rPr lang="bn-IN" sz="4400" dirty="0">
                <a:solidFill>
                  <a:schemeClr val="tx1"/>
                </a:solidFill>
              </a:rPr>
              <a:t>এর</a:t>
            </a:r>
            <a:r>
              <a:rPr lang="en-US" sz="4400" dirty="0">
                <a:solidFill>
                  <a:schemeClr val="tx1"/>
                </a:solidFill>
              </a:rPr>
              <a:t>  </a:t>
            </a:r>
            <a:r>
              <a:rPr lang="bn-IN" sz="4400" dirty="0">
                <a:solidFill>
                  <a:schemeClr val="tx1"/>
                </a:solidFill>
              </a:rPr>
              <a:t>মান নির্ণয় করঃ </a:t>
            </a:r>
            <a:r>
              <a:rPr lang="en-US" sz="4400" dirty="0" err="1">
                <a:solidFill>
                  <a:schemeClr val="tx1"/>
                </a:solidFill>
              </a:rPr>
              <a:t>log</a:t>
            </a:r>
            <a:r>
              <a:rPr lang="en-US" sz="4400" baseline="-25000" dirty="0" err="1">
                <a:solidFill>
                  <a:schemeClr val="tx1"/>
                </a:solidFill>
              </a:rPr>
              <a:t>x</a:t>
            </a:r>
            <a:r>
              <a:rPr lang="en-US" sz="4400" dirty="0">
                <a:solidFill>
                  <a:schemeClr val="tx1"/>
                </a:solidFill>
              </a:rPr>
              <a:t> 324 =4</a:t>
            </a:r>
          </a:p>
        </p:txBody>
      </p:sp>
    </p:spTree>
    <p:extLst>
      <p:ext uri="{BB962C8B-B14F-4D97-AF65-F5344CB8AC3E}">
        <p14:creationId xmlns:p14="http://schemas.microsoft.com/office/powerpoint/2010/main" val="17569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00" y="271443"/>
            <a:ext cx="17433636" cy="1168321"/>
          </a:xfrm>
          <a:prstGeom prst="rect">
            <a:avLst/>
          </a:prstGeom>
          <a:blipFill rotWithShape="1">
            <a:blip r:embed="rId2"/>
            <a:stretch>
              <a:fillRect l="-1953" t="-2344" b="-21094"/>
            </a:stretch>
          </a:blipFill>
        </p:spPr>
        <p:txBody>
          <a:bodyPr lIns="165113" tIns="82557" rIns="165113" bIns="82557"/>
          <a:lstStyle/>
          <a:p>
            <a:pPr>
              <a:defRPr/>
            </a:pPr>
            <a:r>
              <a:rPr lang="en-US"/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00" y="1495890"/>
            <a:ext cx="16824036" cy="8780363"/>
          </a:xfrm>
          <a:prstGeom prst="rect">
            <a:avLst/>
          </a:prstGeom>
          <a:blipFill rotWithShape="1">
            <a:blip r:embed="rId3"/>
            <a:stretch>
              <a:fillRect l="-2098" b="-3001"/>
            </a:stretch>
          </a:blipFill>
        </p:spPr>
        <p:txBody>
          <a:bodyPr lIns="165113" tIns="82557" rIns="165113" bIns="82557"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43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701885"/>
            <a:ext cx="18288000" cy="50620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en-US" sz="4900" b="1" i="1" dirty="0">
                <a:solidFill>
                  <a:schemeClr val="bg1"/>
                </a:solidFill>
              </a:rPr>
              <a:t>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a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b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+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b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/d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+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d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/a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– 3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b</a:t>
            </a:r>
            <a:r>
              <a:rPr lang="en-US" sz="4900" b="1" i="1" baseline="30000" dirty="0">
                <a:solidFill>
                  <a:schemeClr val="bg1"/>
                </a:solidFill>
              </a:rPr>
              <a:t>2</a:t>
            </a:r>
            <a:r>
              <a:rPr lang="en-US" sz="4900" b="1" i="1" dirty="0">
                <a:solidFill>
                  <a:schemeClr val="bg1"/>
                </a:solidFill>
              </a:rPr>
              <a:t>c</a:t>
            </a:r>
          </a:p>
          <a:p>
            <a:endParaRPr lang="en-US" sz="4900" b="1" i="1" dirty="0">
              <a:solidFill>
                <a:schemeClr val="bg1"/>
              </a:solidFill>
            </a:endParaRPr>
          </a:p>
          <a:p>
            <a:r>
              <a:rPr lang="en-US" sz="4900" b="1" i="1" dirty="0">
                <a:solidFill>
                  <a:schemeClr val="bg1"/>
                </a:solidFill>
              </a:rPr>
              <a:t>=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(a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b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× b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/d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× 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d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/a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)  -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(b</a:t>
            </a:r>
            <a:r>
              <a:rPr lang="en-US" sz="4900" b="1" i="1" baseline="30000" dirty="0">
                <a:solidFill>
                  <a:schemeClr val="bg1"/>
                </a:solidFill>
              </a:rPr>
              <a:t>2</a:t>
            </a:r>
            <a:r>
              <a:rPr lang="en-US" sz="4900" b="1" i="1" dirty="0">
                <a:solidFill>
                  <a:schemeClr val="bg1"/>
                </a:solidFill>
              </a:rPr>
              <a:t>c)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endParaRPr lang="en-US" sz="4900" b="1" i="1" dirty="0">
              <a:solidFill>
                <a:schemeClr val="bg1"/>
              </a:solidFill>
            </a:endParaRPr>
          </a:p>
          <a:p>
            <a:endParaRPr lang="en-US" sz="4900" b="1" i="1" baseline="30000" dirty="0">
              <a:solidFill>
                <a:schemeClr val="bg1"/>
              </a:solidFill>
            </a:endParaRPr>
          </a:p>
          <a:p>
            <a:r>
              <a:rPr lang="en-US" sz="4900" b="1" i="1" dirty="0">
                <a:solidFill>
                  <a:schemeClr val="bg1"/>
                </a:solidFill>
              </a:rPr>
              <a:t>=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b</a:t>
            </a:r>
            <a:r>
              <a:rPr lang="en-US" sz="4900" b="1" i="1" baseline="30000" dirty="0">
                <a:solidFill>
                  <a:schemeClr val="bg1"/>
                </a:solidFill>
              </a:rPr>
              <a:t>6</a:t>
            </a:r>
            <a:r>
              <a:rPr lang="en-US" sz="4900" b="1" i="1" dirty="0">
                <a:solidFill>
                  <a:schemeClr val="bg1"/>
                </a:solidFill>
              </a:rPr>
              <a:t>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  <a:r>
              <a:rPr lang="en-US" sz="4900" b="1" i="1" dirty="0">
                <a:solidFill>
                  <a:schemeClr val="bg1"/>
                </a:solidFill>
              </a:rPr>
              <a:t> – log</a:t>
            </a:r>
            <a:r>
              <a:rPr lang="en-US" sz="4900" b="1" i="1" baseline="-25000" dirty="0">
                <a:solidFill>
                  <a:schemeClr val="bg1"/>
                </a:solidFill>
              </a:rPr>
              <a:t>e</a:t>
            </a:r>
            <a:r>
              <a:rPr lang="en-US" sz="4900" b="1" i="1" dirty="0">
                <a:solidFill>
                  <a:schemeClr val="bg1"/>
                </a:solidFill>
              </a:rPr>
              <a:t> b</a:t>
            </a:r>
            <a:r>
              <a:rPr lang="en-US" sz="4900" b="1" i="1" baseline="30000" dirty="0">
                <a:solidFill>
                  <a:schemeClr val="bg1"/>
                </a:solidFill>
              </a:rPr>
              <a:t>6</a:t>
            </a:r>
            <a:r>
              <a:rPr lang="en-US" sz="4900" b="1" i="1" dirty="0">
                <a:solidFill>
                  <a:schemeClr val="bg1"/>
                </a:solidFill>
              </a:rPr>
              <a:t>c</a:t>
            </a:r>
            <a:r>
              <a:rPr lang="en-US" sz="4900" b="1" i="1" baseline="30000" dirty="0">
                <a:solidFill>
                  <a:schemeClr val="bg1"/>
                </a:solidFill>
              </a:rPr>
              <a:t>3</a:t>
            </a:r>
          </a:p>
          <a:p>
            <a:endParaRPr lang="en-US" sz="4900" b="1" i="1" baseline="30000" dirty="0">
              <a:solidFill>
                <a:schemeClr val="bg1"/>
              </a:solidFill>
            </a:endParaRPr>
          </a:p>
          <a:p>
            <a:r>
              <a:rPr lang="en-US" sz="5500" b="1" i="1" dirty="0">
                <a:solidFill>
                  <a:schemeClr val="bg1"/>
                </a:solidFill>
              </a:rPr>
              <a:t>= </a:t>
            </a:r>
            <a:r>
              <a:rPr lang="en-US" sz="5500" b="1" i="1" baseline="30000" dirty="0">
                <a:solidFill>
                  <a:schemeClr val="bg1"/>
                </a:solidFill>
              </a:rPr>
              <a:t>0    Ans.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09004"/>
            <a:ext cx="18288000" cy="2047042"/>
          </a:xfrm>
          <a:prstGeom prst="rect">
            <a:avLst/>
          </a:prstGeom>
          <a:solidFill>
            <a:srgbClr val="FF6699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bn-IN" sz="6100" b="1" dirty="0">
                <a:solidFill>
                  <a:srgbClr val="FFFF00"/>
                </a:solidFill>
              </a:rPr>
              <a:t>সরল করঃ</a:t>
            </a:r>
          </a:p>
          <a:p>
            <a:r>
              <a:rPr lang="bn-IN" sz="6100" b="1" i="1" dirty="0">
                <a:solidFill>
                  <a:srgbClr val="FFFF00"/>
                </a:solidFill>
              </a:rPr>
              <a:t> </a:t>
            </a:r>
            <a:r>
              <a:rPr lang="en-US" sz="4900" b="1" i="1" dirty="0">
                <a:solidFill>
                  <a:srgbClr val="FFFF00"/>
                </a:solidFill>
              </a:rPr>
              <a:t>log</a:t>
            </a:r>
            <a:r>
              <a:rPr lang="en-US" sz="4900" b="1" i="1" baseline="-25000" dirty="0">
                <a:solidFill>
                  <a:srgbClr val="FFFF00"/>
                </a:solidFill>
              </a:rPr>
              <a:t>e</a:t>
            </a:r>
            <a:r>
              <a:rPr lang="en-US" sz="4900" b="1" i="1" dirty="0">
                <a:solidFill>
                  <a:srgbClr val="FFFF00"/>
                </a:solidFill>
              </a:rPr>
              <a:t> a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b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/c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 + log</a:t>
            </a:r>
            <a:r>
              <a:rPr lang="en-US" sz="4900" b="1" i="1" baseline="-25000" dirty="0">
                <a:solidFill>
                  <a:srgbClr val="FFFF00"/>
                </a:solidFill>
              </a:rPr>
              <a:t>e</a:t>
            </a:r>
            <a:r>
              <a:rPr lang="en-US" sz="4900" b="1" i="1" dirty="0">
                <a:solidFill>
                  <a:srgbClr val="FFFF00"/>
                </a:solidFill>
              </a:rPr>
              <a:t> b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c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/d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 + log</a:t>
            </a:r>
            <a:r>
              <a:rPr lang="en-US" sz="4900" b="1" i="1" baseline="-25000" dirty="0">
                <a:solidFill>
                  <a:srgbClr val="FFFF00"/>
                </a:solidFill>
              </a:rPr>
              <a:t>e</a:t>
            </a:r>
            <a:r>
              <a:rPr lang="en-US" sz="4900" b="1" i="1" dirty="0">
                <a:solidFill>
                  <a:srgbClr val="FFFF00"/>
                </a:solidFill>
              </a:rPr>
              <a:t> c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d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/a</a:t>
            </a:r>
            <a:r>
              <a:rPr lang="en-US" sz="4900" b="1" i="1" baseline="30000" dirty="0">
                <a:solidFill>
                  <a:srgbClr val="FFFF00"/>
                </a:solidFill>
              </a:rPr>
              <a:t>3</a:t>
            </a:r>
            <a:r>
              <a:rPr lang="en-US" sz="4900" b="1" i="1" dirty="0">
                <a:solidFill>
                  <a:srgbClr val="FFFF00"/>
                </a:solidFill>
              </a:rPr>
              <a:t> – 3 log</a:t>
            </a:r>
            <a:r>
              <a:rPr lang="en-US" sz="4900" b="1" i="1" baseline="-25000" dirty="0">
                <a:solidFill>
                  <a:srgbClr val="FFFF00"/>
                </a:solidFill>
              </a:rPr>
              <a:t>e</a:t>
            </a:r>
            <a:r>
              <a:rPr lang="en-US" sz="4900" b="1" i="1" dirty="0">
                <a:solidFill>
                  <a:srgbClr val="FFFF00"/>
                </a:solidFill>
              </a:rPr>
              <a:t> b</a:t>
            </a:r>
            <a:r>
              <a:rPr lang="en-US" sz="4900" b="1" i="1" baseline="30000" dirty="0">
                <a:solidFill>
                  <a:srgbClr val="FFFF00"/>
                </a:solidFill>
              </a:rPr>
              <a:t>2</a:t>
            </a:r>
            <a:r>
              <a:rPr lang="en-US" sz="4900" b="1" i="1" dirty="0">
                <a:solidFill>
                  <a:srgbClr val="FFFF00"/>
                </a:solidFill>
              </a:rPr>
              <a:t>c </a:t>
            </a:r>
            <a:endParaRPr lang="en-US" sz="49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0874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0" y="427037"/>
            <a:ext cx="6019800" cy="16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865437"/>
            <a:ext cx="13639800" cy="5867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১।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 লগারিদমকে সংক্ষেপে কি বলে?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২।</a:t>
            </a:r>
            <a:r>
              <a:rPr lang="en-US" sz="4400" dirty="0" err="1">
                <a:solidFill>
                  <a:schemeClr val="tx1"/>
                </a:solidFill>
              </a:rPr>
              <a:t>log</a:t>
            </a:r>
            <a:r>
              <a:rPr lang="en-US" sz="4400" baseline="-25000" dirty="0" err="1">
                <a:solidFill>
                  <a:schemeClr val="tx1"/>
                </a:solidFill>
              </a:rPr>
              <a:t>a</a:t>
            </a:r>
            <a:r>
              <a:rPr lang="en-US" sz="4400" dirty="0">
                <a:solidFill>
                  <a:schemeClr val="tx1"/>
                </a:solidFill>
              </a:rPr>
              <a:t> (MN) </a:t>
            </a:r>
            <a:r>
              <a:rPr lang="en-US" sz="4400" dirty="0" smtClean="0">
                <a:solidFill>
                  <a:schemeClr val="tx1"/>
                </a:solidFill>
              </a:rPr>
              <a:t>=</a:t>
            </a:r>
            <a:r>
              <a:rPr lang="bn-BD" sz="4400" dirty="0" smtClean="0">
                <a:solidFill>
                  <a:schemeClr val="tx1"/>
                </a:solidFill>
              </a:rPr>
              <a:t>?</a:t>
            </a:r>
            <a:endParaRPr lang="en-US" sz="4400" dirty="0">
              <a:solidFill>
                <a:schemeClr val="tx1"/>
              </a:solidFill>
            </a:endParaRPr>
          </a:p>
          <a:p>
            <a:r>
              <a:rPr lang="bn-BD" sz="4400" dirty="0" smtClean="0">
                <a:solidFill>
                  <a:schemeClr val="tx1"/>
                </a:solidFill>
              </a:rPr>
              <a:t>                        ৩।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l</a:t>
            </a:r>
            <a:r>
              <a:rPr lang="en-US" sz="4400" dirty="0" err="1" smtClean="0">
                <a:solidFill>
                  <a:schemeClr val="tx1"/>
                </a:solidFill>
              </a:rPr>
              <a:t>og</a:t>
            </a:r>
            <a:r>
              <a:rPr lang="en-US" sz="4400" baseline="-25000" dirty="0" err="1" smtClean="0">
                <a:solidFill>
                  <a:schemeClr val="tx1"/>
                </a:solidFill>
              </a:rPr>
              <a:t>a</a:t>
            </a:r>
            <a:r>
              <a:rPr lang="en-US" sz="4400" dirty="0">
                <a:solidFill>
                  <a:schemeClr val="tx1"/>
                </a:solidFill>
              </a:rPr>
              <a:t>( M\N</a:t>
            </a:r>
            <a:r>
              <a:rPr lang="en-US" sz="4400" dirty="0" smtClean="0">
                <a:solidFill>
                  <a:schemeClr val="tx1"/>
                </a:solidFill>
              </a:rPr>
              <a:t>)</a:t>
            </a:r>
            <a:r>
              <a:rPr lang="bn-BD" sz="4400" dirty="0" smtClean="0">
                <a:solidFill>
                  <a:schemeClr val="tx1"/>
                </a:solidFill>
              </a:rPr>
              <a:t>=?</a:t>
            </a:r>
          </a:p>
          <a:p>
            <a:r>
              <a:rPr lang="bn-BD" sz="4000" dirty="0" smtClean="0">
                <a:solidFill>
                  <a:schemeClr val="tx1"/>
                </a:solidFill>
              </a:rPr>
              <a:t>           ৪।</a:t>
            </a:r>
            <a:r>
              <a:rPr lang="en-US" sz="4000" dirty="0" smtClean="0">
                <a:solidFill>
                  <a:schemeClr val="tx1"/>
                </a:solidFill>
              </a:rPr>
              <a:t>400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লগ </a:t>
            </a:r>
            <a:r>
              <a:rPr lang="en-US" sz="4000" dirty="0">
                <a:solidFill>
                  <a:schemeClr val="tx1"/>
                </a:solidFill>
              </a:rPr>
              <a:t>4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 লগের ভিত্তি কত?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EliteBook\Desktop\monir\BTT Offline April 18 (1st Draft)\93414267_224196305501948_138955783020111462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5" y="1414358"/>
            <a:ext cx="15372523" cy="789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9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94744"/>
            <a:ext cx="10367963" cy="581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48200" y="228600"/>
            <a:ext cx="8763000" cy="17986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8849405"/>
            <a:ext cx="12877800" cy="13716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 কর যে,</a:t>
            </a:r>
            <a:r>
              <a:rPr lang="en-US" sz="4400" b="1" dirty="0" smtClean="0">
                <a:solidFill>
                  <a:schemeClr val="tx1"/>
                </a:solidFill>
              </a:rPr>
              <a:t>log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400" b="1" baseline="-25000" dirty="0">
                <a:solidFill>
                  <a:schemeClr val="tx1"/>
                </a:solidFill>
              </a:rPr>
              <a:t>√5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400</a:t>
            </a:r>
            <a:r>
              <a:rPr lang="bn-BD" sz="4400" dirty="0" smtClean="0">
                <a:solidFill>
                  <a:schemeClr val="tx1"/>
                </a:solidFill>
              </a:rPr>
              <a:t>=</a:t>
            </a:r>
            <a:r>
              <a:rPr lang="en-US" sz="4400" dirty="0" smtClean="0">
                <a:solidFill>
                  <a:schemeClr val="tx1"/>
                </a:solidFill>
              </a:rPr>
              <a:t>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427037"/>
            <a:ext cx="18288000" cy="7026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2" y="7513637"/>
            <a:ext cx="18287998" cy="1274722"/>
          </a:xfrm>
          <a:prstGeom prst="rect">
            <a:avLst/>
          </a:prstGeom>
          <a:noFill/>
        </p:spPr>
        <p:txBody>
          <a:bodyPr wrap="square" lIns="165113" tIns="82557" rIns="165113" bIns="82557" rtlCol="0">
            <a:spAutoFit/>
          </a:bodyPr>
          <a:lstStyle/>
          <a:p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72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72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72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7200" b="1" dirty="0" smtClean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solidFill>
                <a:srgbClr val="FF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8504237"/>
            <a:ext cx="10972800" cy="17526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28760"/>
      </p:ext>
    </p:extLst>
  </p:cSld>
  <p:clrMapOvr>
    <a:masterClrMapping/>
  </p:clrMapOvr>
  <p:transition spd="slow">
    <p:fad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2757" y="1054121"/>
            <a:ext cx="17696386" cy="908210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8194" tIns="64097" rIns="128194" bIns="64097" rtlCol="0" anchor="ctr"/>
          <a:lstStyle/>
          <a:p>
            <a:pPr algn="ctr"/>
            <a:r>
              <a:rPr lang="bn-BD" sz="7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7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7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7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</a:t>
            </a:r>
            <a:r>
              <a:rPr lang="bn-BD" sz="7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7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00" y="1417637"/>
            <a:ext cx="4343400" cy="417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2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530" y="1461428"/>
            <a:ext cx="13065870" cy="78349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শ্রেণিঃ৯ম-১০ম</a:t>
            </a:r>
          </a:p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অধ্যায়ঃ৪র্থ</a:t>
            </a:r>
          </a:p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 ও লগারিদম</a:t>
            </a:r>
            <a:endParaRPr lang="en-US" sz="7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7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8750" y="8671102"/>
            <a:ext cx="14358938" cy="1428169"/>
          </a:xfrm>
          <a:prstGeom prst="rect">
            <a:avLst/>
          </a:prstGeom>
          <a:noFill/>
        </p:spPr>
        <p:txBody>
          <a:bodyPr wrap="square" lIns="138696" tIns="69348" rIns="138696" bIns="69348" rtlCol="0">
            <a:spAutoFit/>
          </a:bodyPr>
          <a:lstStyle/>
          <a:p>
            <a:pPr algn="ctr"/>
            <a:r>
              <a:rPr lang="bn-IN" sz="8200" b="1" dirty="0"/>
              <a:t>লগারিদম  ধারনার  প্রতিষ্ঠাতা </a:t>
            </a:r>
            <a:endParaRPr lang="en-US" sz="8200" b="1" dirty="0"/>
          </a:p>
        </p:txBody>
      </p:sp>
      <p:pic>
        <p:nvPicPr>
          <p:cNvPr id="1026" name="Picture 2" descr="E: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379411"/>
            <a:ext cx="11934825" cy="797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198437"/>
            <a:ext cx="86106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জন নেপিয়ার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38200" y="655637"/>
            <a:ext cx="16721414" cy="8839380"/>
          </a:xfrm>
          <a:prstGeom prst="bevel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পাঠঃলগারিদম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036637"/>
            <a:ext cx="15468600" cy="21336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endParaRPr lang="bn-BD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endParaRPr lang="bn-BD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........</a:t>
            </a:r>
          </a:p>
          <a:p>
            <a:pPr algn="ctr"/>
            <a:endParaRPr lang="bn-BD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endParaRPr lang="bn-BD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5093870"/>
            <a:ext cx="12192000" cy="280076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লগারিদম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লগারিদমের সূত্রাব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প্রতিপাদন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করতে পারবে। </a:t>
            </a:r>
            <a:endParaRPr lang="en-US" sz="44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লগারিদমের সূত্রাব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 </a:t>
            </a:r>
            <a:r>
              <a:rPr lang="en-US" sz="4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সমস্যার </a:t>
            </a:r>
            <a:r>
              <a:rPr 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সমাধান করতে পারবে।</a:t>
            </a:r>
            <a:endParaRPr 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89389" y="1372761"/>
            <a:ext cx="7200900" cy="14693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8696" tIns="69348" rIns="138696" bIns="6934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08529" y="1372761"/>
            <a:ext cx="7200900" cy="14693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8696" tIns="69348" rIns="138696" bIns="69348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06923" y="1699561"/>
            <a:ext cx="4867836" cy="1017214"/>
          </a:xfrm>
          <a:prstGeom prst="rect">
            <a:avLst/>
          </a:prstGeom>
        </p:spPr>
        <p:txBody>
          <a:bodyPr wrap="square" lIns="138696" tIns="69348" rIns="138696" bIns="69348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</a:rPr>
              <a:t>সংখ্যা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bn-IN" sz="3600" b="1" dirty="0">
                <a:solidFill>
                  <a:schemeClr val="bg1"/>
                </a:solidFill>
              </a:rPr>
              <a:t>সূচকের মাধ্যমে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  <a:endParaRPr lang="bn-IN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00648" y="1759181"/>
            <a:ext cx="4682051" cy="1285352"/>
          </a:xfrm>
          <a:prstGeom prst="rect">
            <a:avLst/>
          </a:prstGeom>
          <a:noFill/>
        </p:spPr>
        <p:txBody>
          <a:bodyPr wrap="none" lIns="138696" tIns="69348" rIns="138696" bIns="69348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</a:rPr>
              <a:t>সংখ্যা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bn-IN" sz="3600" b="1" dirty="0">
                <a:solidFill>
                  <a:schemeClr val="bg1"/>
                </a:solidFill>
              </a:rPr>
              <a:t>লগের মাধ্যমে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  <a:r>
              <a:rPr lang="bn-IN" sz="3600" b="1" dirty="0">
                <a:solidFill>
                  <a:schemeClr val="bg1"/>
                </a:solidFill>
              </a:rPr>
              <a:t>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530" y="3041025"/>
            <a:ext cx="7709586" cy="414168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38696" tIns="69348" rIns="138696" bIns="69348" rtlCol="0">
            <a:sp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2</a:t>
            </a:r>
            <a:r>
              <a:rPr lang="en-US" sz="4200" baseline="30000" dirty="0">
                <a:solidFill>
                  <a:schemeClr val="bg1"/>
                </a:solidFill>
              </a:rPr>
              <a:t>3</a:t>
            </a:r>
            <a:r>
              <a:rPr lang="en-US" sz="4200" dirty="0">
                <a:solidFill>
                  <a:schemeClr val="bg1"/>
                </a:solidFill>
              </a:rPr>
              <a:t> = 8</a:t>
            </a:r>
          </a:p>
          <a:p>
            <a:r>
              <a:rPr lang="en-US" sz="4200" dirty="0">
                <a:solidFill>
                  <a:schemeClr val="bg1"/>
                </a:solidFill>
              </a:rPr>
              <a:t>10</a:t>
            </a:r>
            <a:r>
              <a:rPr lang="en-US" sz="4200" baseline="30000" dirty="0">
                <a:solidFill>
                  <a:schemeClr val="bg1"/>
                </a:solidFill>
              </a:rPr>
              <a:t>2</a:t>
            </a:r>
            <a:r>
              <a:rPr lang="en-US" sz="4200" dirty="0">
                <a:solidFill>
                  <a:schemeClr val="bg1"/>
                </a:solidFill>
              </a:rPr>
              <a:t>=100</a:t>
            </a:r>
          </a:p>
          <a:p>
            <a:r>
              <a:rPr lang="en-US" sz="4200" dirty="0">
                <a:solidFill>
                  <a:schemeClr val="bg1"/>
                </a:solidFill>
              </a:rPr>
              <a:t>e</a:t>
            </a:r>
            <a:r>
              <a:rPr lang="en-US" sz="4200" baseline="30000" dirty="0">
                <a:solidFill>
                  <a:schemeClr val="bg1"/>
                </a:solidFill>
              </a:rPr>
              <a:t>0</a:t>
            </a:r>
            <a:r>
              <a:rPr lang="en-US" sz="4200" dirty="0">
                <a:solidFill>
                  <a:schemeClr val="bg1"/>
                </a:solidFill>
              </a:rPr>
              <a:t>=1  </a:t>
            </a:r>
            <a:r>
              <a:rPr lang="bn-IN" sz="4200" dirty="0">
                <a:solidFill>
                  <a:schemeClr val="bg1"/>
                </a:solidFill>
              </a:rPr>
              <a:t>(</a:t>
            </a:r>
            <a:r>
              <a:rPr lang="en-US" sz="4200" dirty="0">
                <a:solidFill>
                  <a:schemeClr val="bg1"/>
                </a:solidFill>
              </a:rPr>
              <a:t>e </a:t>
            </a:r>
            <a:r>
              <a:rPr lang="bn-IN" sz="4200" dirty="0">
                <a:solidFill>
                  <a:schemeClr val="bg1"/>
                </a:solidFill>
              </a:rPr>
              <a:t>অমূলদ,</a:t>
            </a:r>
            <a:r>
              <a:rPr lang="en-US" sz="4200" dirty="0">
                <a:solidFill>
                  <a:schemeClr val="bg1"/>
                </a:solidFill>
              </a:rPr>
              <a:t>e=2.71828…)</a:t>
            </a:r>
          </a:p>
          <a:p>
            <a:r>
              <a:rPr lang="bn-IN" sz="4200" dirty="0">
                <a:solidFill>
                  <a:schemeClr val="bg1"/>
                </a:solidFill>
              </a:rPr>
              <a:t>সাধারণভাবে,</a:t>
            </a:r>
          </a:p>
          <a:p>
            <a:r>
              <a:rPr lang="en-US" sz="4200" dirty="0">
                <a:solidFill>
                  <a:schemeClr val="bg1"/>
                </a:solidFill>
              </a:rPr>
              <a:t>a</a:t>
            </a:r>
            <a:r>
              <a:rPr lang="en-US" sz="4200" baseline="30000" dirty="0">
                <a:solidFill>
                  <a:schemeClr val="bg1"/>
                </a:solidFill>
              </a:rPr>
              <a:t>x</a:t>
            </a:r>
            <a:r>
              <a:rPr lang="en-US" sz="4200" dirty="0">
                <a:solidFill>
                  <a:schemeClr val="bg1"/>
                </a:solidFill>
              </a:rPr>
              <a:t>= N</a:t>
            </a:r>
            <a:r>
              <a:rPr lang="bn-IN" sz="4200" dirty="0">
                <a:solidFill>
                  <a:schemeClr val="bg1"/>
                </a:solidFill>
              </a:rPr>
              <a:t> </a:t>
            </a:r>
            <a:r>
              <a:rPr lang="en-US" sz="4200" dirty="0">
                <a:solidFill>
                  <a:schemeClr val="bg1"/>
                </a:solidFill>
              </a:rPr>
              <a:t> </a:t>
            </a:r>
            <a:r>
              <a:rPr lang="bn-IN" sz="4200" dirty="0">
                <a:solidFill>
                  <a:schemeClr val="bg1"/>
                </a:solidFill>
              </a:rPr>
              <a:t>যেখানে</a:t>
            </a:r>
            <a:r>
              <a:rPr lang="en-US" sz="4200" dirty="0">
                <a:solidFill>
                  <a:schemeClr val="bg1"/>
                </a:solidFill>
              </a:rPr>
              <a:t> a&gt;0,a ≠ 1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00648" y="3249546"/>
            <a:ext cx="5466230" cy="41416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38696" tIns="69348" rIns="138696" bIns="69348" rtlCol="0">
            <a:spAutoFit/>
          </a:bodyPr>
          <a:lstStyle/>
          <a:p>
            <a:r>
              <a:rPr lang="en-US" sz="4200" dirty="0"/>
              <a:t>log</a:t>
            </a:r>
            <a:r>
              <a:rPr lang="en-US" sz="4200" baseline="-25000" dirty="0"/>
              <a:t>2</a:t>
            </a:r>
            <a:r>
              <a:rPr lang="en-US" sz="4200" dirty="0"/>
              <a:t>8 =3</a:t>
            </a:r>
          </a:p>
          <a:p>
            <a:r>
              <a:rPr lang="en-US" sz="4200" dirty="0"/>
              <a:t>log</a:t>
            </a:r>
            <a:r>
              <a:rPr lang="en-US" sz="4200" baseline="-25000" dirty="0"/>
              <a:t>10</a:t>
            </a:r>
            <a:r>
              <a:rPr lang="en-US" sz="4200" dirty="0"/>
              <a:t> 100 =2</a:t>
            </a:r>
          </a:p>
          <a:p>
            <a:r>
              <a:rPr lang="en-US" sz="4200" dirty="0"/>
              <a:t>log</a:t>
            </a:r>
            <a:r>
              <a:rPr lang="en-US" sz="4200" baseline="-25000" dirty="0"/>
              <a:t>e</a:t>
            </a:r>
            <a:r>
              <a:rPr lang="en-US" sz="4200" dirty="0"/>
              <a:t> 1 = 0</a:t>
            </a:r>
            <a:endParaRPr lang="bn-IN" sz="4200" dirty="0"/>
          </a:p>
          <a:p>
            <a:endParaRPr lang="en-US" sz="4200" dirty="0"/>
          </a:p>
          <a:p>
            <a:r>
              <a:rPr lang="en-US" sz="4200" dirty="0" err="1"/>
              <a:t>log</a:t>
            </a:r>
            <a:r>
              <a:rPr lang="en-US" sz="4200" baseline="-25000" dirty="0" err="1"/>
              <a:t>a</a:t>
            </a:r>
            <a:r>
              <a:rPr lang="en-US" sz="4200" dirty="0" err="1"/>
              <a:t>N</a:t>
            </a:r>
            <a:r>
              <a:rPr lang="en-US" sz="4200" dirty="0"/>
              <a:t>=x</a:t>
            </a:r>
          </a:p>
          <a:p>
            <a:endParaRPr lang="en-US" sz="4200" dirty="0"/>
          </a:p>
        </p:txBody>
      </p:sp>
      <p:sp>
        <p:nvSpPr>
          <p:cNvPr id="9" name="TextBox 8"/>
          <p:cNvSpPr txBox="1"/>
          <p:nvPr/>
        </p:nvSpPr>
        <p:spPr>
          <a:xfrm>
            <a:off x="413498" y="7483548"/>
            <a:ext cx="16499541" cy="1475774"/>
          </a:xfrm>
          <a:prstGeom prst="rect">
            <a:avLst/>
          </a:prstGeom>
          <a:solidFill>
            <a:srgbClr val="FFFF0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bn-IN" sz="4200" b="1" dirty="0">
                <a:solidFill>
                  <a:schemeClr val="bg1"/>
                </a:solidFill>
              </a:rPr>
              <a:t>লগের সংজ্ঞাঃ </a:t>
            </a:r>
            <a:r>
              <a:rPr lang="en-US" sz="4200" dirty="0">
                <a:solidFill>
                  <a:schemeClr val="bg1"/>
                </a:solidFill>
              </a:rPr>
              <a:t>a</a:t>
            </a:r>
            <a:r>
              <a:rPr lang="en-US" sz="4200" baseline="30000" dirty="0">
                <a:solidFill>
                  <a:schemeClr val="bg1"/>
                </a:solidFill>
              </a:rPr>
              <a:t>x</a:t>
            </a:r>
            <a:r>
              <a:rPr lang="en-US" sz="4200" dirty="0">
                <a:solidFill>
                  <a:schemeClr val="bg1"/>
                </a:solidFill>
              </a:rPr>
              <a:t>=N  </a:t>
            </a:r>
            <a:r>
              <a:rPr lang="bn-IN" sz="4200" dirty="0">
                <a:solidFill>
                  <a:schemeClr val="bg1"/>
                </a:solidFill>
              </a:rPr>
              <a:t>হলে , </a:t>
            </a:r>
            <a:r>
              <a:rPr lang="en-US" sz="4200" dirty="0">
                <a:solidFill>
                  <a:schemeClr val="bg1"/>
                </a:solidFill>
              </a:rPr>
              <a:t>x =</a:t>
            </a:r>
            <a:r>
              <a:rPr lang="en-US" sz="4200" dirty="0" err="1">
                <a:solidFill>
                  <a:schemeClr val="bg1"/>
                </a:solidFill>
              </a:rPr>
              <a:t>log</a:t>
            </a:r>
            <a:r>
              <a:rPr lang="en-US" sz="4200" baseline="-25000" dirty="0" err="1">
                <a:solidFill>
                  <a:schemeClr val="bg1"/>
                </a:solidFill>
              </a:rPr>
              <a:t>a</a:t>
            </a:r>
            <a:r>
              <a:rPr lang="en-US" sz="4200" dirty="0" err="1">
                <a:solidFill>
                  <a:schemeClr val="bg1"/>
                </a:solidFill>
              </a:rPr>
              <a:t>N</a:t>
            </a:r>
            <a:r>
              <a:rPr lang="en-US" sz="4200" dirty="0">
                <a:solidFill>
                  <a:schemeClr val="bg1"/>
                </a:solidFill>
              </a:rPr>
              <a:t>  </a:t>
            </a:r>
            <a:r>
              <a:rPr lang="bn-IN" sz="4200" dirty="0">
                <a:solidFill>
                  <a:schemeClr val="bg1"/>
                </a:solidFill>
              </a:rPr>
              <a:t>কে </a:t>
            </a:r>
            <a:r>
              <a:rPr lang="en-US" sz="4200" dirty="0">
                <a:solidFill>
                  <a:schemeClr val="bg1"/>
                </a:solidFill>
              </a:rPr>
              <a:t>N </a:t>
            </a:r>
            <a:r>
              <a:rPr lang="bn-IN" sz="4200" dirty="0">
                <a:solidFill>
                  <a:schemeClr val="bg1"/>
                </a:solidFill>
              </a:rPr>
              <a:t>এর</a:t>
            </a:r>
            <a:r>
              <a:rPr lang="en-US" sz="4200" dirty="0">
                <a:solidFill>
                  <a:schemeClr val="bg1"/>
                </a:solidFill>
              </a:rPr>
              <a:t> a</a:t>
            </a:r>
            <a:r>
              <a:rPr lang="bn-IN" sz="4200" dirty="0">
                <a:solidFill>
                  <a:schemeClr val="bg1"/>
                </a:solidFill>
              </a:rPr>
              <a:t> ভিত্তিক লগ বলা হয়।</a:t>
            </a:r>
            <a:endParaRPr lang="en-US" sz="4200" dirty="0">
              <a:solidFill>
                <a:schemeClr val="bg1"/>
              </a:solidFill>
            </a:endParaRPr>
          </a:p>
          <a:p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498" y="9009817"/>
            <a:ext cx="17487900" cy="1856620"/>
          </a:xfrm>
          <a:prstGeom prst="rect">
            <a:avLst/>
          </a:prstGeom>
          <a:solidFill>
            <a:srgbClr val="00B0F0"/>
          </a:solidFill>
        </p:spPr>
        <p:txBody>
          <a:bodyPr wrap="square" lIns="138696" tIns="69348" rIns="138696" bIns="69348" rtlCol="0">
            <a:spAutoFit/>
          </a:bodyPr>
          <a:lstStyle/>
          <a:p>
            <a:r>
              <a:rPr lang="bn-IN" sz="3600" i="1" u="sng" dirty="0">
                <a:solidFill>
                  <a:schemeClr val="bg1"/>
                </a:solidFill>
              </a:rPr>
              <a:t>লক্ষণীয়ঃ</a:t>
            </a:r>
            <a:r>
              <a:rPr lang="bn-IN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x</a:t>
            </a:r>
            <a:r>
              <a:rPr lang="bn-IN" sz="3600" dirty="0">
                <a:solidFill>
                  <a:schemeClr val="bg1"/>
                </a:solidFill>
              </a:rPr>
              <a:t> ধনাত্মক বা ঋণাত্মক যাই হোক না কেন, </a:t>
            </a:r>
            <a:r>
              <a:rPr lang="en-US" sz="3600" dirty="0">
                <a:solidFill>
                  <a:schemeClr val="bg1"/>
                </a:solidFill>
              </a:rPr>
              <a:t>a</a:t>
            </a:r>
            <a:r>
              <a:rPr lang="en-US" sz="3600" baseline="30000" dirty="0">
                <a:solidFill>
                  <a:schemeClr val="bg1"/>
                </a:solidFill>
              </a:rPr>
              <a:t>x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bn-IN" sz="3600" dirty="0">
                <a:solidFill>
                  <a:schemeClr val="bg1"/>
                </a:solidFill>
              </a:rPr>
              <a:t>সর্বদা ধনাত্মক। তাই শুধু ধনাত্মক সংখ্যারই লগের মান আছে। শূন্য বা ঋণাত্মক সংখ্যার লগের মান নেই।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6750423" y="1571688"/>
            <a:ext cx="645459" cy="9211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8696" tIns="69348" rIns="138696" bIns="69348"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0787169" y="1599177"/>
            <a:ext cx="645459" cy="9211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8696" tIns="69348" rIns="138696" bIns="69348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46261" y="130218"/>
            <a:ext cx="4854387" cy="9997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38696" tIns="69348" rIns="138696" bIns="69348" rtlCol="0">
            <a:spAutoFit/>
          </a:bodyPr>
          <a:lstStyle/>
          <a:p>
            <a:r>
              <a:rPr lang="bn-IN" sz="5500" dirty="0"/>
              <a:t>সূচক থেকে লগ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1947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2" grpId="0"/>
      <p:bldP spid="4" grpId="0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1178631"/>
            <a:ext cx="13563600" cy="917975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 lIns="165113" tIns="82557" rIns="165113" bIns="82557"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429127" y="220993"/>
            <a:ext cx="6848473" cy="118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5113" tIns="82557" rIns="165113" bIns="82557">
            <a:spAutoFit/>
          </a:bodyPr>
          <a:lstStyle/>
          <a:p>
            <a:r>
              <a:rPr lang="bn-BD" sz="5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লগ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ম্পর্কিত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সূত্র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81846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099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</TotalTime>
  <Words>569</Words>
  <Application>Microsoft Office PowerPoint</Application>
  <PresentationFormat>Custom</PresentationFormat>
  <Paragraphs>109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31</cp:revision>
  <dcterms:created xsi:type="dcterms:W3CDTF">2006-08-16T00:00:00Z</dcterms:created>
  <dcterms:modified xsi:type="dcterms:W3CDTF">2020-05-13T06:12:39Z</dcterms:modified>
</cp:coreProperties>
</file>