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5" r:id="rId2"/>
    <p:sldId id="283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56" autoAdjust="0"/>
  </p:normalViewPr>
  <p:slideViewPr>
    <p:cSldViewPr>
      <p:cViewPr varScale="1">
        <p:scale>
          <a:sx n="72" d="100"/>
          <a:sy n="72" d="100"/>
        </p:scale>
        <p:origin x="176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B0DC1-BCF6-4DBE-842A-B07D59679F45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DB2A2-274A-4A78-97D5-F336416C0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4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DB2A2-274A-4A78-97D5-F336416C004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5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 rot="5400000">
            <a:off x="-3426100" y="3424547"/>
            <a:ext cx="6859554" cy="735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 userDrawn="1"/>
        </p:nvGrpSpPr>
        <p:grpSpPr>
          <a:xfrm>
            <a:off x="1" y="44323"/>
            <a:ext cx="9137357" cy="6813678"/>
            <a:chOff x="-556065" y="703385"/>
            <a:chExt cx="9137357" cy="5609689"/>
          </a:xfrm>
        </p:grpSpPr>
        <p:cxnSp>
          <p:nvCxnSpPr>
            <p:cNvPr id="15" name="Straight Connector 14"/>
            <p:cNvCxnSpPr/>
            <p:nvPr userDrawn="1"/>
          </p:nvCxnSpPr>
          <p:spPr>
            <a:xfrm flipH="1">
              <a:off x="8525022" y="703385"/>
              <a:ext cx="28136" cy="559894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-556065" y="703385"/>
              <a:ext cx="9137357" cy="0"/>
            </a:xfrm>
            <a:prstGeom prst="line">
              <a:avLst/>
            </a:prstGeom>
            <a:ln w="76200">
              <a:solidFill>
                <a:srgbClr val="00B050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-548711" y="6302326"/>
              <a:ext cx="9101869" cy="10748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5" y="123096"/>
            <a:ext cx="1481728" cy="15084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549" y="5244452"/>
            <a:ext cx="1481728" cy="15084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09873" y="5273373"/>
            <a:ext cx="1481728" cy="15084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14047" y="120498"/>
            <a:ext cx="1481728" cy="150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1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gif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gif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2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447800" y="381000"/>
            <a:ext cx="6248400" cy="2057400"/>
          </a:xfrm>
          <a:prstGeom prst="beve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50" dirty="0" err="1">
                <a:ln w="11430">
                  <a:solidFill>
                    <a:srgbClr val="FFC00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spc="50" dirty="0">
                <a:ln w="11430">
                  <a:solidFill>
                    <a:srgbClr val="FFC00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>
                  <a:solidFill>
                    <a:srgbClr val="FFC00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5400" b="1" spc="50" dirty="0">
                <a:ln w="11430">
                  <a:solidFill>
                    <a:srgbClr val="FFC00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>
                  <a:solidFill>
                    <a:srgbClr val="FFC00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spc="50" dirty="0">
              <a:ln w="11430">
                <a:solidFill>
                  <a:srgbClr val="FFC00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667000"/>
            <a:ext cx="7239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105402"/>
            <a:ext cx="7772400" cy="12446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9325" y="412125"/>
            <a:ext cx="753172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ফেললো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07" y="1986433"/>
            <a:ext cx="2234082" cy="32578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705" y="1969499"/>
            <a:ext cx="2500495" cy="32578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74574"/>
            <a:ext cx="2359199" cy="3257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935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105402"/>
            <a:ext cx="7772400" cy="12446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012544"/>
            <a:ext cx="3028950" cy="2492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Oval Callout 4"/>
          <p:cNvSpPr/>
          <p:nvPr/>
        </p:nvSpPr>
        <p:spPr>
          <a:xfrm>
            <a:off x="4191000" y="522018"/>
            <a:ext cx="4419600" cy="3062352"/>
          </a:xfrm>
          <a:prstGeom prst="wedgeEllipseCallout">
            <a:avLst>
              <a:gd name="adj1" fmla="val -91634"/>
              <a:gd name="adj2" fmla="val -6358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bn-IN" sz="24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ফলে ল্যাপটপটি </a:t>
            </a:r>
            <a:r>
              <a:rPr lang="bn-IN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আস্তে আস্তে </a:t>
            </a:r>
            <a:r>
              <a:rPr lang="bn-IN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ধীরগতির হয়ে যায়। পরে ল্যাপটপটি এতই গতিহীন </a:t>
            </a:r>
            <a:r>
              <a:rPr lang="en-US" sz="2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bn-IN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 বাবার কাছে </a:t>
            </a:r>
            <a:r>
              <a:rPr lang="en-US" sz="2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অবার</a:t>
            </a:r>
            <a:r>
              <a:rPr lang="en-US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নতুন ল্যাপটপ কিন</a:t>
            </a:r>
            <a:r>
              <a:rPr lang="en-US" sz="2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IN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চায়। </a:t>
            </a:r>
            <a:endParaRPr lang="en-US" sz="2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70" y="3657600"/>
            <a:ext cx="1960160" cy="17855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5050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4" y="5245089"/>
            <a:ext cx="7772400" cy="12446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4669" y="533400"/>
            <a:ext cx="64008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আরোও একটি ঘটনা বলি।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102526"/>
            <a:ext cx="705011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লিংকন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তার কম্পিউটারে ইনটারনেট কানেকশন নেয়।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51" y="1379710"/>
            <a:ext cx="6277617" cy="3573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6490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041" y="152401"/>
            <a:ext cx="2835323" cy="18287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64314" y="152400"/>
            <a:ext cx="2681611" cy="1752600"/>
            <a:chOff x="228600" y="304800"/>
            <a:chExt cx="4267200" cy="30036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04800"/>
              <a:ext cx="4267200" cy="300364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319" y="604851"/>
              <a:ext cx="2883762" cy="145729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173" y="262468"/>
            <a:ext cx="1943100" cy="9905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14" y="2854903"/>
            <a:ext cx="3085276" cy="220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64" y="2971801"/>
            <a:ext cx="2050489" cy="1295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064" y="2854903"/>
            <a:ext cx="3085276" cy="2209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915" y="2971802"/>
            <a:ext cx="2114550" cy="1295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99007" y="5813947"/>
            <a:ext cx="6297193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সে ইন্টারনেটের বিভিন্ন সাইটে ব্যবহার করতে শুরু করে। এতে তার লেখাপড়ার উপকার হতে থাকে।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964314" y="2031246"/>
            <a:ext cx="2564839" cy="483354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বাতায়ন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4587433" y="2014313"/>
            <a:ext cx="2183514" cy="500287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1487972" y="5117177"/>
            <a:ext cx="1723259" cy="439914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পিপিলিকা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4736214" y="5101880"/>
            <a:ext cx="1687879" cy="604868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গুগল.কম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4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076">
            <a:off x="1632711" y="409805"/>
            <a:ext cx="2735830" cy="20847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39" y="296215"/>
            <a:ext cx="2598465" cy="2345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04" y="2843402"/>
            <a:ext cx="3391696" cy="2375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19200" y="5515113"/>
            <a:ext cx="6934199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বন্ধুদের ই-মেইল করা, গান শোনা ও ছবি দেখার কাজেও ইন্টারনেট ব্যবহার করতে থাকে।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5740" y="2971800"/>
            <a:ext cx="3627659" cy="224676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শর্টকাট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15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605" y="274114"/>
            <a:ext cx="3047999" cy="22859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047" y="274114"/>
            <a:ext cx="2686050" cy="22859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605" y="3502861"/>
            <a:ext cx="2921405" cy="23668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308" y="3580316"/>
            <a:ext cx="2914650" cy="21762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90599" y="2714426"/>
            <a:ext cx="3243469" cy="4001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কারণ ছাড়াই রিস্টার্ট হয়।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2769865"/>
            <a:ext cx="35814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এলোমেলো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6062139"/>
            <a:ext cx="5857336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latin typeface="NikoshBAN" pitchFamily="2" charset="0"/>
                <a:cs typeface="NikoshBAN" pitchFamily="2" charset="0"/>
              </a:rPr>
              <a:t>ইউএসবি </a:t>
            </a:r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USB</a:t>
            </a:r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পোর্টে পেন ড্রাইভ প্রবেশের সাথে সাথে </a:t>
            </a:r>
          </a:p>
          <a:p>
            <a:pPr algn="ctr"/>
            <a:r>
              <a:rPr lang="bn-IN" b="1" dirty="0" smtClean="0">
                <a:latin typeface="NikoshBAN" pitchFamily="2" charset="0"/>
                <a:cs typeface="NikoshBAN" pitchFamily="2" charset="0"/>
              </a:rPr>
              <a:t>সব ফাইল শর্টকাট হয়ে যায়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98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105402"/>
            <a:ext cx="7772400" cy="12446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9320" y="589845"/>
            <a:ext cx="518348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>
                <a:ea typeface="Calibri"/>
                <a:cs typeface="NikoshBAN"/>
              </a:rPr>
              <a:t>জোড়ায় কাজ </a:t>
            </a:r>
            <a:endParaRPr lang="en-US" sz="6000" b="1" dirty="0">
              <a:ea typeface="Calibri"/>
              <a:cs typeface="Vrind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837" y="2573878"/>
            <a:ext cx="8020049" cy="1754326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কম্পিউটার বা ল্যাপটপ ব্যবহার করতে গিয়ে তোমরা কী কী সমস্যা লক্ষ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্য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কর তার একটি তালিকা তৈরি কর।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5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45780"/>
            <a:ext cx="7619999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সচল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গতিশীল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কম্পিউটার বিশেষজ্ঞ হুওয়া প্রয়োজন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প্রয়োজন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সফটওয়্যার ভিত্তিক রক্ষণাবেক্ষণ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অপ্রয়োজনীয়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দিলেই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770" y="3565167"/>
            <a:ext cx="4295660" cy="2982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344" y="3435369"/>
            <a:ext cx="5338689" cy="31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49" y="3395816"/>
            <a:ext cx="5352302" cy="304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654130" y="262480"/>
            <a:ext cx="5543550" cy="4001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কম্পিউটারকে সচল ও গতিশীল রাখার উপায়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3799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86" y="1421605"/>
            <a:ext cx="4331028" cy="3419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5181600"/>
            <a:ext cx="6629400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ক্লিনআপ ব্যবহার না করলে কম্পিউটার বা আইসিটি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যন্ত্রপা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তি ঠিকমত কাজ করে না।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364521"/>
            <a:ext cx="5715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800" y="1081085"/>
            <a:ext cx="4800599" cy="35814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38898"/>
            <a:ext cx="6781800" cy="372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0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6134" y="592371"/>
            <a:ext cx="65532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ক্লিনআপ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bn-IN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ডিস্ক ডিফ্র্যাগমেন্টেশন 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57" y="1432941"/>
            <a:ext cx="6739944" cy="36804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9554" y="5386303"/>
            <a:ext cx="603804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lvl="0" indent="-285750" algn="ctr">
              <a:buFont typeface="Wingdings" pitchFamily="2" charset="2"/>
              <a:buChar char="ü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হার্ডডিস্কে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জায়গা খালি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করে।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marL="285750" lvl="0" indent="-285750" algn="ctr">
              <a:buFont typeface="Wingdings" pitchFamily="2" charset="2"/>
              <a:buChar char="ü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কম্পিউটারের গতি বৃদ্ধি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57" y="1391331"/>
            <a:ext cx="6816144" cy="372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2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105402"/>
            <a:ext cx="7772400" cy="1244621"/>
          </a:xfrm>
          <a:prstGeom prst="rect">
            <a:avLst/>
          </a:prstGeom>
        </p:spPr>
      </p:pic>
      <p:sp>
        <p:nvSpPr>
          <p:cNvPr id="3" name="Content Placeholder 10"/>
          <p:cNvSpPr txBox="1">
            <a:spLocks/>
          </p:cNvSpPr>
          <p:nvPr/>
        </p:nvSpPr>
        <p:spPr>
          <a:xfrm>
            <a:off x="435012" y="1676402"/>
            <a:ext cx="4056047" cy="3429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US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27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7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12"/>
          <p:cNvSpPr txBox="1">
            <a:spLocks/>
          </p:cNvSpPr>
          <p:nvPr/>
        </p:nvSpPr>
        <p:spPr>
          <a:xfrm>
            <a:off x="4780485" y="1676402"/>
            <a:ext cx="3922256" cy="3429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6675">
            <a:solidFill>
              <a:schemeClr val="tx1"/>
            </a:solidFill>
          </a:ln>
        </p:spPr>
        <p:txBody>
          <a:bodyPr/>
          <a:lstStyle/>
          <a:p>
            <a:pPr algn="ctr"/>
            <a:endParaRPr lang="en-US" sz="105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৯ম-১০ম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তথ্য ও যোগাযোগ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IN" b="1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২য়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১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৫০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মিনিট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bn-IN" sz="2000" b="1" dirty="0" smtClean="0">
                <a:ln/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000" b="1" dirty="0" smtClean="0">
                <a:ln/>
                <a:latin typeface="NikoshBAN" pitchFamily="2" charset="0"/>
                <a:cs typeface="NikoshBAN" pitchFamily="2" charset="0"/>
              </a:rPr>
              <a:t>০৫</a:t>
            </a:r>
            <a:r>
              <a:rPr lang="bn-IN" sz="2000" b="1" dirty="0" smtClean="0">
                <a:ln/>
                <a:latin typeface="NikoshBAN" pitchFamily="2" charset="0"/>
                <a:cs typeface="NikoshBAN" pitchFamily="2" charset="0"/>
              </a:rPr>
              <a:t>/</a:t>
            </a:r>
            <a:r>
              <a:rPr lang="en-US" sz="2000" b="1" dirty="0" smtClean="0">
                <a:ln/>
                <a:latin typeface="NikoshBAN" pitchFamily="2" charset="0"/>
                <a:cs typeface="NikoshBAN" pitchFamily="2" charset="0"/>
              </a:rPr>
              <a:t>০৫</a:t>
            </a:r>
            <a:r>
              <a:rPr lang="bn-IN" sz="2000" b="1" dirty="0" smtClean="0">
                <a:ln/>
                <a:latin typeface="NikoshBAN" pitchFamily="2" charset="0"/>
                <a:cs typeface="NikoshBAN" pitchFamily="2" charset="0"/>
              </a:rPr>
              <a:t>/</a:t>
            </a:r>
            <a:r>
              <a:rPr lang="en-US" sz="2000" b="1" dirty="0" smtClean="0">
                <a:ln/>
                <a:latin typeface="NikoshBAN" pitchFamily="2" charset="0"/>
                <a:cs typeface="NikoshBAN" pitchFamily="2" charset="0"/>
              </a:rPr>
              <a:t>২০২০</a:t>
            </a:r>
            <a:endParaRPr lang="en-US" sz="2000" b="1" dirty="0">
              <a:ln/>
              <a:latin typeface="NikoshBAN" pitchFamily="2" charset="0"/>
              <a:cs typeface="NikoshBAN" pitchFamily="2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endParaRPr lang="en-US" sz="21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endParaRPr lang="en-US" sz="21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464" y="2590800"/>
            <a:ext cx="367376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handrabatiMatraMJ" pitchFamily="2" charset="0"/>
              </a:rPr>
              <a:t> ‡</a:t>
            </a:r>
            <a:r>
              <a:rPr lang="en-US" sz="2800" b="1" dirty="0" err="1">
                <a:latin typeface="ChandrabatiMatraMJ" pitchFamily="2" charset="0"/>
              </a:rPr>
              <a:t>gv</a:t>
            </a:r>
            <a:r>
              <a:rPr lang="en-US" sz="2800" b="1" dirty="0">
                <a:latin typeface="ChandrabatiMatraMJ" pitchFamily="2" charset="0"/>
              </a:rPr>
              <a:t>: ‡</a:t>
            </a:r>
            <a:r>
              <a:rPr lang="en-US" sz="2800" b="1" dirty="0" err="1">
                <a:latin typeface="ChandrabatiMatraMJ" pitchFamily="2" charset="0"/>
              </a:rPr>
              <a:t>gv¯ÍvwdRvi</a:t>
            </a:r>
            <a:r>
              <a:rPr lang="en-US" sz="2800" b="1" dirty="0">
                <a:latin typeface="ChandrabatiMatraMJ" pitchFamily="2" charset="0"/>
              </a:rPr>
              <a:t> </a:t>
            </a:r>
            <a:r>
              <a:rPr lang="en-US" sz="2800" b="1" dirty="0" err="1">
                <a:latin typeface="ChandrabatiMatraMJ" pitchFamily="2" charset="0"/>
              </a:rPr>
              <a:t>ingvb</a:t>
            </a:r>
            <a:endParaRPr lang="en-US" sz="2800" b="1" dirty="0">
              <a:latin typeface="ChandrabatiMatraMJ" pitchFamily="2" charset="0"/>
            </a:endParaRPr>
          </a:p>
          <a:p>
            <a:r>
              <a:rPr lang="en-US" sz="2800" dirty="0">
                <a:latin typeface="ChandrabatiMatraMJ" pitchFamily="2" charset="0"/>
              </a:rPr>
              <a:t>	</a:t>
            </a:r>
            <a:r>
              <a:rPr lang="en-US" sz="2800" dirty="0" err="1">
                <a:latin typeface="ChandrabatiMatraMJ" pitchFamily="2" charset="0"/>
              </a:rPr>
              <a:t>mnKvix</a:t>
            </a:r>
            <a:r>
              <a:rPr lang="en-US" sz="2800" dirty="0">
                <a:latin typeface="ChandrabatiMatraMJ" pitchFamily="2" charset="0"/>
              </a:rPr>
              <a:t> </a:t>
            </a:r>
            <a:r>
              <a:rPr lang="en-US" sz="2800" dirty="0" err="1">
                <a:latin typeface="ChandrabatiMatraMJ" pitchFamily="2" charset="0"/>
              </a:rPr>
              <a:t>wkÿK</a:t>
            </a:r>
            <a:endParaRPr lang="en-US" sz="2800" dirty="0">
              <a:latin typeface="ChandrabatiMatraMJ" pitchFamily="2" charset="0"/>
            </a:endParaRPr>
          </a:p>
          <a:p>
            <a:r>
              <a:rPr lang="en-US" sz="2400" dirty="0">
                <a:latin typeface="TangonMotaMJ" pitchFamily="2" charset="0"/>
              </a:rPr>
              <a:t>‡</a:t>
            </a:r>
            <a:r>
              <a:rPr lang="en-US" sz="2400" dirty="0" err="1">
                <a:latin typeface="TangonMotaMJ" pitchFamily="2" charset="0"/>
              </a:rPr>
              <a:t>LvÆvcvov</a:t>
            </a:r>
            <a:r>
              <a:rPr lang="en-US" sz="2400" dirty="0">
                <a:latin typeface="TangonMotaMJ" pitchFamily="2" charset="0"/>
              </a:rPr>
              <a:t> </a:t>
            </a:r>
            <a:r>
              <a:rPr lang="en-US" sz="2400" dirty="0" err="1">
                <a:latin typeface="TangonMotaMJ" pitchFamily="2" charset="0"/>
              </a:rPr>
              <a:t>wmwÏKxqv</a:t>
            </a:r>
            <a:r>
              <a:rPr lang="en-US" sz="2400" dirty="0">
                <a:latin typeface="TangonMotaMJ" pitchFamily="2" charset="0"/>
              </a:rPr>
              <a:t> </a:t>
            </a:r>
            <a:r>
              <a:rPr lang="en-US" sz="2400" dirty="0" err="1">
                <a:latin typeface="TangonMotaMJ" pitchFamily="2" charset="0"/>
              </a:rPr>
              <a:t>dvwhj</a:t>
            </a:r>
            <a:r>
              <a:rPr lang="en-US" sz="2400" dirty="0">
                <a:latin typeface="TangonMotaMJ" pitchFamily="2" charset="0"/>
              </a:rPr>
              <a:t> </a:t>
            </a:r>
            <a:r>
              <a:rPr lang="en-US" sz="2400" dirty="0" err="1">
                <a:latin typeface="TangonMotaMJ" pitchFamily="2" charset="0"/>
              </a:rPr>
              <a:t>gv</a:t>
            </a:r>
            <a:r>
              <a:rPr lang="en-US" sz="2400" dirty="0">
                <a:latin typeface="TangonMotaMJ" pitchFamily="2" charset="0"/>
              </a:rPr>
              <a:t>`ª</a:t>
            </a:r>
            <a:r>
              <a:rPr lang="en-US" sz="2400" dirty="0" err="1">
                <a:latin typeface="TangonMotaMJ" pitchFamily="2" charset="0"/>
              </a:rPr>
              <a:t>vmv</a:t>
            </a:r>
            <a:endParaRPr lang="en-US" sz="2400" dirty="0">
              <a:latin typeface="TangonMotaMJ" pitchFamily="2" charset="0"/>
            </a:endParaRPr>
          </a:p>
          <a:p>
            <a:r>
              <a:rPr lang="en-US" sz="2400" dirty="0">
                <a:latin typeface="ChandrabatiMatraMJ" pitchFamily="2" charset="0"/>
              </a:rPr>
              <a:t>‡</a:t>
            </a:r>
            <a:r>
              <a:rPr lang="en-US" sz="2400" dirty="0" err="1">
                <a:latin typeface="ChandrabatiMatraMJ" pitchFamily="2" charset="0"/>
              </a:rPr>
              <a:t>gvevBj</a:t>
            </a:r>
            <a:r>
              <a:rPr lang="en-US" sz="2400" dirty="0">
                <a:latin typeface="ChandrabatiMatraMJ" pitchFamily="2" charset="0"/>
              </a:rPr>
              <a:t>: 071628560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Email: mostafizar1976@gmail.com</a:t>
            </a:r>
            <a:endParaRPr lang="en-US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2438400" y="240792"/>
            <a:ext cx="3733800" cy="1219200"/>
          </a:xfrm>
          <a:prstGeom prst="flowChartAlternateProcess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/>
              <a:t>পরিচিতি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31674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475" y="1775629"/>
            <a:ext cx="3474342" cy="31178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65" y="1894871"/>
            <a:ext cx="3119603" cy="2854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71356"/>
            <a:ext cx="6248400" cy="3396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805371"/>
            <a:ext cx="73152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কম্পিউটার ভাইরাস মুক্তকরণের উপায় কী?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1" y="5011319"/>
            <a:ext cx="75438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গার্ড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33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094783"/>
            <a:ext cx="7364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কম্পিউটার রক্ষণাবেক্ষণে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সফটওয়্যারের ৫টি কাজ লেখ।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132" y="1447800"/>
            <a:ext cx="4326466" cy="2514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199" y="304800"/>
            <a:ext cx="4343399" cy="101566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দলীয়কাজ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4997003"/>
            <a:ext cx="7935269" cy="123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5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1850" y="152400"/>
            <a:ext cx="2286000" cy="851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572" y="1143000"/>
            <a:ext cx="774664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অপ্রয়োজনীয়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573" y="1981200"/>
            <a:ext cx="3899984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573" y="2514600"/>
            <a:ext cx="3899984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93444" y="2514600"/>
            <a:ext cx="360377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93444" y="1981200"/>
            <a:ext cx="360377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572" y="3154322"/>
            <a:ext cx="836482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865" y="3810000"/>
            <a:ext cx="389998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মেমরী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মুছতে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4865" y="4351867"/>
            <a:ext cx="389998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হার্ডডিস্ক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মুছতে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49919" y="4351867"/>
            <a:ext cx="3603769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ক্লিন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93444" y="3810000"/>
            <a:ext cx="3764754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খ)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ক্যাশ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মেমরী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মুছতে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548+4515.png"/>
          <p:cNvPicPr>
            <a:picLocks noChangeAspect="1"/>
          </p:cNvPicPr>
          <p:nvPr/>
        </p:nvPicPr>
        <p:blipFill>
          <a:blip r:embed="rId4"/>
          <a:srcRect t="4401" r="1333" b="6893"/>
          <a:stretch>
            <a:fillRect/>
          </a:stretch>
        </p:blipFill>
        <p:spPr>
          <a:xfrm>
            <a:off x="2914650" y="5181600"/>
            <a:ext cx="3314700" cy="1219200"/>
          </a:xfrm>
          <a:prstGeom prst="roundRect">
            <a:avLst/>
          </a:prstGeom>
        </p:spPr>
      </p:pic>
      <p:pic>
        <p:nvPicPr>
          <p:cNvPr id="14" name="Picture 13" descr="15151511.png"/>
          <p:cNvPicPr>
            <a:picLocks noChangeAspect="1"/>
          </p:cNvPicPr>
          <p:nvPr/>
        </p:nvPicPr>
        <p:blipFill>
          <a:blip r:embed="rId5"/>
          <a:srcRect l="-656" t="-3463" r="-1728" b="-1280"/>
          <a:stretch>
            <a:fillRect/>
          </a:stretch>
        </p:blipFill>
        <p:spPr>
          <a:xfrm>
            <a:off x="2743200" y="5105400"/>
            <a:ext cx="3543300" cy="12954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6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1850" y="76200"/>
            <a:ext cx="22860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979" y="914400"/>
            <a:ext cx="7872212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200" dirty="0">
                <a:solidFill>
                  <a:prstClr val="black"/>
                </a:solidFill>
                <a:ea typeface="Calibri"/>
                <a:cs typeface="NikoshBAN"/>
              </a:rPr>
              <a:t>কম্পিউটারের কাজের গতি বজায় রাখার জন্য ব্যবহারকারীর কী করা উচিত</a:t>
            </a:r>
            <a:r>
              <a:rPr lang="bn-BD" sz="3200" dirty="0">
                <a:solidFill>
                  <a:prstClr val="black"/>
                </a:solidFill>
                <a:ea typeface="Calibri"/>
                <a:cs typeface="NikoshBAN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981" y="2130618"/>
            <a:ext cx="3996576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2800" dirty="0">
                <a:solidFill>
                  <a:prstClr val="black"/>
                </a:solidFill>
                <a:ea typeface="Calibri"/>
                <a:cs typeface="NikoshBAN"/>
              </a:rPr>
              <a:t>সেগমেন্ট করা</a:t>
            </a:r>
            <a:endParaRPr lang="en-US" sz="2800" dirty="0">
              <a:solidFill>
                <a:prstClr val="black"/>
              </a:solidFill>
              <a:ea typeface="Calibri"/>
              <a:cs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3981" y="2664018"/>
            <a:ext cx="3996576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bn-IN" sz="2400" dirty="0">
                <a:solidFill>
                  <a:prstClr val="black"/>
                </a:solidFill>
                <a:ea typeface="Calibri"/>
                <a:cs typeface="NikoshBAN"/>
              </a:rPr>
              <a:t>রিস্টার্ট করা</a:t>
            </a:r>
            <a:r>
              <a:rPr lang="bn-BD" sz="24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93445" y="2664018"/>
            <a:ext cx="3632747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ডিফ্রাগমেন্ট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93445" y="2130618"/>
            <a:ext cx="3632747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451" y="3276600"/>
            <a:ext cx="787221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2504" y="4943843"/>
            <a:ext cx="3639890" cy="4633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ঘ)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ii,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0184" y="5026215"/>
            <a:ext cx="3996577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ii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0184" y="4560551"/>
            <a:ext cx="3996577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ii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69648" y="4492815"/>
            <a:ext cx="3632746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pic>
        <p:nvPicPr>
          <p:cNvPr id="13" name="Picture 12" descr="548+4515.png"/>
          <p:cNvPicPr>
            <a:picLocks noChangeAspect="1"/>
          </p:cNvPicPr>
          <p:nvPr/>
        </p:nvPicPr>
        <p:blipFill>
          <a:blip r:embed="rId4"/>
          <a:srcRect t="4401" r="1333" b="6893"/>
          <a:stretch>
            <a:fillRect/>
          </a:stretch>
        </p:blipFill>
        <p:spPr>
          <a:xfrm>
            <a:off x="2971800" y="5562600"/>
            <a:ext cx="3314700" cy="990600"/>
          </a:xfrm>
          <a:prstGeom prst="roundRect">
            <a:avLst/>
          </a:prstGeom>
        </p:spPr>
      </p:pic>
      <p:pic>
        <p:nvPicPr>
          <p:cNvPr id="14" name="Picture 13" descr="151515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4650" y="5562600"/>
            <a:ext cx="3429000" cy="10033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600" y="3937491"/>
            <a:ext cx="212501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ডিফ্রাগমেন্ট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97200" y="3937491"/>
            <a:ext cx="24384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ii)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ক্যাশ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মেমরী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মুছা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57851" y="3937491"/>
            <a:ext cx="266834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iii)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ডিস্ককে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রাখা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40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45733" y="533400"/>
            <a:ext cx="5496768" cy="1323439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80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4090" y="5055791"/>
            <a:ext cx="6868819" cy="12003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ea typeface="Calibri"/>
                <a:cs typeface="NikoshBAN" pitchFamily="2" charset="0"/>
              </a:rPr>
              <a:t>কম্পিউটার</a:t>
            </a:r>
            <a:r>
              <a:rPr lang="en-US" sz="36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Calibri"/>
                <a:cs typeface="NikoshBAN" pitchFamily="2" charset="0"/>
              </a:rPr>
              <a:t>গতিশীল</a:t>
            </a:r>
            <a:r>
              <a:rPr lang="en-US" sz="36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Calibri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Calibri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Calibri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Calibri"/>
                <a:cs typeface="NikoshBAN" pitchFamily="2" charset="0"/>
              </a:rPr>
              <a:t>করনীয়</a:t>
            </a:r>
            <a:r>
              <a:rPr lang="en-US" sz="36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Calibri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Calibri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Calibri"/>
                <a:cs typeface="NikoshBAN" pitchFamily="2" charset="0"/>
              </a:rPr>
              <a:t>তুমি</a:t>
            </a:r>
            <a:r>
              <a:rPr lang="en-US" sz="36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Calibri"/>
                <a:cs typeface="NikoshBAN" pitchFamily="2" charset="0"/>
              </a:rPr>
              <a:t>মনে</a:t>
            </a:r>
            <a:r>
              <a:rPr lang="en-US" sz="36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Calibri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ea typeface="Calibri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8001000" cy="28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0" y="1676400"/>
            <a:ext cx="7772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9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7" y="5568081"/>
            <a:ext cx="7866478" cy="1133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25888" y="3098315"/>
            <a:ext cx="4009309" cy="78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6219672" y="3346997"/>
            <a:ext cx="4009309" cy="770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45780" y="182485"/>
            <a:ext cx="5217020" cy="584775"/>
          </a:xfrm>
          <a:prstGeom prst="rect">
            <a:avLst/>
          </a:prstGeom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53" y="1119787"/>
            <a:ext cx="1978054" cy="1978054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610" y="1119787"/>
            <a:ext cx="1964531" cy="1978054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883" y="1143671"/>
            <a:ext cx="1964531" cy="1954170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53" y="3399510"/>
            <a:ext cx="1978054" cy="1866900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170" y="3367006"/>
            <a:ext cx="2171700" cy="1931908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588" y="3399511"/>
            <a:ext cx="2028825" cy="1866899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285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105402"/>
            <a:ext cx="7772400" cy="12446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0749" y="457200"/>
            <a:ext cx="4648201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76400" y="2133600"/>
            <a:ext cx="6096000" cy="29718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9546" lvl="0" indent="-857250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রক্ষণাবেক্ষণ</a:t>
            </a:r>
            <a:endParaRPr lang="bn-BD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76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6800" y="228600"/>
            <a:ext cx="4114800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 cmpd="tri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524000"/>
            <a:ext cx="8839199" cy="40318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40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bn-IN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রক্ষণাবেক্ষণে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গতিশীল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এন্টিভাইরাস ব্যবহারের গুরুত্ব ব্যাখ্যা করতে পারবে।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800600"/>
            <a:ext cx="7935269" cy="20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10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152697"/>
            <a:ext cx="3733800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929101"/>
            <a:ext cx="2098887" cy="2070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862" y="886342"/>
            <a:ext cx="2115686" cy="2112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3286576"/>
            <a:ext cx="2314575" cy="2059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3516" y="929102"/>
            <a:ext cx="2141484" cy="2070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3297782"/>
            <a:ext cx="2107305" cy="2059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18751" y="5486401"/>
            <a:ext cx="5791199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00" y="3299972"/>
            <a:ext cx="23145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4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13" y="1669158"/>
            <a:ext cx="2000250" cy="16440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133" y="1669159"/>
            <a:ext cx="2207419" cy="14888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21" y="1686093"/>
            <a:ext cx="1971675" cy="16714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12" y="3650221"/>
            <a:ext cx="2082051" cy="16258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13" y="3574021"/>
            <a:ext cx="2235239" cy="17719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21" y="3574020"/>
            <a:ext cx="2064779" cy="18365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1219201" y="297602"/>
            <a:ext cx="65532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পরিষ্কারের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জেনেছো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79938" y="5512561"/>
            <a:ext cx="5139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85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105402"/>
            <a:ext cx="7772400" cy="12446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870" y="3972419"/>
            <a:ext cx="2037414" cy="1707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0"/>
            <a:ext cx="2049711" cy="204677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962400" y="1371600"/>
            <a:ext cx="3352800" cy="1764674"/>
          </a:xfrm>
          <a:prstGeom prst="wedgeEllipseCallout">
            <a:avLst>
              <a:gd name="adj1" fmla="val -103926"/>
              <a:gd name="adj2" fmla="val 7810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একদিন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রিয়া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বাবার কাছে ল্যাপটপ কেনার আবদার করে। 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676400"/>
            <a:ext cx="3430230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তোমাদের একটি ঘটনা বলি।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5315" y="185340"/>
            <a:ext cx="4736485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কম্পিউটারের বিভিন্ন ধরনের 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3600" b="1" dirty="0"/>
          </a:p>
        </p:txBody>
      </p:sp>
      <p:sp>
        <p:nvSpPr>
          <p:cNvPr id="8" name="Oval Callout 7"/>
          <p:cNvSpPr/>
          <p:nvPr/>
        </p:nvSpPr>
        <p:spPr>
          <a:xfrm>
            <a:off x="5992584" y="2895600"/>
            <a:ext cx="2745594" cy="2514600"/>
          </a:xfrm>
          <a:prstGeom prst="wedgeEllipseCallout">
            <a:avLst>
              <a:gd name="adj1" fmla="val -105451"/>
              <a:gd name="adj2" fmla="val 23829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বাবা তাকে  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CORE i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IN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প্রসেসরযুক্ত একটি ল্যাপটপ কিনে দিলেন। </a:t>
            </a:r>
            <a:endParaRPr lang="en-US" sz="2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83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105402"/>
            <a:ext cx="7772400" cy="1244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64153"/>
            <a:ext cx="2436410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val Callout 6"/>
          <p:cNvSpPr/>
          <p:nvPr/>
        </p:nvSpPr>
        <p:spPr>
          <a:xfrm>
            <a:off x="4514850" y="228600"/>
            <a:ext cx="2800350" cy="2391478"/>
          </a:xfrm>
          <a:prstGeom prst="wedgeEllipseCallout">
            <a:avLst>
              <a:gd name="adj1" fmla="val -104491"/>
              <a:gd name="adj2" fmla="val 1919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রিয়া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ল্যাপটপের গতি দেখে মুগ্ধ হয়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394" y="2972213"/>
            <a:ext cx="3180911" cy="2375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808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533</Words>
  <Application>Microsoft Office PowerPoint</Application>
  <PresentationFormat>On-screen Show (4:3)</PresentationFormat>
  <Paragraphs>97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ChandrabatiMatraMJ</vt:lpstr>
      <vt:lpstr>NikoshBAN</vt:lpstr>
      <vt:lpstr>TangonMotaMJ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Muqsar Hossain</dc:creator>
  <cp:lastModifiedBy>PC</cp:lastModifiedBy>
  <cp:revision>90</cp:revision>
  <dcterms:created xsi:type="dcterms:W3CDTF">2006-08-16T00:00:00Z</dcterms:created>
  <dcterms:modified xsi:type="dcterms:W3CDTF">2020-05-14T03:39:00Z</dcterms:modified>
</cp:coreProperties>
</file>