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5" r:id="rId3"/>
    <p:sldId id="264" r:id="rId4"/>
    <p:sldId id="262" r:id="rId5"/>
    <p:sldId id="266" r:id="rId6"/>
    <p:sldId id="258" r:id="rId7"/>
    <p:sldId id="257" r:id="rId8"/>
    <p:sldId id="259" r:id="rId9"/>
    <p:sldId id="268" r:id="rId10"/>
    <p:sldId id="267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8C8BF-B42B-409C-BD6D-EB9E05D2C5A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8EA80-D7DD-4930-AD36-13CFC40B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5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8EA80-D7DD-4930-AD36-13CFC40B5C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5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867400" y="58571"/>
            <a:ext cx="327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রিফাত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এন্টার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প্রাইজ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। ২০১৭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নিন্মাক্ত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-----</a:t>
            </a:r>
            <a:br>
              <a:rPr lang="en-US" sz="900" dirty="0">
                <a:latin typeface="NikoshBAN" pitchFamily="2" charset="0"/>
                <a:cs typeface="NikoshBAN" pitchFamily="2" charset="0"/>
              </a:rPr>
            </a:br>
            <a:r>
              <a:rPr lang="en-US" sz="9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১  ৫০,০০০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900" dirty="0">
                <a:latin typeface="NikoshBAN" pitchFamily="2" charset="0"/>
                <a:cs typeface="NikoshBAN" pitchFamily="2" charset="0"/>
              </a:rPr>
            </a:br>
            <a:r>
              <a:rPr lang="en-US" sz="9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৩ 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৫০,০০০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900" dirty="0">
                <a:latin typeface="NikoshBAN" pitchFamily="2" charset="0"/>
                <a:cs typeface="NikoshBAN" pitchFamily="2" charset="0"/>
              </a:rPr>
            </a:br>
            <a:r>
              <a:rPr lang="en-US" sz="9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৫ 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২৫,০০০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900" dirty="0">
                <a:latin typeface="NikoshBAN" pitchFamily="2" charset="0"/>
                <a:cs typeface="NikoshBAN" pitchFamily="2" charset="0"/>
              </a:rPr>
            </a:br>
            <a:r>
              <a:rPr lang="en-US" sz="9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৭ 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৪৫,০০০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900" dirty="0">
                <a:latin typeface="NikoshBAN" pitchFamily="2" charset="0"/>
                <a:cs typeface="NikoshBAN" pitchFamily="2" charset="0"/>
              </a:rPr>
            </a:br>
            <a:r>
              <a:rPr lang="en-US" sz="9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১০ 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৪০,০০০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900" dirty="0">
                <a:latin typeface="NikoshBAN" pitchFamily="2" charset="0"/>
                <a:cs typeface="NikoshBAN" pitchFamily="2" charset="0"/>
              </a:rPr>
            </a:br>
            <a:r>
              <a:rPr lang="en-US" sz="9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১৫  ৪৫,০০০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ক্রয়ের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ফরমায়েশ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900" dirty="0">
                <a:latin typeface="NikoshBAN" pitchFamily="2" charset="0"/>
                <a:cs typeface="NikoshBAN" pitchFamily="2" charset="0"/>
              </a:rPr>
            </a:br>
            <a:r>
              <a:rPr lang="en-US" sz="9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২০ 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পাওনাদারকে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১৫,০০০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900" dirty="0">
                <a:latin typeface="NikoshBAN" pitchFamily="2" charset="0"/>
                <a:cs typeface="NikoshBAN" pitchFamily="2" charset="0"/>
              </a:rPr>
            </a:br>
            <a:r>
              <a:rPr lang="en-US" sz="9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900" dirty="0">
                <a:latin typeface="NikoshBAN" pitchFamily="2" charset="0"/>
                <a:cs typeface="NikoshBAN" pitchFamily="2" charset="0"/>
              </a:rPr>
            </a:br>
            <a:r>
              <a:rPr lang="en-US" sz="9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ঘটনাসমূহ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900" dirty="0">
                <a:latin typeface="NikoshBAN" pitchFamily="2" charset="0"/>
                <a:cs typeface="NikoshBAN" pitchFamily="2" charset="0"/>
              </a:rPr>
            </a:br>
            <a:r>
              <a:rPr lang="en-US" sz="9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dirty="0" err="1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900" dirty="0">
                <a:latin typeface="NikoshBAN" pitchFamily="2" charset="0"/>
                <a:cs typeface="NikoshBAN" pitchFamily="2" charset="0"/>
              </a:rPr>
              <a:t>। </a:t>
            </a:r>
            <a:endParaRPr lang="en-US" sz="9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38200" cy="996950"/>
          </a:xfrm>
        </p:spPr>
        <p:txBody>
          <a:bodyPr anchor="b"/>
          <a:lstStyle>
            <a:lvl1pPr algn="ctr">
              <a:defRPr sz="2000" b="1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844550" cy="106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37409" r="60956" b="25555"/>
          <a:stretch/>
        </p:blipFill>
        <p:spPr>
          <a:xfrm rot="5400000">
            <a:off x="3486150" y="400050"/>
            <a:ext cx="1028700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91" y="1371600"/>
            <a:ext cx="8642109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727397"/>
            <a:ext cx="87934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সত্যবাদিতা মুক্ত বুদ্ধিকে শানিত করে,সাহস সঞ্চার করে,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সত্য কথা বলার অনুশীলন করো।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6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8486619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7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4144" y="1554540"/>
            <a:ext cx="43428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A=L+E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648200"/>
            <a:ext cx="7867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/>
              <a:t>A= L + (C + R – Ex- D)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615791" y="228600"/>
            <a:ext cx="8024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স্বত্ত্ব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162" y="3276600"/>
            <a:ext cx="8057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দায়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মূলধন+আয়-ব্যয়-উত্তোলন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433" y="457200"/>
            <a:ext cx="38683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নবম-দশম শ্রেণি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দ্বিতীয় অধ্যায়ঃ লেনদেন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524071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তে 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en-US" sz="28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ঘটনাসমূহ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তে 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>
                <a:latin typeface="NikoshBAN" pitchFamily="2" charset="0"/>
                <a:cs typeface="NikoshBAN" pitchFamily="2" charset="0"/>
              </a:rPr>
            </a:br>
            <a:r>
              <a:rPr lang="en-US" sz="2800" b="1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তে 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24646" y="2396192"/>
            <a:ext cx="2342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r="42227" b="54545"/>
          <a:stretch/>
        </p:blipFill>
        <p:spPr>
          <a:xfrm rot="5194726">
            <a:off x="1915138" y="1479997"/>
            <a:ext cx="5280824" cy="407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72071" y="4648200"/>
            <a:ext cx="5575565" cy="1815882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মিলন কুমার সরকার</a:t>
            </a: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আলফাডাঙ্গা আরিফুজ্জামান সরকারি উচ্চ বিদ্যালয়</a:t>
            </a: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আলফাডাঙ্গা, ফরিদপুর।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62085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রিফাত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এন্টার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প্রাইজ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২০১৭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নিন্মাক্ত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-----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১  ৫০,০০০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৩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৫০,০০০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৫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২৫,০০০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৭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৪৫,০০০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১০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৪০,০০০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১৫  ৪৫,০০০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ক্রয়ের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ফরমায়েশ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২০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পাওনাদারকে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১৫,০০০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400" dirty="0">
                <a:latin typeface="NikoshBAN" pitchFamily="2" charset="0"/>
                <a:cs typeface="NikoshBAN" pitchFamily="2" charset="0"/>
              </a:rPr>
            </a:br>
            <a:r>
              <a:rPr lang="en-US" sz="24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400" b="1" dirty="0">
                <a:latin typeface="NikoshBAN" pitchFamily="2" charset="0"/>
                <a:cs typeface="NikoshBAN" pitchFamily="2" charset="0"/>
              </a:rPr>
            </a:br>
            <a:r>
              <a:rPr lang="en-US" sz="24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ঘটনাসমূহ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400" b="1" dirty="0">
                <a:latin typeface="NikoshBAN" pitchFamily="2" charset="0"/>
                <a:cs typeface="NikoshBAN" pitchFamily="2" charset="0"/>
              </a:rPr>
            </a:br>
            <a:r>
              <a:rPr lang="en-US" sz="2400" b="1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79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771488"/>
              </p:ext>
            </p:extLst>
          </p:nvPr>
        </p:nvGraphicFramePr>
        <p:xfrm>
          <a:off x="1219200" y="2514600"/>
          <a:ext cx="7696200" cy="3124200"/>
        </p:xfrm>
        <a:graphic>
          <a:graphicData uri="http://schemas.openxmlformats.org/drawingml/2006/table">
            <a:tbl>
              <a:tblPr firstRow="1" bandRow="1"/>
              <a:tblGrid>
                <a:gridCol w="1143000"/>
                <a:gridCol w="4038600"/>
                <a:gridCol w="1295400"/>
                <a:gridCol w="1219200"/>
              </a:tblGrid>
              <a:tr h="408709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040">
                <a:tc>
                  <a:txBody>
                    <a:bodyPr/>
                    <a:lstStyle/>
                    <a:p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bn-BD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74976" y="1752600"/>
            <a:ext cx="3578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নং প্রশ্নের উত্তর (ক)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467525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9145" y="3124200"/>
            <a:ext cx="1271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২০১৭</a:t>
            </a: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5939" y="4188767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১৫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315037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কতৃক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প্রয়োজনেব্যাংক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গ্রহণ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3131" y="4168409"/>
            <a:ext cx="3449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ক্রয়ের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ফরমায়েশ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4192500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৪৫,০০০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2517" y="315303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৪০,০০০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58546" y="457200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৮৫,০০০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758546" y="5181600"/>
            <a:ext cx="990600" cy="20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573982" y="4665786"/>
            <a:ext cx="990600" cy="20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758546" y="5127451"/>
            <a:ext cx="990600" cy="203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0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8450"/>
              </p:ext>
            </p:extLst>
          </p:nvPr>
        </p:nvGraphicFramePr>
        <p:xfrm>
          <a:off x="1219200" y="2514600"/>
          <a:ext cx="7772400" cy="4130040"/>
        </p:xfrm>
        <a:graphic>
          <a:graphicData uri="http://schemas.openxmlformats.org/drawingml/2006/table">
            <a:tbl>
              <a:tblPr firstRow="1" bandRow="1"/>
              <a:tblGrid>
                <a:gridCol w="1143000"/>
                <a:gridCol w="1524000"/>
                <a:gridCol w="5105400"/>
              </a:tblGrid>
              <a:tr h="40870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840">
                <a:tc>
                  <a:txBody>
                    <a:bodyPr/>
                    <a:lstStyle/>
                    <a:p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95758" y="1752600"/>
            <a:ext cx="3522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নং প্রশ্নের উত্তর (খ)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4179" y="2971800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২০১৭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ডিসেম্বর ১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8630" y="3045023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2747" y="2514600"/>
            <a:ext cx="881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7322" y="2514600"/>
            <a:ext cx="168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লেনদেন কিনা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2514600"/>
            <a:ext cx="3975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সমীকরণ পদ্ধতিতে কারণসহ ব্যাখ্যা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3050324"/>
            <a:ext cx="4711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এখানে  A =  L + E 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সমীলরণের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ও  E 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19200" y="3581400"/>
            <a:ext cx="769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79428" y="3733800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ডিসেম্বর ৩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5643" y="6153090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ডিসেম্বর ২০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3854" y="4724400"/>
            <a:ext cx="979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ডিসেম্বর ৭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5023" y="4191000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ডিসেম্বর ৫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68725" y="35814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6200" y="3654623"/>
            <a:ext cx="4854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এখানে  A =  L + E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সমীলরণের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হ্রাস-বৃদ্ধি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219200" y="4114800"/>
            <a:ext cx="769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68725" y="41148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86875" y="4191000"/>
            <a:ext cx="5205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এখানে  A =  L + E 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সমীলরণের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>
                <a:latin typeface="NikoshBAN" pitchFamily="2" charset="0"/>
                <a:cs typeface="NikoshBAN" pitchFamily="2" charset="0"/>
              </a:rPr>
              <a:t>E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 হ্রাস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L </a:t>
            </a: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219200" y="4648200"/>
            <a:ext cx="769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90800" y="46482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86200" y="4724400"/>
            <a:ext cx="4754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এখানে  A =  L + E 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সমীলরণের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ও  E 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219200" y="5105400"/>
            <a:ext cx="769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644925" y="60960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86200" y="6172200"/>
            <a:ext cx="4746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এখানে  A =  L + E 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সমীলরণের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ও  L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b="1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1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219200" y="5562600"/>
            <a:ext cx="769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219200" y="6096000"/>
            <a:ext cx="7696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238494" y="5162490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ডিসেম্বর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9200" y="5619690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ডিসেম্বর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39855" y="5105400"/>
            <a:ext cx="129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38400" y="5634335"/>
            <a:ext cx="129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0000" y="5209401"/>
            <a:ext cx="5232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এখানে  A =  L + E 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সমীলরণের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A 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, L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ও  E 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করেনি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10000" y="5666601"/>
            <a:ext cx="5232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এখানে  A =  L + E 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সমীলরণের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উপদান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A 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, L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>
                <a:latin typeface="NikoshBAN" pitchFamily="2" charset="0"/>
                <a:cs typeface="NikoshBAN" pitchFamily="2" charset="0"/>
              </a:rPr>
              <a:t>ও  E 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টির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করেনি</a:t>
            </a:r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20436"/>
              </p:ext>
            </p:extLst>
          </p:nvPr>
        </p:nvGraphicFramePr>
        <p:xfrm>
          <a:off x="789709" y="2036618"/>
          <a:ext cx="8201891" cy="4440382"/>
        </p:xfrm>
        <a:graphic>
          <a:graphicData uri="http://schemas.openxmlformats.org/drawingml/2006/table">
            <a:tbl>
              <a:tblPr/>
              <a:tblGrid>
                <a:gridCol w="1115291"/>
                <a:gridCol w="755073"/>
                <a:gridCol w="2341418"/>
                <a:gridCol w="484909"/>
                <a:gridCol w="2590800"/>
                <a:gridCol w="914400"/>
              </a:tblGrid>
              <a:tr h="182880">
                <a:tc rowSpan="2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862"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0013" y="220533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তারিখ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2102" y="22098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উদ্বৃত্ত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1981200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538" y="2357735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2362200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নগদ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338" y="2209800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দায়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7123" y="2057400"/>
            <a:ext cx="1170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মালিকানা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স্বত্ত্ব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3400" y="2133600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মন্তব্য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452" y="217562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+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220980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772180"/>
            <a:ext cx="250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নং প্রশ্নের উত্তর (গ)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9419" y="1371600"/>
            <a:ext cx="6755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রিফাত এন্টার প্রাইজের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২০১৭ সালের ডিসেম্বর মাসের লেনদেনসমূহের প্রভাব হিসাব সমীকরণে দেখানো হলোঃ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1960" y="2743200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2017</a:t>
            </a:r>
          </a:p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9419" y="358140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4173" y="411480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৫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9289" y="457200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৭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3185" y="51816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62102" y="3881735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উদ্বৃত্ত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77640" y="32766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উদ্বৃত্ত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640" y="5481935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উদ্বৃত্ত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77640" y="43434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উদ্বৃত্ত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77640" y="48768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উদ্বৃত্ত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43200" y="290726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৫,০০,০০০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44196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২৫,০০০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57959" y="35814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38800" y="510540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১৫,০০০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43200" y="359306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৫০,০০০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38600" y="48768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389786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৪৫০,০০০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95600" y="45720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৪৫,০০০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22973" y="487680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৪,৯৫,০০০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19400" y="5193268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(১৫,০০০)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14959" y="54864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৪,৮০,০০০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1847" y="54864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38600" y="38862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38600" y="43434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13649" y="412646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২৫,০০০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37449" y="48768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২৫,০০০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15000" y="548640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10400" y="28956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৫,০০,০০০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05959" y="389786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৫,০০,০০০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10400" y="32766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৫,০০,০০০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86600" y="41148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২৫,০০০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99791" y="434340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৪,৭৫,০০০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45665" y="458366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৪৫,০০০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83761" y="487680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৫,২০,০০০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02525" y="603146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৫,৩০,০০০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86790" y="5985301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৫,৩০,০০০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09513" y="2743200"/>
            <a:ext cx="72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মূলধন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আনায়ন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153400" y="41264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ক্রয়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77200" y="45720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বিক্রয়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057400" y="609600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মোট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189796" y="6283037"/>
            <a:ext cx="1127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43292" y="3276600"/>
            <a:ext cx="8248308" cy="346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62000" y="3886200"/>
            <a:ext cx="8248308" cy="346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62000" y="4419600"/>
            <a:ext cx="8248308" cy="346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762000" y="4949535"/>
            <a:ext cx="8248308" cy="346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762000" y="5559135"/>
            <a:ext cx="8248308" cy="346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62000" y="5943600"/>
            <a:ext cx="8248308" cy="346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43200" y="3288268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৫,০০,০০০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677891" y="388620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+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77891" y="441513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+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677891" y="495300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+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57109" y="548193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+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82448" y="335280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+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57109" y="281940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+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29200" y="541020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29200" y="59391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029200" y="51009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29200" y="487680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029200" y="281940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033174" y="457200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033174" y="434340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033174" y="350520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033174" y="320040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029200" y="41103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029200" y="3810000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19400" y="435506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৪৫০,০০০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10400" y="5486400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৫,২০,০০০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3870353" y="2362200"/>
            <a:ext cx="15847" cy="355615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7010400" y="2057400"/>
            <a:ext cx="25339" cy="389094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705601" y="2057400"/>
            <a:ext cx="0" cy="388173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200400" y="6324600"/>
            <a:ext cx="1127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295275"/>
              </p:ext>
            </p:extLst>
          </p:nvPr>
        </p:nvGraphicFramePr>
        <p:xfrm>
          <a:off x="526473" y="928255"/>
          <a:ext cx="1939636" cy="365760"/>
        </p:xfrm>
        <a:graphic>
          <a:graphicData uri="http://schemas.openxmlformats.org/drawingml/2006/table">
            <a:tbl>
              <a:tblPr/>
              <a:tblGrid>
                <a:gridCol w="1939636"/>
              </a:tblGrid>
              <a:tr h="2078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10" name="Straight Connector 109"/>
          <p:cNvCxnSpPr/>
          <p:nvPr/>
        </p:nvCxnSpPr>
        <p:spPr>
          <a:xfrm>
            <a:off x="6160932" y="6373092"/>
            <a:ext cx="1127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171536" y="6414655"/>
            <a:ext cx="1127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9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3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6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70" grpId="0"/>
      <p:bldP spid="71" grpId="0"/>
      <p:bldP spid="77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956024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 err="1" smtClean="0">
                <a:latin typeface="NikoshLightBAN" pitchFamily="2" charset="0"/>
                <a:cs typeface="NikoshLightBAN" pitchFamily="2" charset="0"/>
              </a:rPr>
              <a:t>বাড়ির</a:t>
            </a:r>
            <a:r>
              <a:rPr lang="en-US" sz="11500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11500" dirty="0" err="1" smtClean="0">
                <a:latin typeface="NikoshLightBAN" pitchFamily="2" charset="0"/>
                <a:cs typeface="NikoshLightBAN" pitchFamily="2" charset="0"/>
              </a:rPr>
              <a:t>কাজ</a:t>
            </a:r>
            <a:endParaRPr lang="en-US" sz="11500" dirty="0" smtClean="0">
              <a:latin typeface="NikoshLightBAN" pitchFamily="2" charset="0"/>
              <a:cs typeface="NikoshLightBAN" pitchFamily="2" charset="0"/>
            </a:endParaRPr>
          </a:p>
          <a:p>
            <a:pPr algn="ctr"/>
            <a:r>
              <a:rPr lang="en-US" sz="11500" dirty="0" err="1" smtClean="0">
                <a:latin typeface="NikoshLightBAN" pitchFamily="2" charset="0"/>
                <a:cs typeface="NikoshLightBAN" pitchFamily="2" charset="0"/>
              </a:rPr>
              <a:t>পৃষ্ঠা</a:t>
            </a:r>
            <a:r>
              <a:rPr lang="en-US" sz="11500" dirty="0" smtClean="0">
                <a:latin typeface="NikoshLightBAN" pitchFamily="2" charset="0"/>
                <a:cs typeface="NikoshLightBAN" pitchFamily="2" charset="0"/>
              </a:rPr>
              <a:t> নং-২১</a:t>
            </a:r>
          </a:p>
          <a:p>
            <a:pPr algn="ctr"/>
            <a:r>
              <a:rPr lang="en-US" sz="11500" dirty="0" err="1" smtClean="0">
                <a:latin typeface="NikoshLightBAN" pitchFamily="2" charset="0"/>
                <a:cs typeface="NikoshLightBAN" pitchFamily="2" charset="0"/>
              </a:rPr>
              <a:t>সৃজনশীল</a:t>
            </a:r>
            <a:r>
              <a:rPr lang="en-US" sz="11500" dirty="0" smtClean="0">
                <a:latin typeface="NikoshLightBAN" pitchFamily="2" charset="0"/>
                <a:cs typeface="NikoshLightBAN" pitchFamily="2" charset="0"/>
              </a:rPr>
              <a:t> প্রশ্ন-০২</a:t>
            </a:r>
            <a:endParaRPr lang="en-US" sz="11500" dirty="0">
              <a:latin typeface="NikoshLightBAN" pitchFamily="2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5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407</Words>
  <Application>Microsoft Office PowerPoint</Application>
  <PresentationFormat>On-screen Show (4:3)</PresentationFormat>
  <Paragraphs>144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1। রিফাত এন্টার প্রাইজ একটি ব্যবসায় প্রতিষ্ঠান। ২০১৭ সালে ডিসেম্বর মাসে উক্ত ব্যবসায় প্রতিষ্ঠানে নিন্মাক্ত ঘটনা গুলো সংঘটিত হয়েছে----- ডিসেম্বর ১  ৫০,০০০ টাকা নিয়ে ব্যবসায় শুরু করা হলো। ডিসেম্বর ৩  ব্যাংকে ৫০,০০০ টাকা নিয়ে একটি হিসাব খোলা হলো। ডিসেম্বর ৫  ধারে পণ্য ক্রয় ২৫,০০০ টাকা। ডিসেম্বর ৭  নগদে পণ্য ব </dc:title>
  <dc:creator>Smart View</dc:creator>
  <cp:lastModifiedBy>Smart View</cp:lastModifiedBy>
  <cp:revision>60</cp:revision>
  <dcterms:created xsi:type="dcterms:W3CDTF">2006-08-16T00:00:00Z</dcterms:created>
  <dcterms:modified xsi:type="dcterms:W3CDTF">2020-03-29T02:55:54Z</dcterms:modified>
</cp:coreProperties>
</file>