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97" r:id="rId2"/>
    <p:sldId id="257" r:id="rId3"/>
    <p:sldId id="258" r:id="rId4"/>
    <p:sldId id="259" r:id="rId5"/>
    <p:sldId id="261" r:id="rId6"/>
    <p:sldId id="298" r:id="rId7"/>
    <p:sldId id="289" r:id="rId8"/>
    <p:sldId id="284" r:id="rId9"/>
    <p:sldId id="260" r:id="rId10"/>
    <p:sldId id="262" r:id="rId11"/>
    <p:sldId id="276" r:id="rId12"/>
    <p:sldId id="285" r:id="rId13"/>
    <p:sldId id="290" r:id="rId14"/>
    <p:sldId id="286" r:id="rId15"/>
    <p:sldId id="267" r:id="rId16"/>
    <p:sldId id="288" r:id="rId17"/>
    <p:sldId id="279" r:id="rId18"/>
    <p:sldId id="291" r:id="rId19"/>
    <p:sldId id="268" r:id="rId20"/>
    <p:sldId id="269" r:id="rId21"/>
    <p:sldId id="281" r:id="rId22"/>
    <p:sldId id="292" r:id="rId23"/>
    <p:sldId id="282" r:id="rId24"/>
    <p:sldId id="278" r:id="rId25"/>
    <p:sldId id="280" r:id="rId26"/>
    <p:sldId id="273" r:id="rId27"/>
    <p:sldId id="270" r:id="rId28"/>
    <p:sldId id="299" r:id="rId29"/>
    <p:sldId id="300" r:id="rId30"/>
    <p:sldId id="271" r:id="rId31"/>
    <p:sldId id="274"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CCFF99"/>
    <a:srgbClr val="00CC00"/>
    <a:srgbClr val="FFCC99"/>
    <a:srgbClr val="99FF99"/>
    <a:srgbClr val="CCECFF"/>
    <a:srgbClr val="FF0066"/>
    <a:srgbClr val="66FF33"/>
    <a:srgbClr val="89B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98" y="15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5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CD80B-533D-4332-81C3-904E79059149}" type="datetimeFigureOut">
              <a:rPr lang="en-US" smtClean="0"/>
              <a:pPr/>
              <a:t>14-May-20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C21361-B780-49B6-BB83-F3146B4B5195}" type="slidenum">
              <a:rPr lang="en-US" smtClean="0"/>
              <a:pPr/>
              <a:t>‹#›</a:t>
            </a:fld>
            <a:endParaRPr lang="en-US"/>
          </a:p>
        </p:txBody>
      </p:sp>
    </p:spTree>
    <p:extLst>
      <p:ext uri="{BB962C8B-B14F-4D97-AF65-F5344CB8AC3E}">
        <p14:creationId xmlns:p14="http://schemas.microsoft.com/office/powerpoint/2010/main" val="374466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1361-B780-49B6-BB83-F3146B4B519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1361-B780-49B6-BB83-F3146B4B5195}"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C21361-B780-49B6-BB83-F3146B4B5195}" type="slidenum">
              <a:rPr lang="en-US" smtClean="0"/>
              <a:pPr/>
              <a:t>31</a:t>
            </a:fld>
            <a:endParaRPr lang="en-US"/>
          </a:p>
        </p:txBody>
      </p:sp>
    </p:spTree>
    <p:extLst>
      <p:ext uri="{BB962C8B-B14F-4D97-AF65-F5344CB8AC3E}">
        <p14:creationId xmlns:p14="http://schemas.microsoft.com/office/powerpoint/2010/main" val="54421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43000" t="92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14-May-20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2.jpg"/>
          <p:cNvPicPr>
            <a:picLocks noChangeAspect="1"/>
          </p:cNvPicPr>
          <p:nvPr/>
        </p:nvPicPr>
        <p:blipFill>
          <a:blip r:embed="rId3"/>
          <a:stretch>
            <a:fillRect/>
          </a:stretch>
        </p:blipFill>
        <p:spPr>
          <a:xfrm>
            <a:off x="0" y="0"/>
            <a:ext cx="9144000" cy="5143500"/>
          </a:xfrm>
          <a:prstGeom prst="rect">
            <a:avLst/>
          </a:prstGeom>
        </p:spPr>
      </p:pic>
      <p:sp>
        <p:nvSpPr>
          <p:cNvPr id="3" name="Rectangle 2"/>
          <p:cNvSpPr/>
          <p:nvPr/>
        </p:nvSpPr>
        <p:spPr>
          <a:xfrm>
            <a:off x="2362200" y="2171700"/>
            <a:ext cx="4953000" cy="707886"/>
          </a:xfrm>
          <a:prstGeom prst="rect">
            <a:avLst/>
          </a:prstGeom>
        </p:spPr>
        <p:txBody>
          <a:bodyPr wrap="square">
            <a:spAutoFit/>
          </a:bodyPr>
          <a:lstStyle/>
          <a:p>
            <a:r>
              <a:rPr lang="en-US" sz="4000" b="1" dirty="0" err="1" smtClean="0">
                <a:solidFill>
                  <a:schemeClr val="bg1"/>
                </a:solidFill>
                <a:latin typeface="NikoshBAN" pitchFamily="2" charset="0"/>
                <a:cs typeface="NikoshBAN" pitchFamily="2" charset="0"/>
              </a:rPr>
              <a:t>বাংলা</a:t>
            </a:r>
            <a:r>
              <a:rPr lang="en-US" sz="4000" b="1" dirty="0" smtClean="0">
                <a:solidFill>
                  <a:schemeClr val="bg1"/>
                </a:solidFill>
                <a:latin typeface="NikoshBAN" pitchFamily="2" charset="0"/>
                <a:cs typeface="NikoshBAN" pitchFamily="2" charset="0"/>
              </a:rPr>
              <a:t> </a:t>
            </a:r>
            <a:r>
              <a:rPr lang="en-US" sz="4000" b="1" dirty="0" err="1" smtClean="0">
                <a:solidFill>
                  <a:schemeClr val="bg1"/>
                </a:solidFill>
                <a:latin typeface="NikoshBAN" pitchFamily="2" charset="0"/>
                <a:cs typeface="NikoshBAN" pitchFamily="2" charset="0"/>
              </a:rPr>
              <a:t>পাঠে</a:t>
            </a:r>
            <a:r>
              <a:rPr lang="en-US" sz="4000" b="1" dirty="0" smtClean="0">
                <a:solidFill>
                  <a:schemeClr val="bg1"/>
                </a:solidFill>
                <a:latin typeface="NikoshBAN" pitchFamily="2" charset="0"/>
                <a:cs typeface="NikoshBAN" pitchFamily="2" charset="0"/>
              </a:rPr>
              <a:t> </a:t>
            </a:r>
            <a:r>
              <a:rPr lang="en-US" sz="4000" b="1" dirty="0" err="1" smtClean="0">
                <a:solidFill>
                  <a:schemeClr val="bg1"/>
                </a:solidFill>
                <a:latin typeface="NikoshBAN" pitchFamily="2" charset="0"/>
                <a:cs typeface="NikoshBAN" pitchFamily="2" charset="0"/>
              </a:rPr>
              <a:t>সবাইকে</a:t>
            </a:r>
            <a:r>
              <a:rPr lang="en-US" sz="4000" b="1" dirty="0" smtClean="0">
                <a:solidFill>
                  <a:schemeClr val="bg1"/>
                </a:solidFill>
                <a:latin typeface="NikoshBAN" pitchFamily="2" charset="0"/>
                <a:cs typeface="NikoshBAN" pitchFamily="2" charset="0"/>
              </a:rPr>
              <a:t> </a:t>
            </a:r>
            <a:r>
              <a:rPr lang="en-US" sz="4000" b="1" dirty="0" err="1" smtClean="0">
                <a:solidFill>
                  <a:schemeClr val="bg1"/>
                </a:solidFill>
                <a:latin typeface="NikoshBAN" pitchFamily="2" charset="0"/>
                <a:cs typeface="NikoshBAN" pitchFamily="2" charset="0"/>
              </a:rPr>
              <a:t>স্বাগতম</a:t>
            </a:r>
            <a:endParaRPr lang="en-US" sz="4000" dirty="0">
              <a:solidFill>
                <a:schemeClr val="bg1"/>
              </a:solidFill>
            </a:endParaRPr>
          </a:p>
        </p:txBody>
      </p:sp>
    </p:spTree>
  </p:cSld>
  <p:clrMapOvr>
    <a:masterClrMapping/>
  </p:clrMapOvr>
  <p:transition>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2571750"/>
            <a:ext cx="1676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2800" dirty="0" smtClean="0">
                <a:solidFill>
                  <a:schemeClr val="tx1"/>
                </a:solidFill>
                <a:latin typeface="NikoshBAN" pitchFamily="2" charset="0"/>
                <a:cs typeface="NikoshBAN" pitchFamily="2" charset="0"/>
              </a:rPr>
              <a:t>পরতে পরতে</a:t>
            </a:r>
            <a:endParaRPr lang="en-US" sz="2800" dirty="0">
              <a:solidFill>
                <a:schemeClr val="tx1"/>
              </a:solidFill>
              <a:latin typeface="NikoshBAN" pitchFamily="2" charset="0"/>
              <a:cs typeface="NikoshBAN" pitchFamily="2" charset="0"/>
            </a:endParaRPr>
          </a:p>
        </p:txBody>
      </p:sp>
      <p:sp>
        <p:nvSpPr>
          <p:cNvPr id="6" name="TextBox 5"/>
          <p:cNvSpPr txBox="1"/>
          <p:nvPr/>
        </p:nvSpPr>
        <p:spPr>
          <a:xfrm>
            <a:off x="1219200" y="1371600"/>
            <a:ext cx="10668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as-IN" sz="2800" dirty="0" smtClean="0">
                <a:solidFill>
                  <a:schemeClr val="tx1"/>
                </a:solidFill>
                <a:latin typeface="NikoshBAN" pitchFamily="2" charset="0"/>
                <a:cs typeface="NikoshBAN" pitchFamily="2" charset="0"/>
              </a:rPr>
              <a:t>কলগান</a:t>
            </a:r>
            <a:endParaRPr lang="en-US" sz="2800" dirty="0">
              <a:solidFill>
                <a:schemeClr val="tx1"/>
              </a:solidFill>
              <a:latin typeface="NikoshBAN" pitchFamily="2" charset="0"/>
              <a:cs typeface="NikoshBAN" pitchFamily="2" charset="0"/>
            </a:endParaRPr>
          </a:p>
        </p:txBody>
      </p:sp>
      <p:sp>
        <p:nvSpPr>
          <p:cNvPr id="7" name="TextBox 6"/>
          <p:cNvSpPr txBox="1"/>
          <p:nvPr/>
        </p:nvSpPr>
        <p:spPr>
          <a:xfrm>
            <a:off x="990600" y="4000500"/>
            <a:ext cx="15240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as-IN" sz="2800" dirty="0" smtClean="0">
                <a:solidFill>
                  <a:schemeClr val="tx1"/>
                </a:solidFill>
                <a:latin typeface="NikoshBAN" pitchFamily="2" charset="0"/>
                <a:cs typeface="NikoshBAN" pitchFamily="2" charset="0"/>
              </a:rPr>
              <a:t>রোমাঁ রোলাঁ</a:t>
            </a:r>
            <a:endParaRPr lang="en-US" sz="2800" dirty="0">
              <a:solidFill>
                <a:schemeClr val="tx1"/>
              </a:solidFill>
              <a:latin typeface="NikoshBAN" pitchFamily="2" charset="0"/>
              <a:cs typeface="NikoshBAN" pitchFamily="2" charset="0"/>
            </a:endParaRPr>
          </a:p>
        </p:txBody>
      </p:sp>
      <p:sp>
        <p:nvSpPr>
          <p:cNvPr id="8" name="TextBox 7"/>
          <p:cNvSpPr txBox="1"/>
          <p:nvPr/>
        </p:nvSpPr>
        <p:spPr>
          <a:xfrm>
            <a:off x="6705600" y="1314450"/>
            <a:ext cx="17526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as-IN" sz="2800" dirty="0" smtClean="0">
                <a:solidFill>
                  <a:schemeClr val="tx1"/>
                </a:solidFill>
                <a:latin typeface="NikoshBAN" pitchFamily="2" charset="0"/>
                <a:cs typeface="NikoshBAN" pitchFamily="2" charset="0"/>
              </a:rPr>
              <a:t>শ্রুতিমধুর ধ্বনি</a:t>
            </a:r>
            <a:endParaRPr lang="en-US" sz="2800" dirty="0">
              <a:solidFill>
                <a:schemeClr val="tx1"/>
              </a:solidFill>
              <a:latin typeface="NikoshBAN" pitchFamily="2" charset="0"/>
              <a:cs typeface="NikoshBAN" pitchFamily="2" charset="0"/>
            </a:endParaRPr>
          </a:p>
        </p:txBody>
      </p:sp>
      <p:sp>
        <p:nvSpPr>
          <p:cNvPr id="9" name="TextBox 8"/>
          <p:cNvSpPr txBox="1"/>
          <p:nvPr/>
        </p:nvSpPr>
        <p:spPr>
          <a:xfrm>
            <a:off x="6781800" y="2514600"/>
            <a:ext cx="1676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s-IN" sz="2800" dirty="0" smtClean="0">
                <a:solidFill>
                  <a:schemeClr val="tx1"/>
                </a:solidFill>
                <a:latin typeface="NikoshBAN" pitchFamily="2" charset="0"/>
                <a:cs typeface="NikoshBAN" pitchFamily="2" charset="0"/>
              </a:rPr>
              <a:t>স্তরে স্তরে</a:t>
            </a:r>
            <a:endParaRPr lang="en-US" sz="2800" dirty="0">
              <a:solidFill>
                <a:schemeClr val="tx1"/>
              </a:solidFill>
              <a:latin typeface="NikoshBAN" pitchFamily="2" charset="0"/>
              <a:cs typeface="NikoshBAN" pitchFamily="2" charset="0"/>
            </a:endParaRPr>
          </a:p>
        </p:txBody>
      </p:sp>
      <p:sp>
        <p:nvSpPr>
          <p:cNvPr id="10" name="TextBox 9"/>
          <p:cNvSpPr txBox="1"/>
          <p:nvPr/>
        </p:nvSpPr>
        <p:spPr>
          <a:xfrm>
            <a:off x="6096000" y="3790950"/>
            <a:ext cx="28194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as-IN" sz="2800" dirty="0" smtClean="0">
                <a:solidFill>
                  <a:schemeClr val="tx1"/>
                </a:solidFill>
                <a:latin typeface="NikoshBAN" pitchFamily="2" charset="0"/>
                <a:cs typeface="NikoshBAN" pitchFamily="2" charset="0"/>
              </a:rPr>
              <a:t>ফরাসি দেশের কালজয়ী</a:t>
            </a:r>
            <a:endParaRPr lang="en-US" sz="2800" dirty="0" smtClean="0">
              <a:solidFill>
                <a:schemeClr val="tx1"/>
              </a:solidFill>
              <a:latin typeface="NikoshBAN" pitchFamily="2" charset="0"/>
              <a:cs typeface="NikoshBAN" pitchFamily="2" charset="0"/>
            </a:endParaRPr>
          </a:p>
          <a:p>
            <a:r>
              <a:rPr lang="as-IN" sz="2800" dirty="0" smtClean="0">
                <a:solidFill>
                  <a:schemeClr val="tx1"/>
                </a:solidFill>
                <a:latin typeface="NikoshBAN" pitchFamily="2" charset="0"/>
                <a:cs typeface="NikoshBAN" pitchFamily="2" charset="0"/>
              </a:rPr>
              <a:t> সাহিত্যিক ও দার্শনিক</a:t>
            </a:r>
            <a:endParaRPr lang="en-US" sz="2800" dirty="0">
              <a:solidFill>
                <a:schemeClr val="tx1"/>
              </a:solidFill>
              <a:latin typeface="NikoshBAN" pitchFamily="2" charset="0"/>
              <a:cs typeface="NikoshBAN" pitchFamily="2" charset="0"/>
            </a:endParaRPr>
          </a:p>
        </p:txBody>
      </p:sp>
      <p:pic>
        <p:nvPicPr>
          <p:cNvPr id="12" name="Picture 11" descr="IDEA0008547.jpg"/>
          <p:cNvPicPr>
            <a:picLocks noChangeAspect="1"/>
          </p:cNvPicPr>
          <p:nvPr/>
        </p:nvPicPr>
        <p:blipFill>
          <a:blip r:embed="rId2" cstate="screen"/>
          <a:stretch>
            <a:fillRect/>
          </a:stretch>
        </p:blipFill>
        <p:spPr>
          <a:xfrm>
            <a:off x="3200400" y="1028700"/>
            <a:ext cx="2590800" cy="1028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রোমাঁ রোলাঁ.jpg"/>
          <p:cNvPicPr>
            <a:picLocks noChangeAspect="1"/>
          </p:cNvPicPr>
          <p:nvPr/>
        </p:nvPicPr>
        <p:blipFill>
          <a:blip r:embed="rId3"/>
          <a:stretch>
            <a:fillRect/>
          </a:stretch>
        </p:blipFill>
        <p:spPr>
          <a:xfrm>
            <a:off x="3657601" y="3429000"/>
            <a:ext cx="1722783" cy="1485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1.jpg"/>
          <p:cNvPicPr>
            <a:picLocks noChangeAspect="1"/>
          </p:cNvPicPr>
          <p:nvPr/>
        </p:nvPicPr>
        <p:blipFill>
          <a:blip r:embed="rId4"/>
          <a:stretch>
            <a:fillRect/>
          </a:stretch>
        </p:blipFill>
        <p:spPr>
          <a:xfrm>
            <a:off x="3200400" y="2228850"/>
            <a:ext cx="2543586" cy="1085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angle 15"/>
          <p:cNvSpPr/>
          <p:nvPr/>
        </p:nvSpPr>
        <p:spPr>
          <a:xfrm>
            <a:off x="2667000" y="342900"/>
            <a:ext cx="38862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err="1" smtClean="0">
                <a:solidFill>
                  <a:schemeClr val="bg1"/>
                </a:solidFill>
                <a:latin typeface="NikoshBAN" pitchFamily="2" charset="0"/>
                <a:cs typeface="NikoshBAN" pitchFamily="2" charset="0"/>
              </a:rPr>
              <a:t>নতুন</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শব্দের</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অর্থ</a:t>
            </a:r>
            <a:r>
              <a:rPr lang="en-US" sz="2800" dirty="0" smtClean="0">
                <a:solidFill>
                  <a:schemeClr val="bg1"/>
                </a:solidFill>
                <a:latin typeface="NikoshBAN" pitchFamily="2" charset="0"/>
                <a:cs typeface="NikoshBAN" pitchFamily="2" charset="0"/>
              </a:rPr>
              <a:t> ও </a:t>
            </a:r>
            <a:r>
              <a:rPr lang="en-US" sz="2800" dirty="0" err="1" smtClean="0">
                <a:solidFill>
                  <a:schemeClr val="bg1"/>
                </a:solidFill>
                <a:latin typeface="NikoshBAN" pitchFamily="2" charset="0"/>
                <a:cs typeface="NikoshBAN" pitchFamily="2" charset="0"/>
              </a:rPr>
              <a:t>বাক্য</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গঠন</a:t>
            </a:r>
            <a:endParaRPr lang="en-US" sz="2800" dirty="0" smtClean="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522235"/>
            <a:ext cx="8382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2800" dirty="0" smtClean="0">
                <a:solidFill>
                  <a:schemeClr val="tx1"/>
                </a:solidFill>
                <a:latin typeface="NikoshBAN" pitchFamily="2" charset="0"/>
                <a:cs typeface="NikoshBAN" pitchFamily="2" charset="0"/>
              </a:rPr>
              <a:t>নৃতত্ত্ব</a:t>
            </a:r>
            <a:r>
              <a:rPr lang="as-IN" sz="2800" dirty="0" smtClean="0">
                <a:solidFill>
                  <a:schemeClr val="bg1"/>
                </a:solidFill>
                <a:latin typeface="NikoshBAN" pitchFamily="2" charset="0"/>
                <a:cs typeface="NikoshBAN" pitchFamily="2" charset="0"/>
              </a:rPr>
              <a:t> </a:t>
            </a:r>
            <a:endParaRPr lang="en-US" sz="2800" dirty="0">
              <a:solidFill>
                <a:schemeClr val="bg1"/>
              </a:solidFill>
              <a:latin typeface="NikoshBAN" pitchFamily="2" charset="0"/>
              <a:cs typeface="NikoshBAN" pitchFamily="2" charset="0"/>
            </a:endParaRPr>
          </a:p>
        </p:txBody>
      </p:sp>
      <p:sp>
        <p:nvSpPr>
          <p:cNvPr id="3" name="TextBox 2"/>
          <p:cNvSpPr txBox="1"/>
          <p:nvPr/>
        </p:nvSpPr>
        <p:spPr>
          <a:xfrm>
            <a:off x="6477000" y="2462853"/>
            <a:ext cx="23622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2400" dirty="0" smtClean="0">
                <a:solidFill>
                  <a:schemeClr val="tx1"/>
                </a:solidFill>
                <a:latin typeface="NikoshBAN" pitchFamily="2" charset="0"/>
                <a:cs typeface="NikoshBAN" pitchFamily="2" charset="0"/>
              </a:rPr>
              <a:t>মানুষের উৎপত্তি ও বিকাশ সংক্রান্ত বিজ্ঞান।</a:t>
            </a:r>
            <a:endParaRPr lang="en-US" sz="2400" dirty="0">
              <a:solidFill>
                <a:schemeClr val="tx1"/>
              </a:solidFill>
              <a:latin typeface="NikoshBAN" pitchFamily="2" charset="0"/>
              <a:cs typeface="NikoshBAN" pitchFamily="2" charset="0"/>
            </a:endParaRPr>
          </a:p>
        </p:txBody>
      </p:sp>
      <p:sp>
        <p:nvSpPr>
          <p:cNvPr id="5" name="TextBox 4"/>
          <p:cNvSpPr txBox="1"/>
          <p:nvPr/>
        </p:nvSpPr>
        <p:spPr>
          <a:xfrm>
            <a:off x="1295400" y="3886200"/>
            <a:ext cx="914400"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as-IN" sz="2800" dirty="0" smtClean="0">
                <a:solidFill>
                  <a:schemeClr val="tx1"/>
                </a:solidFill>
                <a:latin typeface="NikoshBAN" pitchFamily="2" charset="0"/>
                <a:cs typeface="NikoshBAN" pitchFamily="2" charset="0"/>
              </a:rPr>
              <a:t>বালাম</a:t>
            </a:r>
            <a:endParaRPr lang="en-US" sz="2800" dirty="0" smtClean="0">
              <a:solidFill>
                <a:schemeClr val="tx1"/>
              </a:solidFill>
              <a:latin typeface="NikoshBAN" pitchFamily="2" charset="0"/>
              <a:cs typeface="NikoshBAN" pitchFamily="2" charset="0"/>
            </a:endParaRPr>
          </a:p>
        </p:txBody>
      </p:sp>
      <p:sp>
        <p:nvSpPr>
          <p:cNvPr id="7" name="TextBox 6"/>
          <p:cNvSpPr txBox="1"/>
          <p:nvPr/>
        </p:nvSpPr>
        <p:spPr>
          <a:xfrm>
            <a:off x="6553200" y="3886200"/>
            <a:ext cx="1676400"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as-IN" sz="2800" dirty="0" smtClean="0">
                <a:solidFill>
                  <a:schemeClr val="tx1"/>
                </a:solidFill>
                <a:latin typeface="NikoshBAN" pitchFamily="2" charset="0"/>
                <a:cs typeface="NikoshBAN" pitchFamily="2" charset="0"/>
              </a:rPr>
              <a:t>বইয়ের খণ্ড</a:t>
            </a:r>
            <a:endParaRPr lang="en-US" sz="2800" dirty="0">
              <a:solidFill>
                <a:schemeClr val="tx1"/>
              </a:solidFill>
              <a:latin typeface="NikoshBAN" pitchFamily="2" charset="0"/>
              <a:cs typeface="NikoshBAN" pitchFamily="2" charset="0"/>
            </a:endParaRPr>
          </a:p>
        </p:txBody>
      </p:sp>
      <p:sp>
        <p:nvSpPr>
          <p:cNvPr id="16" name="Rectangle 15"/>
          <p:cNvSpPr/>
          <p:nvPr/>
        </p:nvSpPr>
        <p:spPr>
          <a:xfrm>
            <a:off x="1219201" y="1143000"/>
            <a:ext cx="1285929"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s-IN" sz="2800" dirty="0" smtClean="0">
                <a:solidFill>
                  <a:schemeClr val="tx1"/>
                </a:solidFill>
                <a:latin typeface="NikoshBAN" pitchFamily="2" charset="0"/>
                <a:cs typeface="NikoshBAN" pitchFamily="2" charset="0"/>
              </a:rPr>
              <a:t>প্রত্নতাত্ত্বিক</a:t>
            </a:r>
            <a:endParaRPr lang="en-US" sz="2800" dirty="0">
              <a:solidFill>
                <a:schemeClr val="tx1"/>
              </a:solidFill>
              <a:latin typeface="NikoshBAN" pitchFamily="2" charset="0"/>
              <a:cs typeface="NikoshBAN" pitchFamily="2" charset="0"/>
            </a:endParaRPr>
          </a:p>
        </p:txBody>
      </p:sp>
      <p:sp>
        <p:nvSpPr>
          <p:cNvPr id="17" name="Rectangle 16"/>
          <p:cNvSpPr/>
          <p:nvPr/>
        </p:nvSpPr>
        <p:spPr>
          <a:xfrm>
            <a:off x="6553200" y="1143000"/>
            <a:ext cx="1396536"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s-IN" sz="2800" dirty="0" smtClean="0">
                <a:solidFill>
                  <a:schemeClr val="tx1"/>
                </a:solidFill>
                <a:latin typeface="NikoshBAN" pitchFamily="2" charset="0"/>
                <a:cs typeface="NikoshBAN" pitchFamily="2" charset="0"/>
              </a:rPr>
              <a:t>পুরাতত্ত্ববিদ</a:t>
            </a:r>
            <a:endParaRPr lang="en-US" sz="2800" dirty="0">
              <a:solidFill>
                <a:schemeClr val="tx1"/>
              </a:solidFill>
            </a:endParaRPr>
          </a:p>
        </p:txBody>
      </p:sp>
      <p:pic>
        <p:nvPicPr>
          <p:cNvPr id="9" name="Picture 8" descr="abu-bakar-as-siddique-ra.jpg"/>
          <p:cNvPicPr>
            <a:picLocks noChangeAspect="1"/>
          </p:cNvPicPr>
          <p:nvPr/>
        </p:nvPicPr>
        <p:blipFill>
          <a:blip r:embed="rId3" cstate="screen"/>
          <a:stretch>
            <a:fillRect/>
          </a:stretch>
        </p:blipFill>
        <p:spPr>
          <a:xfrm>
            <a:off x="3505200" y="3600450"/>
            <a:ext cx="2590800" cy="114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anthropology.jpg"/>
          <p:cNvPicPr>
            <a:picLocks noChangeAspect="1"/>
          </p:cNvPicPr>
          <p:nvPr/>
        </p:nvPicPr>
        <p:blipFill>
          <a:blip r:embed="rId4" cstate="screen"/>
          <a:stretch>
            <a:fillRect/>
          </a:stretch>
        </p:blipFill>
        <p:spPr>
          <a:xfrm>
            <a:off x="3352800" y="2171700"/>
            <a:ext cx="2590800" cy="1157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123.jpg"/>
          <p:cNvPicPr>
            <a:picLocks noChangeAspect="1"/>
          </p:cNvPicPr>
          <p:nvPr/>
        </p:nvPicPr>
        <p:blipFill>
          <a:blip r:embed="rId5"/>
          <a:stretch>
            <a:fillRect/>
          </a:stretch>
        </p:blipFill>
        <p:spPr>
          <a:xfrm>
            <a:off x="3352800" y="914401"/>
            <a:ext cx="2590800" cy="992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p:cNvSpPr/>
          <p:nvPr/>
        </p:nvSpPr>
        <p:spPr>
          <a:xfrm>
            <a:off x="2667000" y="342900"/>
            <a:ext cx="38862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err="1" smtClean="0">
                <a:solidFill>
                  <a:schemeClr val="bg1"/>
                </a:solidFill>
                <a:latin typeface="NikoshBAN" pitchFamily="2" charset="0"/>
                <a:cs typeface="NikoshBAN" pitchFamily="2" charset="0"/>
              </a:rPr>
              <a:t>নতুন</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শব্দের</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অর্থ</a:t>
            </a:r>
            <a:r>
              <a:rPr lang="en-US" sz="2800" dirty="0" smtClean="0">
                <a:solidFill>
                  <a:schemeClr val="bg1"/>
                </a:solidFill>
                <a:latin typeface="NikoshBAN" pitchFamily="2" charset="0"/>
                <a:cs typeface="NikoshBAN" pitchFamily="2" charset="0"/>
              </a:rPr>
              <a:t> ও </a:t>
            </a:r>
            <a:r>
              <a:rPr lang="en-US" sz="2800" dirty="0" err="1" smtClean="0">
                <a:solidFill>
                  <a:schemeClr val="bg1"/>
                </a:solidFill>
                <a:latin typeface="NikoshBAN" pitchFamily="2" charset="0"/>
                <a:cs typeface="NikoshBAN" pitchFamily="2" charset="0"/>
              </a:rPr>
              <a:t>বাক্য</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গঠন</a:t>
            </a:r>
            <a:endParaRPr lang="en-US" sz="2800" dirty="0" smtClean="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114550"/>
            <a:ext cx="1295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2800" dirty="0" smtClean="0">
                <a:solidFill>
                  <a:schemeClr val="tx1"/>
                </a:solidFill>
                <a:latin typeface="NikoshBAN" pitchFamily="2" charset="0"/>
                <a:cs typeface="NikoshBAN" pitchFamily="2" charset="0"/>
              </a:rPr>
              <a:t>বালা</a:t>
            </a:r>
            <a:r>
              <a:rPr lang="en-US" sz="2800" dirty="0" err="1" smtClean="0">
                <a:solidFill>
                  <a:schemeClr val="tx1"/>
                </a:solidFill>
                <a:latin typeface="NikoshBAN" pitchFamily="2" charset="0"/>
                <a:cs typeface="NikoshBAN" pitchFamily="2" charset="0"/>
              </a:rPr>
              <a:t>খানা</a:t>
            </a:r>
            <a:endParaRPr lang="en-US" sz="2800" dirty="0" smtClean="0">
              <a:solidFill>
                <a:schemeClr val="tx1"/>
              </a:solidFill>
              <a:latin typeface="NikoshBAN" pitchFamily="2" charset="0"/>
              <a:cs typeface="NikoshBAN" pitchFamily="2" charset="0"/>
            </a:endParaRPr>
          </a:p>
        </p:txBody>
      </p:sp>
      <p:sp>
        <p:nvSpPr>
          <p:cNvPr id="3" name="TextBox 2"/>
          <p:cNvSpPr txBox="1"/>
          <p:nvPr/>
        </p:nvSpPr>
        <p:spPr>
          <a:xfrm>
            <a:off x="6096000" y="2114550"/>
            <a:ext cx="914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s-IN" sz="2800" dirty="0" smtClean="0">
                <a:solidFill>
                  <a:schemeClr val="tx1"/>
                </a:solidFill>
                <a:latin typeface="NikoshBAN" pitchFamily="2" charset="0"/>
                <a:cs typeface="NikoshBAN" pitchFamily="2" charset="0"/>
              </a:rPr>
              <a:t>প্রাসাদ</a:t>
            </a:r>
            <a:endParaRPr lang="en-US" sz="2800" dirty="0" smtClean="0">
              <a:solidFill>
                <a:schemeClr val="tx1"/>
              </a:solidFill>
              <a:latin typeface="NikoshBAN" pitchFamily="2" charset="0"/>
              <a:cs typeface="NikoshBAN" pitchFamily="2" charset="0"/>
            </a:endParaRPr>
          </a:p>
        </p:txBody>
      </p:sp>
      <p:sp>
        <p:nvSpPr>
          <p:cNvPr id="4" name="TextBox 3"/>
          <p:cNvSpPr txBox="1"/>
          <p:nvPr/>
        </p:nvSpPr>
        <p:spPr>
          <a:xfrm>
            <a:off x="762000" y="3028950"/>
            <a:ext cx="1905000"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smtClean="0">
                <a:solidFill>
                  <a:schemeClr val="tx1"/>
                </a:solidFill>
                <a:latin typeface="NikoshBAN" pitchFamily="2" charset="0"/>
                <a:cs typeface="NikoshBAN" pitchFamily="2" charset="0"/>
              </a:rPr>
              <a:t>Proletariat</a:t>
            </a:r>
            <a:r>
              <a:rPr lang="en-US" sz="2800" dirty="0" smtClean="0">
                <a:solidFill>
                  <a:schemeClr val="tx1"/>
                </a:solidFill>
                <a:latin typeface="NikoshBAN" pitchFamily="2" charset="0"/>
                <a:cs typeface="NikoshBAN" pitchFamily="2" charset="0"/>
              </a:rPr>
              <a:t> </a:t>
            </a:r>
            <a:r>
              <a:rPr lang="as-IN" sz="2800" dirty="0" smtClean="0">
                <a:solidFill>
                  <a:schemeClr val="tx1"/>
                </a:solidFill>
                <a:latin typeface="NikoshBAN" pitchFamily="2" charset="0"/>
                <a:cs typeface="NikoshBAN" pitchFamily="2" charset="0"/>
              </a:rPr>
              <a:t>সাহিত্য</a:t>
            </a:r>
            <a:endParaRPr lang="en-US" sz="2800" dirty="0" smtClean="0">
              <a:solidFill>
                <a:schemeClr val="tx1"/>
              </a:solidFill>
              <a:latin typeface="NikoshBAN" pitchFamily="2" charset="0"/>
              <a:cs typeface="NikoshBAN" pitchFamily="2" charset="0"/>
            </a:endParaRPr>
          </a:p>
        </p:txBody>
      </p:sp>
      <p:sp>
        <p:nvSpPr>
          <p:cNvPr id="5" name="TextBox 4"/>
          <p:cNvSpPr txBox="1"/>
          <p:nvPr/>
        </p:nvSpPr>
        <p:spPr>
          <a:xfrm>
            <a:off x="6096000" y="3086101"/>
            <a:ext cx="2590800"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as-IN" sz="2800" dirty="0" smtClean="0">
                <a:solidFill>
                  <a:schemeClr val="tx1"/>
                </a:solidFill>
                <a:latin typeface="NikoshBAN" pitchFamily="2" charset="0"/>
                <a:cs typeface="NikoshBAN" pitchFamily="2" charset="0"/>
              </a:rPr>
              <a:t>অত্যাচারিত শ্রমজীবী </a:t>
            </a:r>
            <a:endParaRPr lang="en-US" sz="2800" dirty="0" smtClean="0">
              <a:solidFill>
                <a:schemeClr val="tx1"/>
              </a:solidFill>
              <a:latin typeface="NikoshBAN" pitchFamily="2" charset="0"/>
              <a:cs typeface="NikoshBAN" pitchFamily="2" charset="0"/>
            </a:endParaRPr>
          </a:p>
          <a:p>
            <a:r>
              <a:rPr lang="as-IN" sz="2800" dirty="0" smtClean="0">
                <a:solidFill>
                  <a:schemeClr val="tx1"/>
                </a:solidFill>
                <a:latin typeface="NikoshBAN" pitchFamily="2" charset="0"/>
                <a:cs typeface="NikoshBAN" pitchFamily="2" charset="0"/>
              </a:rPr>
              <a:t>দুঃখী মানুষের সাহিত্য</a:t>
            </a:r>
            <a:endParaRPr lang="en-US" sz="2800" dirty="0">
              <a:solidFill>
                <a:schemeClr val="tx1"/>
              </a:solidFill>
              <a:latin typeface="NikoshBAN" pitchFamily="2" charset="0"/>
              <a:cs typeface="NikoshBAN" pitchFamily="2" charset="0"/>
            </a:endParaRPr>
          </a:p>
        </p:txBody>
      </p:sp>
      <p:sp>
        <p:nvSpPr>
          <p:cNvPr id="7" name="TextBox 6"/>
          <p:cNvSpPr txBox="1"/>
          <p:nvPr/>
        </p:nvSpPr>
        <p:spPr>
          <a:xfrm>
            <a:off x="6172200" y="4229100"/>
            <a:ext cx="129540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as-IN" sz="2800" dirty="0" smtClean="0">
                <a:solidFill>
                  <a:schemeClr val="tx1"/>
                </a:solidFill>
                <a:latin typeface="NikoshBAN" pitchFamily="2" charset="0"/>
                <a:cs typeface="NikoshBAN" pitchFamily="2" charset="0"/>
              </a:rPr>
              <a:t>ফাঁকিবাজি</a:t>
            </a:r>
            <a:endParaRPr lang="en-US" sz="2800" dirty="0" smtClean="0">
              <a:solidFill>
                <a:schemeClr val="tx1"/>
              </a:solidFill>
              <a:latin typeface="NikoshBAN" pitchFamily="2" charset="0"/>
              <a:cs typeface="NikoshBAN" pitchFamily="2" charset="0"/>
            </a:endParaRPr>
          </a:p>
        </p:txBody>
      </p:sp>
      <p:sp>
        <p:nvSpPr>
          <p:cNvPr id="9" name="Rectangle 8"/>
          <p:cNvSpPr/>
          <p:nvPr/>
        </p:nvSpPr>
        <p:spPr>
          <a:xfrm>
            <a:off x="769754" y="4229100"/>
            <a:ext cx="1135247"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as-IN" sz="2800" dirty="0" smtClean="0">
                <a:solidFill>
                  <a:schemeClr val="tx1"/>
                </a:solidFill>
                <a:latin typeface="NikoshBAN" pitchFamily="2" charset="0"/>
                <a:cs typeface="NikoshBAN" pitchFamily="2" charset="0"/>
              </a:rPr>
              <a:t>ফক্কিকার</a:t>
            </a:r>
            <a:endParaRPr lang="en-US" sz="2800" dirty="0">
              <a:solidFill>
                <a:schemeClr val="tx1"/>
              </a:solidFill>
              <a:latin typeface="NikoshBAN" pitchFamily="2" charset="0"/>
              <a:cs typeface="NikoshBAN" pitchFamily="2" charset="0"/>
            </a:endParaRPr>
          </a:p>
        </p:txBody>
      </p:sp>
      <p:sp>
        <p:nvSpPr>
          <p:cNvPr id="10" name="TextBox 9"/>
          <p:cNvSpPr txBox="1"/>
          <p:nvPr/>
        </p:nvSpPr>
        <p:spPr>
          <a:xfrm>
            <a:off x="838200" y="1085850"/>
            <a:ext cx="13716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as-IN" sz="2800" dirty="0" smtClean="0">
                <a:solidFill>
                  <a:schemeClr val="tx1"/>
                </a:solidFill>
                <a:latin typeface="NikoshBAN" pitchFamily="2" charset="0"/>
                <a:cs typeface="NikoshBAN" pitchFamily="2" charset="0"/>
              </a:rPr>
              <a:t>ভূয়োদর্শন</a:t>
            </a:r>
            <a:endParaRPr lang="en-US" sz="2800" dirty="0">
              <a:solidFill>
                <a:schemeClr val="tx1"/>
              </a:solidFill>
              <a:latin typeface="NikoshBAN" pitchFamily="2" charset="0"/>
              <a:cs typeface="NikoshBAN" pitchFamily="2" charset="0"/>
            </a:endParaRPr>
          </a:p>
        </p:txBody>
      </p:sp>
      <p:sp>
        <p:nvSpPr>
          <p:cNvPr id="11" name="TextBox 10"/>
          <p:cNvSpPr txBox="1"/>
          <p:nvPr/>
        </p:nvSpPr>
        <p:spPr>
          <a:xfrm>
            <a:off x="6019800" y="914401"/>
            <a:ext cx="29718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as-IN" sz="2800" dirty="0" smtClean="0">
                <a:solidFill>
                  <a:schemeClr val="tx1"/>
                </a:solidFill>
                <a:latin typeface="NikoshBAN" pitchFamily="2" charset="0"/>
                <a:cs typeface="NikoshBAN" pitchFamily="2" charset="0"/>
              </a:rPr>
              <a:t>প্রচুর দেখা ও শোনার মাধ্যমে অর্জিত অভিজ্ঞতা।</a:t>
            </a:r>
            <a:endParaRPr lang="en-US" sz="2800" dirty="0" smtClean="0">
              <a:solidFill>
                <a:schemeClr val="tx1"/>
              </a:solidFill>
              <a:latin typeface="NikoshBAN" pitchFamily="2" charset="0"/>
              <a:cs typeface="NikoshBAN" pitchFamily="2" charset="0"/>
            </a:endParaRPr>
          </a:p>
        </p:txBody>
      </p:sp>
      <p:pic>
        <p:nvPicPr>
          <p:cNvPr id="12" name="Picture 11" descr="300932-4d67c46a.jpeg"/>
          <p:cNvPicPr>
            <a:picLocks noChangeAspect="1"/>
          </p:cNvPicPr>
          <p:nvPr/>
        </p:nvPicPr>
        <p:blipFill>
          <a:blip r:embed="rId2" cstate="screen"/>
          <a:stretch>
            <a:fillRect/>
          </a:stretch>
        </p:blipFill>
        <p:spPr>
          <a:xfrm>
            <a:off x="3200400" y="857250"/>
            <a:ext cx="2292724" cy="925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38797508_303.jpg"/>
          <p:cNvPicPr>
            <a:picLocks noChangeAspect="1"/>
          </p:cNvPicPr>
          <p:nvPr/>
        </p:nvPicPr>
        <p:blipFill>
          <a:blip r:embed="rId3" cstate="screen"/>
          <a:stretch>
            <a:fillRect/>
          </a:stretch>
        </p:blipFill>
        <p:spPr>
          <a:xfrm>
            <a:off x="3200400" y="1962150"/>
            <a:ext cx="2362200"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মে-দিনের-কবিতা.jpg"/>
          <p:cNvPicPr>
            <a:picLocks noChangeAspect="1"/>
          </p:cNvPicPr>
          <p:nvPr/>
        </p:nvPicPr>
        <p:blipFill>
          <a:blip r:embed="rId4" cstate="screen"/>
          <a:stretch>
            <a:fillRect/>
          </a:stretch>
        </p:blipFill>
        <p:spPr>
          <a:xfrm>
            <a:off x="3276600" y="3038452"/>
            <a:ext cx="2362200" cy="9810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index.jpg"/>
          <p:cNvPicPr>
            <a:picLocks noChangeAspect="1"/>
          </p:cNvPicPr>
          <p:nvPr/>
        </p:nvPicPr>
        <p:blipFill>
          <a:blip r:embed="rId5"/>
          <a:stretch>
            <a:fillRect/>
          </a:stretch>
        </p:blipFill>
        <p:spPr>
          <a:xfrm>
            <a:off x="3276601" y="4057650"/>
            <a:ext cx="2362199" cy="857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angle 15"/>
          <p:cNvSpPr/>
          <p:nvPr/>
        </p:nvSpPr>
        <p:spPr>
          <a:xfrm>
            <a:off x="2590800" y="285750"/>
            <a:ext cx="38862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err="1" smtClean="0">
                <a:solidFill>
                  <a:schemeClr val="bg1"/>
                </a:solidFill>
                <a:latin typeface="NikoshBAN" pitchFamily="2" charset="0"/>
                <a:cs typeface="NikoshBAN" pitchFamily="2" charset="0"/>
              </a:rPr>
              <a:t>নতুন</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শব্দের</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অর্থ</a:t>
            </a:r>
            <a:r>
              <a:rPr lang="en-US" sz="2800" dirty="0" smtClean="0">
                <a:solidFill>
                  <a:schemeClr val="bg1"/>
                </a:solidFill>
                <a:latin typeface="NikoshBAN" pitchFamily="2" charset="0"/>
                <a:cs typeface="NikoshBAN" pitchFamily="2" charset="0"/>
              </a:rPr>
              <a:t> ও </a:t>
            </a:r>
            <a:r>
              <a:rPr lang="en-US" sz="2800" dirty="0" err="1" smtClean="0">
                <a:solidFill>
                  <a:schemeClr val="bg1"/>
                </a:solidFill>
                <a:latin typeface="NikoshBAN" pitchFamily="2" charset="0"/>
                <a:cs typeface="NikoshBAN" pitchFamily="2" charset="0"/>
              </a:rPr>
              <a:t>বাক্য</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গঠন</a:t>
            </a:r>
            <a:endParaRPr lang="en-US" sz="2800" dirty="0" smtClean="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24200" y="457200"/>
            <a:ext cx="3048000" cy="5143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err="1" smtClean="0">
                <a:latin typeface="NikoshBAN" pitchFamily="2" charset="0"/>
                <a:cs typeface="NikoshBAN" pitchFamily="2" charset="0"/>
              </a:rPr>
              <a:t>জোড়ায়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কাজ</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3" name="Rectangle 2"/>
          <p:cNvSpPr/>
          <p:nvPr/>
        </p:nvSpPr>
        <p:spPr>
          <a:xfrm>
            <a:off x="1676400" y="3829051"/>
            <a:ext cx="5791200" cy="830997"/>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as-IN" sz="2400" dirty="0" smtClean="0">
                <a:solidFill>
                  <a:schemeClr val="tx1"/>
                </a:solidFill>
                <a:latin typeface="NikoshBAN" pitchFamily="2" charset="0"/>
                <a:cs typeface="NikoshBAN" pitchFamily="2" charset="0"/>
              </a:rPr>
              <a:t>কলগান</a:t>
            </a:r>
            <a:r>
              <a:rPr lang="en-US" sz="2400" dirty="0" smtClean="0">
                <a:solidFill>
                  <a:schemeClr val="tx1"/>
                </a:solidFill>
                <a:latin typeface="NikoshBAN" pitchFamily="2" charset="0"/>
                <a:cs typeface="NikoshBAN" pitchFamily="2" charset="0"/>
              </a:rPr>
              <a:t>, </a:t>
            </a:r>
            <a:r>
              <a:rPr lang="as-IN" sz="2400" dirty="0" smtClean="0">
                <a:solidFill>
                  <a:schemeClr val="tx1"/>
                </a:solidFill>
                <a:latin typeface="NikoshBAN" pitchFamily="2" charset="0"/>
                <a:cs typeface="NikoshBAN" pitchFamily="2" charset="0"/>
              </a:rPr>
              <a:t>পরতে পরতে</a:t>
            </a:r>
            <a:r>
              <a:rPr lang="en-US" sz="2400" dirty="0" smtClean="0">
                <a:solidFill>
                  <a:schemeClr val="tx1"/>
                </a:solidFill>
                <a:latin typeface="NikoshBAN" pitchFamily="2" charset="0"/>
                <a:cs typeface="NikoshBAN" pitchFamily="2" charset="0"/>
              </a:rPr>
              <a:t>, </a:t>
            </a:r>
            <a:r>
              <a:rPr lang="as-IN" sz="2400" dirty="0" smtClean="0">
                <a:solidFill>
                  <a:schemeClr val="tx1"/>
                </a:solidFill>
                <a:latin typeface="NikoshBAN" pitchFamily="2" charset="0"/>
                <a:cs typeface="NikoshBAN" pitchFamily="2" charset="0"/>
              </a:rPr>
              <a:t>বালাম</a:t>
            </a:r>
            <a:r>
              <a:rPr lang="en-US" sz="2400" dirty="0" smtClean="0">
                <a:solidFill>
                  <a:schemeClr val="tx1"/>
                </a:solidFill>
                <a:latin typeface="NikoshBAN" pitchFamily="2" charset="0"/>
                <a:cs typeface="NikoshBAN" pitchFamily="2" charset="0"/>
              </a:rPr>
              <a:t>, </a:t>
            </a:r>
            <a:r>
              <a:rPr lang="as-IN" sz="2400" dirty="0" smtClean="0">
                <a:solidFill>
                  <a:schemeClr val="tx1"/>
                </a:solidFill>
                <a:latin typeface="NikoshBAN" pitchFamily="2" charset="0"/>
                <a:cs typeface="NikoshBAN" pitchFamily="2" charset="0"/>
              </a:rPr>
              <a:t>বালা</a:t>
            </a:r>
            <a:r>
              <a:rPr lang="en-US" sz="2400" dirty="0" err="1" smtClean="0">
                <a:solidFill>
                  <a:schemeClr val="tx1"/>
                </a:solidFill>
                <a:latin typeface="NikoshBAN" pitchFamily="2" charset="0"/>
                <a:cs typeface="NikoshBAN" pitchFamily="2" charset="0"/>
              </a:rPr>
              <a:t>খানা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এই</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শব্দগুলো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ব্যবহার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জোড়ায়</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আলোচনা</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একটি</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অনুচ্ছেদ</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কর</a:t>
            </a:r>
            <a:r>
              <a:rPr lang="en-US" sz="2400" dirty="0" smtClean="0">
                <a:solidFill>
                  <a:schemeClr val="tx1"/>
                </a:solidFill>
                <a:latin typeface="NikoshBAN" pitchFamily="2" charset="0"/>
                <a:cs typeface="NikoshBAN" pitchFamily="2" charset="0"/>
              </a:rPr>
              <a:t>।  </a:t>
            </a:r>
          </a:p>
        </p:txBody>
      </p:sp>
      <p:pic>
        <p:nvPicPr>
          <p:cNvPr id="5" name="Picture 4" descr="003.jpg"/>
          <p:cNvPicPr>
            <a:picLocks noChangeAspect="1"/>
          </p:cNvPicPr>
          <p:nvPr/>
        </p:nvPicPr>
        <p:blipFill>
          <a:blip r:embed="rId2" cstate="screen"/>
          <a:stretch>
            <a:fillRect/>
          </a:stretch>
        </p:blipFill>
        <p:spPr>
          <a:xfrm>
            <a:off x="2133600" y="1143000"/>
            <a:ext cx="5029200" cy="2500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14400" y="314325"/>
            <a:ext cx="2438400" cy="51435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dirty="0" err="1" smtClean="0">
                <a:solidFill>
                  <a:schemeClr val="tx1"/>
                </a:solidFill>
                <a:latin typeface="NikoshBAN"/>
                <a:cs typeface="NikoshBAN" pitchFamily="2" charset="0"/>
              </a:rPr>
              <a:t>পাঠ</a:t>
            </a:r>
            <a:r>
              <a:rPr lang="en-US" sz="3200" dirty="0" smtClean="0">
                <a:solidFill>
                  <a:schemeClr val="tx1"/>
                </a:solidFill>
                <a:latin typeface="NikoshBAN"/>
                <a:cs typeface="NikoshBAN" pitchFamily="2" charset="0"/>
              </a:rPr>
              <a:t> </a:t>
            </a:r>
            <a:r>
              <a:rPr lang="en-US" sz="3200" dirty="0" err="1" smtClean="0">
                <a:solidFill>
                  <a:schemeClr val="tx1"/>
                </a:solidFill>
                <a:latin typeface="NikoshBAN"/>
                <a:cs typeface="NikoshBAN" pitchFamily="2" charset="0"/>
              </a:rPr>
              <a:t>বিশ্লেষণ</a:t>
            </a:r>
            <a:r>
              <a:rPr lang="en-US" sz="3200" dirty="0" smtClean="0">
                <a:solidFill>
                  <a:schemeClr val="tx1"/>
                </a:solidFill>
                <a:latin typeface="NikoshBAN"/>
                <a:cs typeface="NikoshBAN" pitchFamily="2" charset="0"/>
              </a:rPr>
              <a:t> </a:t>
            </a:r>
            <a:endParaRPr lang="en-US" sz="3200" dirty="0">
              <a:solidFill>
                <a:schemeClr val="tx1"/>
              </a:solidFill>
            </a:endParaRPr>
          </a:p>
        </p:txBody>
      </p:sp>
      <p:sp>
        <p:nvSpPr>
          <p:cNvPr id="4" name="TextBox 3"/>
          <p:cNvSpPr txBox="1"/>
          <p:nvPr/>
        </p:nvSpPr>
        <p:spPr>
          <a:xfrm>
            <a:off x="1066800" y="4229100"/>
            <a:ext cx="72390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err="1" smtClean="0">
                <a:solidFill>
                  <a:schemeClr val="tx1"/>
                </a:solidFill>
                <a:latin typeface="NikoshBAN" pitchFamily="2" charset="0"/>
                <a:cs typeface="NikoshBAN" pitchFamily="2" charset="0"/>
              </a:rPr>
              <a:t>পল্লির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মানুষের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জীবন</a:t>
            </a:r>
            <a:r>
              <a:rPr lang="en-US" sz="2800" dirty="0" smtClean="0">
                <a:solidFill>
                  <a:schemeClr val="tx1"/>
                </a:solidFill>
                <a:latin typeface="NikoshBAN" pitchFamily="2" charset="0"/>
                <a:cs typeface="NikoshBAN" pitchFamily="2" charset="0"/>
              </a:rPr>
              <a:t> ও </a:t>
            </a:r>
            <a:r>
              <a:rPr lang="en-US" sz="2800" dirty="0" err="1" smtClean="0">
                <a:solidFill>
                  <a:schemeClr val="tx1"/>
                </a:solidFill>
                <a:latin typeface="NikoshBAN" pitchFamily="2" charset="0"/>
                <a:cs typeface="NikoshBAN" pitchFamily="2" charset="0"/>
              </a:rPr>
              <a:t>প্রকৃতি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রচিত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সাহিত্যই</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পল্লিসাহিত্য</a:t>
            </a:r>
            <a:r>
              <a:rPr lang="en-US"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grpSp>
        <p:nvGrpSpPr>
          <p:cNvPr id="12" name="Group 11"/>
          <p:cNvGrpSpPr/>
          <p:nvPr/>
        </p:nvGrpSpPr>
        <p:grpSpPr>
          <a:xfrm>
            <a:off x="895350" y="895350"/>
            <a:ext cx="7258050" cy="3097203"/>
            <a:chOff x="895350" y="895350"/>
            <a:chExt cx="7258050" cy="3097203"/>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36409"/>
              <a:ext cx="2209800" cy="1428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936409"/>
              <a:ext cx="2190749" cy="1428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895350"/>
              <a:ext cx="2209800" cy="14698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2626874"/>
              <a:ext cx="2171699" cy="13656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2647950"/>
              <a:ext cx="2209800" cy="1292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5350" y="2626874"/>
              <a:ext cx="2228850" cy="13656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562350"/>
            <a:ext cx="8382000" cy="1200329"/>
          </a:xfrm>
          <a:prstGeom prst="rect">
            <a:avLst/>
          </a:prstGeom>
          <a:solidFill>
            <a:schemeClr val="bg2"/>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as-IN" sz="2400" dirty="0" smtClean="0">
                <a:solidFill>
                  <a:srgbClr val="002060"/>
                </a:solidFill>
                <a:latin typeface="NikoshBAN" pitchFamily="2" charset="0"/>
                <a:cs typeface="NikoshBAN" pitchFamily="2" charset="0"/>
              </a:rPr>
              <a:t>পল্লিগ্রামে শহরের মতো গায়ক, বাদক, নর্তক না থাকলেও তার অভাব নেই। চারদিকে কোকিল, দোয়েল, পাপিয়া প্রভৃতি পাখির কলগান, নদীর কুলকুল ধ্বনি, পাতার মর্মর শব্দ, শ্যামল শস্যের ভঙ্গিময় হিলাদুলা প্রচুর পরিমাণে শহরের অভাব এখানে পূর্ণ করে দিচ্ছে।</a:t>
            </a:r>
          </a:p>
        </p:txBody>
      </p:sp>
      <p:pic>
        <p:nvPicPr>
          <p:cNvPr id="6" name="Picture 5" descr="Doal.1.jpg"/>
          <p:cNvPicPr>
            <a:picLocks noChangeAspect="1"/>
          </p:cNvPicPr>
          <p:nvPr/>
        </p:nvPicPr>
        <p:blipFill>
          <a:blip r:embed="rId2" cstate="screen"/>
          <a:stretch>
            <a:fillRect/>
          </a:stretch>
        </p:blipFill>
        <p:spPr>
          <a:xfrm>
            <a:off x="5105400" y="361950"/>
            <a:ext cx="3062941" cy="1390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nnnn.jpg"/>
          <p:cNvPicPr>
            <a:picLocks noChangeAspect="1"/>
          </p:cNvPicPr>
          <p:nvPr/>
        </p:nvPicPr>
        <p:blipFill>
          <a:blip r:embed="rId3" cstate="screen"/>
          <a:stretch>
            <a:fillRect/>
          </a:stretch>
        </p:blipFill>
        <p:spPr>
          <a:xfrm>
            <a:off x="1143000" y="361950"/>
            <a:ext cx="3001682" cy="1390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1_27707.jpg"/>
          <p:cNvPicPr>
            <a:picLocks noChangeAspect="1"/>
          </p:cNvPicPr>
          <p:nvPr/>
        </p:nvPicPr>
        <p:blipFill>
          <a:blip r:embed="rId4"/>
          <a:stretch>
            <a:fillRect/>
          </a:stretch>
        </p:blipFill>
        <p:spPr>
          <a:xfrm>
            <a:off x="5105400" y="1966748"/>
            <a:ext cx="3124200" cy="1390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hemonto.jpg"/>
          <p:cNvPicPr>
            <a:picLocks noChangeAspect="1"/>
          </p:cNvPicPr>
          <p:nvPr/>
        </p:nvPicPr>
        <p:blipFill>
          <a:blip r:embed="rId5" cstate="screen"/>
          <a:stretch>
            <a:fillRect/>
          </a:stretch>
        </p:blipFill>
        <p:spPr>
          <a:xfrm>
            <a:off x="1143000" y="1962150"/>
            <a:ext cx="3001682" cy="13666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771900"/>
            <a:ext cx="8153400" cy="1015663"/>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as-IN" sz="2000" dirty="0" smtClean="0">
                <a:solidFill>
                  <a:srgbClr val="002060"/>
                </a:solidFill>
                <a:latin typeface="NikoshBAN" pitchFamily="2" charset="0"/>
                <a:cs typeface="NikoshBAN" pitchFamily="2" charset="0"/>
              </a:rPr>
              <a:t>পল্লির ঘাটে মাঠে, পল্লির আলোবাতাসে, পল্লির প্রত্যেক পরতে পরতে সাহিত্য ছড়িয়ে আছে। কিন্তু বাতাসের মধ্যে বাস করে যেমন আমরা ভুলে যাই বায়ু-সাগরে আমরা ডুবে আছি, তেমনি পাড়াগাঁয়ে থেকে আমাদের মনেই হয় না যে কত বড় সাহিত্য ও সাহিত্যের উপকরণ ছড়িয়ে আছে।</a:t>
            </a:r>
            <a:endParaRPr lang="en-US" sz="2000" dirty="0">
              <a:solidFill>
                <a:srgbClr val="002060"/>
              </a:solidFill>
            </a:endParaRPr>
          </a:p>
        </p:txBody>
      </p:sp>
      <p:pic>
        <p:nvPicPr>
          <p:cNvPr id="3" name="Picture 2" descr="20170505_114337-picsay.jpg"/>
          <p:cNvPicPr>
            <a:picLocks noChangeAspect="1"/>
          </p:cNvPicPr>
          <p:nvPr/>
        </p:nvPicPr>
        <p:blipFill>
          <a:blip r:embed="rId2" cstate="screen"/>
          <a:stretch>
            <a:fillRect/>
          </a:stretch>
        </p:blipFill>
        <p:spPr>
          <a:xfrm>
            <a:off x="4953000" y="400050"/>
            <a:ext cx="2862262" cy="1543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Catkin-and-riverine-landscapes-in-Bangladesh.jpg"/>
          <p:cNvPicPr>
            <a:picLocks noChangeAspect="1"/>
          </p:cNvPicPr>
          <p:nvPr/>
        </p:nvPicPr>
        <p:blipFill>
          <a:blip r:embed="rId3" cstate="screen"/>
          <a:stretch>
            <a:fillRect/>
          </a:stretch>
        </p:blipFill>
        <p:spPr>
          <a:xfrm>
            <a:off x="4953000" y="2114550"/>
            <a:ext cx="2862262" cy="15556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hemonto.jpg"/>
          <p:cNvPicPr>
            <a:picLocks noChangeAspect="1"/>
          </p:cNvPicPr>
          <p:nvPr/>
        </p:nvPicPr>
        <p:blipFill>
          <a:blip r:embed="rId4" cstate="screen"/>
          <a:stretch>
            <a:fillRect/>
          </a:stretch>
        </p:blipFill>
        <p:spPr>
          <a:xfrm>
            <a:off x="1573306" y="2114550"/>
            <a:ext cx="2693894" cy="1543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village-and-the-imposing-landscapes.jpg"/>
          <p:cNvPicPr>
            <a:picLocks noChangeAspect="1"/>
          </p:cNvPicPr>
          <p:nvPr/>
        </p:nvPicPr>
        <p:blipFill>
          <a:blip r:embed="rId5" cstate="screen"/>
          <a:stretch>
            <a:fillRect/>
          </a:stretch>
        </p:blipFill>
        <p:spPr>
          <a:xfrm>
            <a:off x="1573306" y="400051"/>
            <a:ext cx="2693894" cy="15747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943350"/>
            <a:ext cx="6553200" cy="769441"/>
          </a:xfrm>
          <a:prstGeom prst="rect">
            <a:avLst/>
          </a:prstGeom>
          <a:solidFill>
            <a:schemeClr val="bg2"/>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buNone/>
            </a:pPr>
            <a:r>
              <a:rPr lang="as-IN" sz="2000" dirty="0" smtClean="0">
                <a:solidFill>
                  <a:schemeClr val="tx1"/>
                </a:solidFill>
                <a:latin typeface="NikoshBAN" pitchFamily="2" charset="0"/>
                <a:cs typeface="NikoshBAN" pitchFamily="2" charset="0"/>
              </a:rPr>
              <a:t>শ্রদ্ধেয় ডক্টর দীনেশচন্দ্র সেন ‘মৈমনসিংহ গীতিকা’ সংগ্রহ করে দেখিয়েছেন, সাহিত্যের কী এক অমূল্য খনি পল্লিজননীর বুকের কোণে লুকিয়ে আছে</a:t>
            </a:r>
            <a:r>
              <a:rPr lang="as-IN" sz="2400" dirty="0" smtClean="0">
                <a:solidFill>
                  <a:schemeClr val="tx1"/>
                </a:solidFill>
                <a:latin typeface="NikoshBAN" pitchFamily="2" charset="0"/>
                <a:cs typeface="NikoshBAN" pitchFamily="2" charset="0"/>
              </a:rPr>
              <a:t>।</a:t>
            </a:r>
            <a:endParaRPr lang="bn-BD" sz="2400" dirty="0" smtClean="0">
              <a:solidFill>
                <a:schemeClr val="tx1"/>
              </a:solidFill>
              <a:latin typeface="NikoshBAN" pitchFamily="2" charset="0"/>
              <a:cs typeface="NikoshBAN" pitchFamily="2" charset="0"/>
            </a:endParaRPr>
          </a:p>
        </p:txBody>
      </p:sp>
      <p:pic>
        <p:nvPicPr>
          <p:cNvPr id="5" name="Picture 4" descr="533d6fc93_15970.jpg"/>
          <p:cNvPicPr>
            <a:picLocks noChangeAspect="1"/>
          </p:cNvPicPr>
          <p:nvPr/>
        </p:nvPicPr>
        <p:blipFill>
          <a:blip r:embed="rId2"/>
          <a:stretch>
            <a:fillRect/>
          </a:stretch>
        </p:blipFill>
        <p:spPr>
          <a:xfrm>
            <a:off x="4953000" y="685800"/>
            <a:ext cx="21336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দীনেশচন্দ্র সেন.jpg"/>
          <p:cNvPicPr>
            <a:picLocks noChangeAspect="1"/>
          </p:cNvPicPr>
          <p:nvPr/>
        </p:nvPicPr>
        <p:blipFill>
          <a:blip r:embed="rId3"/>
          <a:stretch>
            <a:fillRect/>
          </a:stretch>
        </p:blipFill>
        <p:spPr>
          <a:xfrm>
            <a:off x="1447800" y="514350"/>
            <a:ext cx="2971800" cy="1571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SenDineshChandra.jpg"/>
          <p:cNvPicPr>
            <a:picLocks noChangeAspect="1"/>
          </p:cNvPicPr>
          <p:nvPr/>
        </p:nvPicPr>
        <p:blipFill>
          <a:blip r:embed="rId4"/>
          <a:stretch>
            <a:fillRect/>
          </a:stretch>
        </p:blipFill>
        <p:spPr>
          <a:xfrm>
            <a:off x="1447800" y="2171700"/>
            <a:ext cx="2971800" cy="1543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3781425"/>
            <a:ext cx="7239000" cy="92333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r>
              <a:rPr lang="as-IN" dirty="0" smtClean="0">
                <a:solidFill>
                  <a:schemeClr val="tx1"/>
                </a:solidFill>
                <a:latin typeface="NikoshBAN" pitchFamily="2" charset="0"/>
                <a:cs typeface="NikoshBAN" pitchFamily="2" charset="0"/>
              </a:rPr>
              <a:t>ইউরোপ,আমেরিকা দেশে বড় বড় বিদ্বানদের সভা আছে, যাকে বলা হয় </a:t>
            </a:r>
            <a:r>
              <a:rPr lang="en-US" dirty="0" smtClean="0">
                <a:solidFill>
                  <a:schemeClr val="tx1"/>
                </a:solidFill>
                <a:latin typeface="NikoshBAN" pitchFamily="2" charset="0"/>
                <a:cs typeface="NikoshBAN" pitchFamily="2" charset="0"/>
              </a:rPr>
              <a:t>folklore society। </a:t>
            </a:r>
            <a:r>
              <a:rPr lang="as-IN" dirty="0" smtClean="0">
                <a:solidFill>
                  <a:schemeClr val="tx1"/>
                </a:solidFill>
                <a:latin typeface="NikoshBAN" pitchFamily="2" charset="0"/>
                <a:cs typeface="NikoshBAN" pitchFamily="2" charset="0"/>
              </a:rPr>
              <a:t>তাদের কাজ হচ্ছে এইসব সংগ্রহ করা এবং অন্য সভ্য দেশের উপকথার সঙ্গে সাদৃশ্য নিয়ে বিচার করা। এগুলো নৃতত্ত্বের মূল্যবান উপকরণ বলে পণ্ডিত সমাজে গৃহীত হয়। </a:t>
            </a:r>
            <a:endParaRPr lang="en-US" dirty="0">
              <a:solidFill>
                <a:schemeClr val="tx1"/>
              </a:solidFill>
            </a:endParaRPr>
          </a:p>
        </p:txBody>
      </p:sp>
      <p:pic>
        <p:nvPicPr>
          <p:cNvPr id="3" name="Picture 2" descr="32665_elegba-folklore-society.jpg"/>
          <p:cNvPicPr>
            <a:picLocks noChangeAspect="1"/>
          </p:cNvPicPr>
          <p:nvPr/>
        </p:nvPicPr>
        <p:blipFill>
          <a:blip r:embed="rId2"/>
          <a:stretch>
            <a:fillRect/>
          </a:stretch>
        </p:blipFill>
        <p:spPr>
          <a:xfrm>
            <a:off x="2628900" y="466725"/>
            <a:ext cx="4038600" cy="1495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collection2422.jpg"/>
          <p:cNvPicPr>
            <a:picLocks noChangeAspect="1"/>
          </p:cNvPicPr>
          <p:nvPr/>
        </p:nvPicPr>
        <p:blipFill>
          <a:blip r:embed="rId3" cstate="screen"/>
          <a:stretch>
            <a:fillRect/>
          </a:stretch>
        </p:blipFill>
        <p:spPr>
          <a:xfrm>
            <a:off x="2628900" y="2038351"/>
            <a:ext cx="4038600" cy="15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down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000500"/>
            <a:ext cx="7391400" cy="892552"/>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as-IN" sz="2800" dirty="0" smtClean="0">
                <a:solidFill>
                  <a:srgbClr val="0070C0"/>
                </a:solidFill>
                <a:latin typeface="NikoshBAN" pitchFamily="2" charset="0"/>
                <a:cs typeface="NikoshBAN" pitchFamily="2" charset="0"/>
              </a:rPr>
              <a:t>উপকথা</a:t>
            </a:r>
            <a:r>
              <a:rPr lang="en-US" sz="2800" dirty="0" smtClean="0">
                <a:solidFill>
                  <a:srgbClr val="0070C0"/>
                </a:solidFill>
                <a:latin typeface="NikoshBAN" pitchFamily="2" charset="0"/>
                <a:cs typeface="NikoshBAN" pitchFamily="2" charset="0"/>
              </a:rPr>
              <a:t>: </a:t>
            </a:r>
            <a:r>
              <a:rPr lang="as-IN" sz="2400" dirty="0" smtClean="0">
                <a:solidFill>
                  <a:srgbClr val="002060"/>
                </a:solidFill>
                <a:latin typeface="NikoshBAN" pitchFamily="2" charset="0"/>
                <a:cs typeface="NikoshBAN" pitchFamily="2" charset="0"/>
              </a:rPr>
              <a:t>পল্লির উপকথাগুলোর মূল্য কম নয়। আধুনিক শিক্ষার কর্মনাশা স্রোতে সেগুলো বিস্মৃতির অতল গর্ভে তলিয়ে যাচ্ছে।</a:t>
            </a:r>
            <a:endParaRPr lang="bn-BD" sz="2400" dirty="0" smtClean="0">
              <a:solidFill>
                <a:srgbClr val="002060"/>
              </a:solidFill>
              <a:latin typeface="NikoshBAN" pitchFamily="2" charset="0"/>
              <a:cs typeface="NikoshBAN" pitchFamily="2" charset="0"/>
            </a:endParaRPr>
          </a:p>
        </p:txBody>
      </p:sp>
      <p:pic>
        <p:nvPicPr>
          <p:cNvPr id="4" name="Picture 3" descr="121957.png"/>
          <p:cNvPicPr>
            <a:picLocks noChangeAspect="1"/>
          </p:cNvPicPr>
          <p:nvPr/>
        </p:nvPicPr>
        <p:blipFill>
          <a:blip r:embed="rId2" cstate="screen"/>
          <a:stretch>
            <a:fillRect/>
          </a:stretch>
        </p:blipFill>
        <p:spPr>
          <a:xfrm>
            <a:off x="2076451" y="857249"/>
            <a:ext cx="2514599" cy="3028629"/>
          </a:xfrm>
          <a:prstGeom prst="rect">
            <a:avLst/>
          </a:prstGeom>
          <a:ln>
            <a:noFill/>
          </a:ln>
          <a:effectLst>
            <a:outerShdw blurRad="292100" dist="139700" dir="2700000" algn="tl" rotWithShape="0">
              <a:srgbClr val="333333">
                <a:alpha val="65000"/>
              </a:srgbClr>
            </a:outerShdw>
          </a:effectLst>
        </p:spPr>
      </p:pic>
      <p:pic>
        <p:nvPicPr>
          <p:cNvPr id="5" name="Picture 4" descr="akashbiswanathmedium.jpg"/>
          <p:cNvPicPr>
            <a:picLocks noChangeAspect="1"/>
          </p:cNvPicPr>
          <p:nvPr/>
        </p:nvPicPr>
        <p:blipFill>
          <a:blip r:embed="rId3" cstate="screen"/>
          <a:stretch>
            <a:fillRect/>
          </a:stretch>
        </p:blipFill>
        <p:spPr>
          <a:xfrm>
            <a:off x="4876800" y="857250"/>
            <a:ext cx="2362200" cy="3028950"/>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2743200" y="228600"/>
            <a:ext cx="3886200" cy="5143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err="1" smtClean="0">
                <a:solidFill>
                  <a:schemeClr val="bg1"/>
                </a:solidFill>
                <a:latin typeface="NikoshBAN"/>
                <a:cs typeface="NikoshBAN" pitchFamily="2" charset="0"/>
              </a:rPr>
              <a:t>পল্লিসাহিত্যের</a:t>
            </a:r>
            <a:r>
              <a:rPr lang="en-US" sz="3200" dirty="0" smtClean="0">
                <a:solidFill>
                  <a:schemeClr val="bg1"/>
                </a:solidFill>
                <a:latin typeface="NikoshBAN"/>
                <a:cs typeface="NikoshBAN" pitchFamily="2" charset="0"/>
              </a:rPr>
              <a:t> </a:t>
            </a:r>
            <a:r>
              <a:rPr lang="en-US" sz="3200" dirty="0" err="1" smtClean="0">
                <a:solidFill>
                  <a:schemeClr val="bg1"/>
                </a:solidFill>
                <a:latin typeface="NikoshBAN"/>
                <a:cs typeface="NikoshBAN" pitchFamily="2" charset="0"/>
              </a:rPr>
              <a:t>উপাদানসমূহ</a:t>
            </a:r>
            <a:r>
              <a:rPr lang="en-US" sz="3200" dirty="0" smtClean="0">
                <a:solidFill>
                  <a:schemeClr val="bg1"/>
                </a:solidFill>
                <a:latin typeface="NikoshBAN"/>
                <a:cs typeface="NikoshBAN" pitchFamily="2" charset="0"/>
              </a:rPr>
              <a:t>  </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676400" y="257176"/>
            <a:ext cx="6741226" cy="2549044"/>
            <a:chOff x="1752600" y="171450"/>
            <a:chExt cx="7162800" cy="2598867"/>
          </a:xfrm>
        </p:grpSpPr>
        <p:sp>
          <p:nvSpPr>
            <p:cNvPr id="12" name="TextBox 11"/>
            <p:cNvSpPr txBox="1"/>
            <p:nvPr/>
          </p:nvSpPr>
          <p:spPr>
            <a:xfrm>
              <a:off x="4038600" y="228600"/>
              <a:ext cx="4876800" cy="2541717"/>
            </a:xfrm>
            <a:prstGeom prst="rect">
              <a:avLst/>
            </a:prstGeom>
            <a:noFill/>
          </p:spPr>
          <p:txBody>
            <a:bodyPr wrap="square" rtlCol="0">
              <a:spAutoFit/>
            </a:bodyPr>
            <a:lstStyle/>
            <a:p>
              <a:pPr algn="ctr"/>
              <a:r>
                <a:rPr lang="en-US" sz="28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শিক্ষক</a:t>
              </a:r>
              <a:r>
                <a:rPr lang="en-US" sz="28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 </a:t>
              </a:r>
              <a:r>
                <a:rPr lang="bn-BD" sz="28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পরিচিতি</a:t>
              </a:r>
              <a:endParaRPr lang="bn-BD" sz="2800" b="1" spc="50" dirty="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en-US" sz="32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শান্ত</a:t>
              </a:r>
              <a:r>
                <a:rPr lang="en-US" sz="32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ইসলাম</a:t>
              </a:r>
              <a:endParaRPr lang="bn-BD" sz="3200" b="1" spc="50" dirty="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2000" b="1" spc="50" dirty="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সহকারী  শিক্ষক</a:t>
              </a:r>
            </a:p>
            <a:p>
              <a:pPr algn="ctr"/>
              <a:r>
                <a:rPr lang="en-US" sz="16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shantoislamshs@gmail.com</a:t>
              </a:r>
              <a:endParaRPr lang="bn-BD" sz="2800" dirty="0">
                <a:solidFill>
                  <a:srgbClr val="0070C0"/>
                </a:solidFill>
                <a:latin typeface="NikoshBAN" pitchFamily="2" charset="0"/>
                <a:cs typeface="NikoshBAN" pitchFamily="2" charset="0"/>
              </a:endParaRPr>
            </a:p>
            <a:p>
              <a:pPr algn="ctr"/>
              <a:r>
                <a:rPr lang="en-US" sz="24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ছোলমাইদ</a:t>
              </a:r>
              <a:r>
                <a:rPr lang="en-US" sz="24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4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উচ্চ</a:t>
              </a:r>
              <a:r>
                <a:rPr lang="en-US" sz="24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4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বিদ্যালয়</a:t>
              </a:r>
              <a:r>
                <a:rPr lang="bn-BD" sz="24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2400" b="1" spc="50" dirty="0" err="1"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ঢাকা</a:t>
              </a:r>
              <a:r>
                <a:rPr lang="en-US" sz="24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a:t>
              </a:r>
              <a:endParaRPr lang="bn-BD" sz="2400" b="1" spc="50" dirty="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endParaRPr>
            </a:p>
            <a:p>
              <a:endParaRPr lang="en-US" sz="3200" dirty="0"/>
            </a:p>
          </p:txBody>
        </p:sp>
        <p:pic>
          <p:nvPicPr>
            <p:cNvPr id="13" name="Picture 12" descr="001 cop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2600" y="171450"/>
              <a:ext cx="1905000" cy="194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14" name="Group 13"/>
          <p:cNvGrpSpPr/>
          <p:nvPr/>
        </p:nvGrpSpPr>
        <p:grpSpPr>
          <a:xfrm>
            <a:off x="1676400" y="2755221"/>
            <a:ext cx="6550200" cy="2171305"/>
            <a:chOff x="1831800" y="2762645"/>
            <a:chExt cx="6550200" cy="2171305"/>
          </a:xfrm>
        </p:grpSpPr>
        <p:sp>
          <p:nvSpPr>
            <p:cNvPr id="15" name="TextBox 14"/>
            <p:cNvSpPr txBox="1"/>
            <p:nvPr/>
          </p:nvSpPr>
          <p:spPr>
            <a:xfrm>
              <a:off x="4572000" y="2914651"/>
              <a:ext cx="3810000" cy="1692771"/>
            </a:xfrm>
            <a:prstGeom prst="rect">
              <a:avLst/>
            </a:prstGeom>
            <a:noFill/>
          </p:spPr>
          <p:txBody>
            <a:bodyPr wrap="square" rtlCol="0">
              <a:spAutoFit/>
            </a:bodyPr>
            <a:lstStyle/>
            <a:p>
              <a:pPr algn="ctr"/>
              <a:r>
                <a:rPr lang="bn-BD" sz="32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পাঠ পরিচিতি</a:t>
              </a:r>
              <a:endParaRPr lang="bn-BD" sz="3200" b="1" spc="50" dirty="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24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শ্রেণি</a:t>
              </a:r>
              <a:r>
                <a:rPr lang="en-US" sz="24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en-US" sz="2400" dirty="0" err="1"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নবম</a:t>
              </a:r>
              <a:r>
                <a:rPr lang="en-US" sz="24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a:t>
              </a:r>
              <a:endParaRPr lang="bn-BD" sz="24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24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বিষয়</a:t>
              </a:r>
              <a:r>
                <a:rPr lang="en-US" sz="2400" dirty="0">
                  <a:solidFill>
                    <a:srgbClr val="0070C0"/>
                  </a:solidFill>
                  <a:effectLst>
                    <a:outerShdw blurRad="38100" dist="38100" dir="2700000" algn="tl">
                      <a:srgbClr val="000000">
                        <a:alpha val="43137"/>
                      </a:srgbClr>
                    </a:outerShdw>
                  </a:effectLst>
                  <a:latin typeface="NikoshBAN" pitchFamily="2" charset="0"/>
                  <a:cs typeface="NikoshBAN" pitchFamily="2" charset="0"/>
                </a:rPr>
                <a:t>:</a:t>
              </a:r>
              <a:r>
                <a:rPr lang="bn-BD" sz="24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বাংলা প্রথম পত্র</a:t>
              </a:r>
            </a:p>
            <a:p>
              <a:pPr algn="ctr"/>
              <a:r>
                <a:rPr lang="bn-BD" sz="24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সময়</a:t>
              </a:r>
              <a:r>
                <a:rPr lang="en-US" sz="24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a:t>
              </a:r>
              <a:r>
                <a:rPr lang="bn-BD" sz="24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৪০ মিনিট</a:t>
              </a:r>
              <a:endParaRPr lang="en-US" sz="2400" dirty="0">
                <a:solidFill>
                  <a:srgbClr val="0070C0"/>
                </a:solidFill>
                <a:effectLst>
                  <a:outerShdw blurRad="38100" dist="38100" dir="2700000" algn="tl">
                    <a:srgbClr val="000000">
                      <a:alpha val="43137"/>
                    </a:srgbClr>
                  </a:outerShdw>
                </a:effectLst>
              </a:endParaRP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31800" y="2762645"/>
              <a:ext cx="1746600" cy="217130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486150"/>
            <a:ext cx="7467600" cy="1015663"/>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as-IN" sz="2000" dirty="0" smtClean="0">
                <a:solidFill>
                  <a:srgbClr val="0070C0"/>
                </a:solidFill>
                <a:latin typeface="NikoshBAN" pitchFamily="2" charset="0"/>
                <a:cs typeface="NikoshBAN" pitchFamily="2" charset="0"/>
              </a:rPr>
              <a:t>প্রবাদ বাক্য</a:t>
            </a:r>
            <a:r>
              <a:rPr lang="en-US" sz="2000" dirty="0" smtClean="0">
                <a:solidFill>
                  <a:srgbClr val="0070C0"/>
                </a:solidFill>
                <a:latin typeface="NikoshBAN" pitchFamily="2" charset="0"/>
                <a:cs typeface="NikoshBAN" pitchFamily="2" charset="0"/>
              </a:rPr>
              <a:t> </a:t>
            </a:r>
            <a:r>
              <a:rPr lang="as-IN" sz="2000" dirty="0" smtClean="0">
                <a:solidFill>
                  <a:srgbClr val="0070C0"/>
                </a:solidFill>
                <a:latin typeface="NikoshBAN" pitchFamily="2" charset="0"/>
                <a:cs typeface="NikoshBAN" pitchFamily="2" charset="0"/>
              </a:rPr>
              <a:t>এবং ডাক ও খনার বচন</a:t>
            </a:r>
            <a:r>
              <a:rPr lang="en-US" sz="2000" dirty="0" smtClean="0">
                <a:solidFill>
                  <a:srgbClr val="0070C0"/>
                </a:solidFill>
                <a:latin typeface="NikoshBAN" pitchFamily="2" charset="0"/>
                <a:cs typeface="NikoshBAN" pitchFamily="2" charset="0"/>
              </a:rPr>
              <a:t>: </a:t>
            </a:r>
            <a:r>
              <a:rPr lang="as-IN" sz="2000" dirty="0" smtClean="0">
                <a:solidFill>
                  <a:srgbClr val="002060"/>
                </a:solidFill>
                <a:latin typeface="NikoshBAN" pitchFamily="2" charset="0"/>
                <a:cs typeface="NikoshBAN" pitchFamily="2" charset="0"/>
              </a:rPr>
              <a:t>প্রবাদ বাক্যে এবং ডাক ও খনার বচনে কত যুগের ভূয়োদর্শনের পরিপক্ব ফল সঞ্চিত হয়ে আছে, কে তা অস্বীকার করতে পারে?</a:t>
            </a:r>
            <a:r>
              <a:rPr lang="en-US" sz="2000" dirty="0" smtClean="0">
                <a:solidFill>
                  <a:srgbClr val="002060"/>
                </a:solidFill>
                <a:latin typeface="NikoshBAN" pitchFamily="2" charset="0"/>
                <a:cs typeface="NikoshBAN" pitchFamily="2" charset="0"/>
              </a:rPr>
              <a:t> </a:t>
            </a:r>
            <a:r>
              <a:rPr lang="as-IN" sz="2000" dirty="0" smtClean="0">
                <a:solidFill>
                  <a:srgbClr val="002060"/>
                </a:solidFill>
                <a:latin typeface="NikoshBAN" pitchFamily="2" charset="0"/>
                <a:cs typeface="NikoshBAN" pitchFamily="2" charset="0"/>
              </a:rPr>
              <a:t>শুধু তাই নয়, জাতির পুরনো ইতিহাসের অনেক গোপন কথাও এর মধ্যে খুঁজে পাওয়া যায়।</a:t>
            </a:r>
          </a:p>
        </p:txBody>
      </p:sp>
      <p:pic>
        <p:nvPicPr>
          <p:cNvPr id="4" name="Picture 3" descr="1-sokal-shoy-sokal-othe.jpg"/>
          <p:cNvPicPr>
            <a:picLocks noChangeAspect="1"/>
          </p:cNvPicPr>
          <p:nvPr/>
        </p:nvPicPr>
        <p:blipFill>
          <a:blip r:embed="rId2"/>
          <a:stretch>
            <a:fillRect/>
          </a:stretch>
        </p:blipFill>
        <p:spPr>
          <a:xfrm>
            <a:off x="4495800" y="1028700"/>
            <a:ext cx="3733800" cy="2171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8" name="Group 7"/>
          <p:cNvGrpSpPr/>
          <p:nvPr/>
        </p:nvGrpSpPr>
        <p:grpSpPr>
          <a:xfrm>
            <a:off x="539886" y="1028700"/>
            <a:ext cx="3505198" cy="2171700"/>
            <a:chOff x="304800" y="1371600"/>
            <a:chExt cx="4544709" cy="2895600"/>
          </a:xfrm>
        </p:grpSpPr>
        <p:pic>
          <p:nvPicPr>
            <p:cNvPr id="6" name="Picture 5" descr="banana_tree.jpg"/>
            <p:cNvPicPr>
              <a:picLocks noChangeAspect="1"/>
            </p:cNvPicPr>
            <p:nvPr/>
          </p:nvPicPr>
          <p:blipFill>
            <a:blip r:embed="rId3"/>
            <a:stretch>
              <a:fillRect/>
            </a:stretch>
          </p:blipFill>
          <p:spPr>
            <a:xfrm>
              <a:off x="304800" y="1371600"/>
              <a:ext cx="4544709" cy="289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609600" y="3124200"/>
              <a:ext cx="4038600" cy="1107996"/>
            </a:xfrm>
            <a:prstGeom prst="rect">
              <a:avLst/>
            </a:prstGeom>
            <a:noFill/>
          </p:spPr>
          <p:txBody>
            <a:bodyPr wrap="square" rtlCol="0">
              <a:spAutoFit/>
            </a:bodyPr>
            <a:lstStyle/>
            <a:p>
              <a:pPr algn="ctr"/>
              <a:r>
                <a:rPr lang="en-US" sz="2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কলা</a:t>
              </a:r>
              <a:r>
                <a:rPr lang="en-US" sz="2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রুয়ে</a:t>
              </a:r>
              <a:r>
                <a:rPr lang="en-US" sz="2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না</a:t>
              </a:r>
              <a:r>
                <a:rPr lang="en-US" sz="2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কেটো</a:t>
              </a:r>
              <a:r>
                <a:rPr lang="en-US" sz="2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পাত</a:t>
              </a:r>
              <a:endParaRPr lang="en-US" sz="2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pPr algn="ctr"/>
              <a:r>
                <a:rPr lang="en-US" sz="2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তাতেই</a:t>
              </a:r>
              <a:r>
                <a:rPr lang="en-US" sz="2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কাপড়</a:t>
              </a:r>
              <a:r>
                <a:rPr lang="en-US" sz="2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তাতেই</a:t>
              </a:r>
              <a:r>
                <a:rPr lang="en-US" sz="2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ভাত</a:t>
              </a:r>
              <a:r>
                <a:rPr lang="en-US" sz="2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a:t>
              </a:r>
              <a:endParaRPr lang="en-US" sz="24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771900"/>
            <a:ext cx="7848600" cy="769441"/>
          </a:xfrm>
          <a:prstGeom prst="rect">
            <a:avLst/>
          </a:prstGeom>
          <a:solidFill>
            <a:schemeClr val="bg2"/>
          </a:solidFill>
        </p:spPr>
        <p:style>
          <a:lnRef idx="2">
            <a:schemeClr val="accent4"/>
          </a:lnRef>
          <a:fillRef idx="1">
            <a:schemeClr val="lt1"/>
          </a:fillRef>
          <a:effectRef idx="0">
            <a:schemeClr val="accent4"/>
          </a:effectRef>
          <a:fontRef idx="minor">
            <a:schemeClr val="dk1"/>
          </a:fontRef>
        </p:style>
        <p:txBody>
          <a:bodyPr wrap="square">
            <a:spAutoFit/>
          </a:bodyPr>
          <a:lstStyle/>
          <a:p>
            <a:pPr algn="just">
              <a:buNone/>
            </a:pPr>
            <a:r>
              <a:rPr lang="as-IN" sz="2400" dirty="0" smtClean="0">
                <a:solidFill>
                  <a:srgbClr val="0070C0"/>
                </a:solidFill>
                <a:latin typeface="NikoshBAN" pitchFamily="2" charset="0"/>
                <a:cs typeface="NikoshBAN" pitchFamily="2" charset="0"/>
              </a:rPr>
              <a:t>ঘুমপাড়ানী গান</a:t>
            </a:r>
            <a:r>
              <a:rPr lang="en-US" sz="2400" dirty="0" smtClean="0">
                <a:solidFill>
                  <a:srgbClr val="0070C0"/>
                </a:solidFill>
                <a:latin typeface="NikoshBAN" pitchFamily="2" charset="0"/>
                <a:cs typeface="NikoshBAN" pitchFamily="2" charset="0"/>
              </a:rPr>
              <a:t> ও </a:t>
            </a:r>
            <a:r>
              <a:rPr lang="as-IN" sz="2400" dirty="0" smtClean="0">
                <a:solidFill>
                  <a:srgbClr val="0070C0"/>
                </a:solidFill>
                <a:latin typeface="NikoshBAN" pitchFamily="2" charset="0"/>
                <a:cs typeface="NikoshBAN" pitchFamily="2" charset="0"/>
              </a:rPr>
              <a:t>খোকা-খুকির ছড়া</a:t>
            </a:r>
            <a:r>
              <a:rPr lang="en-US" sz="2400" dirty="0" smtClean="0">
                <a:solidFill>
                  <a:srgbClr val="0070C0"/>
                </a:solidFill>
                <a:latin typeface="NikoshBAN" pitchFamily="2" charset="0"/>
                <a:cs typeface="NikoshBAN" pitchFamily="2" charset="0"/>
              </a:rPr>
              <a:t>: </a:t>
            </a:r>
            <a:r>
              <a:rPr lang="as-IN" sz="2000" dirty="0" smtClean="0">
                <a:solidFill>
                  <a:srgbClr val="002060"/>
                </a:solidFill>
                <a:latin typeface="NikoshBAN" pitchFamily="2" charset="0"/>
                <a:cs typeface="NikoshBAN" pitchFamily="2" charset="0"/>
              </a:rPr>
              <a:t>ঘুমপাড়ানী গান</a:t>
            </a:r>
            <a:r>
              <a:rPr lang="en-US" sz="2000" dirty="0" smtClean="0">
                <a:solidFill>
                  <a:srgbClr val="002060"/>
                </a:solidFill>
                <a:latin typeface="NikoshBAN" pitchFamily="2" charset="0"/>
                <a:cs typeface="NikoshBAN" pitchFamily="2" charset="0"/>
              </a:rPr>
              <a:t> ও </a:t>
            </a:r>
            <a:r>
              <a:rPr lang="as-IN" sz="2000" dirty="0" smtClean="0">
                <a:solidFill>
                  <a:srgbClr val="002060"/>
                </a:solidFill>
                <a:latin typeface="NikoshBAN" pitchFamily="2" charset="0"/>
                <a:cs typeface="NikoshBAN" pitchFamily="2" charset="0"/>
              </a:rPr>
              <a:t>খোকা-খুকির ছড়া</a:t>
            </a:r>
            <a:r>
              <a:rPr lang="en-US" sz="2000" dirty="0" smtClean="0">
                <a:solidFill>
                  <a:srgbClr val="002060"/>
                </a:solidFill>
                <a:latin typeface="NikoshBAN" pitchFamily="2" charset="0"/>
                <a:cs typeface="NikoshBAN" pitchFamily="2" charset="0"/>
              </a:rPr>
              <a:t> </a:t>
            </a:r>
            <a:r>
              <a:rPr lang="en-US" sz="2000" dirty="0" err="1" smtClean="0">
                <a:solidFill>
                  <a:srgbClr val="002060"/>
                </a:solidFill>
                <a:latin typeface="NikoshBAN" pitchFamily="2" charset="0"/>
                <a:cs typeface="NikoshBAN" pitchFamily="2" charset="0"/>
              </a:rPr>
              <a:t>হচ্ছে</a:t>
            </a:r>
            <a:r>
              <a:rPr lang="as-IN" sz="2000" dirty="0" smtClean="0">
                <a:solidFill>
                  <a:srgbClr val="002060"/>
                </a:solidFill>
                <a:latin typeface="NikoshBAN" pitchFamily="2" charset="0"/>
                <a:cs typeface="NikoshBAN" pitchFamily="2" charset="0"/>
              </a:rPr>
              <a:t> সরস প্রাণের জীবন্ত উৎস, কিন্তু আজ দুঃখে দৈন্যে প্রাণে সুখ নেই। ছড়াও ক্রমে লোকে ভুলে যাচ্ছে।</a:t>
            </a:r>
            <a:endParaRPr lang="en-US" sz="2000" dirty="0" smtClean="0">
              <a:solidFill>
                <a:srgbClr val="002060"/>
              </a:solidFill>
              <a:latin typeface="NikoshBAN" pitchFamily="2" charset="0"/>
              <a:cs typeface="NikoshBAN" pitchFamily="2" charset="0"/>
            </a:endParaRPr>
          </a:p>
        </p:txBody>
      </p:sp>
      <p:pic>
        <p:nvPicPr>
          <p:cNvPr id="7" name="Picture 6" descr="wkIIw57.jpg"/>
          <p:cNvPicPr>
            <a:picLocks noChangeAspect="1"/>
          </p:cNvPicPr>
          <p:nvPr/>
        </p:nvPicPr>
        <p:blipFill>
          <a:blip r:embed="rId2"/>
          <a:stretch>
            <a:fillRect/>
          </a:stretch>
        </p:blipFill>
        <p:spPr>
          <a:xfrm>
            <a:off x="1447800" y="628651"/>
            <a:ext cx="5715000" cy="29833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2971800" y="2800350"/>
            <a:ext cx="2667000" cy="830997"/>
          </a:xfrm>
          <a:prstGeom prst="rect">
            <a:avLst/>
          </a:prstGeom>
          <a:noFill/>
        </p:spPr>
        <p:txBody>
          <a:bodyPr wrap="square" rtlCol="0">
            <a:spAutoFit/>
          </a:bodyPr>
          <a:lstStyle/>
          <a:p>
            <a:pPr algn="ctr"/>
            <a:r>
              <a:rPr lang="en-US" sz="2400" b="1" dirty="0" err="1"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রোদ</a:t>
            </a:r>
            <a:r>
              <a:rPr lang="en-US" sz="2400" b="1"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হচ্ছে</a:t>
            </a:r>
            <a:r>
              <a:rPr lang="en-US" sz="2400" b="1"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বৃষ্টি</a:t>
            </a:r>
            <a:r>
              <a:rPr lang="en-US" sz="2400" b="1"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হচ্ছে</a:t>
            </a:r>
            <a:endParaRPr lang="en-US" sz="2400" b="1"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endParaRPr>
          </a:p>
          <a:p>
            <a:pPr algn="ctr"/>
            <a:r>
              <a:rPr lang="en-US" sz="2400" b="1" dirty="0" err="1"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খেঁকশিয়ালের</a:t>
            </a:r>
            <a:r>
              <a:rPr lang="en-US" sz="2400" b="1"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বিয়ে</a:t>
            </a:r>
            <a:r>
              <a:rPr lang="en-US" sz="2400" b="1"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হচ্ছে</a:t>
            </a:r>
            <a:r>
              <a:rPr lang="en-US" sz="2400" b="1"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a:t>
            </a:r>
            <a:endParaRPr lang="en-US" sz="2400" b="1" dirty="0">
              <a:solidFill>
                <a:srgbClr val="FFFF0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333750"/>
            <a:ext cx="7696200" cy="1231106"/>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as-IN" sz="2000" dirty="0" smtClean="0">
                <a:solidFill>
                  <a:srgbClr val="7030A0"/>
                </a:solidFill>
                <a:latin typeface="NikoshBAN" pitchFamily="2" charset="0"/>
                <a:cs typeface="NikoshBAN" pitchFamily="2" charset="0"/>
              </a:rPr>
              <a:t>খেলাধুলার</a:t>
            </a:r>
            <a:r>
              <a:rPr lang="en-US" sz="2000" dirty="0" smtClean="0">
                <a:solidFill>
                  <a:srgbClr val="7030A0"/>
                </a:solidFill>
                <a:latin typeface="NikoshBAN" pitchFamily="2" charset="0"/>
                <a:cs typeface="NikoshBAN" pitchFamily="2" charset="0"/>
              </a:rPr>
              <a:t> </a:t>
            </a:r>
            <a:r>
              <a:rPr lang="as-IN" sz="2000" dirty="0" smtClean="0">
                <a:solidFill>
                  <a:srgbClr val="7030A0"/>
                </a:solidFill>
                <a:latin typeface="NikoshBAN" pitchFamily="2" charset="0"/>
                <a:cs typeface="NikoshBAN" pitchFamily="2" charset="0"/>
              </a:rPr>
              <a:t>বাঁধা গৎ</a:t>
            </a:r>
            <a:r>
              <a:rPr lang="en-US" sz="2000" dirty="0" smtClean="0">
                <a:solidFill>
                  <a:srgbClr val="7030A0"/>
                </a:solidFill>
                <a:latin typeface="NikoshBAN" pitchFamily="2" charset="0"/>
                <a:cs typeface="NikoshBAN" pitchFamily="2" charset="0"/>
              </a:rPr>
              <a:t> :</a:t>
            </a:r>
            <a:r>
              <a:rPr lang="as-IN" sz="2000" dirty="0" smtClean="0">
                <a:solidFill>
                  <a:srgbClr val="7030A0"/>
                </a:solidFill>
                <a:latin typeface="NikoshBAN" pitchFamily="2" charset="0"/>
                <a:cs typeface="NikoshBAN" pitchFamily="2" charset="0"/>
              </a:rPr>
              <a:t> </a:t>
            </a:r>
            <a:r>
              <a:rPr lang="as-IN" dirty="0" smtClean="0">
                <a:solidFill>
                  <a:srgbClr val="002060"/>
                </a:solidFill>
                <a:latin typeface="NikoshBAN" pitchFamily="2" charset="0"/>
                <a:cs typeface="NikoshBAN" pitchFamily="2" charset="0"/>
              </a:rPr>
              <a:t>খেলাধুলার কত</a:t>
            </a:r>
            <a:r>
              <a:rPr lang="en-US" dirty="0" smtClean="0">
                <a:solidFill>
                  <a:srgbClr val="002060"/>
                </a:solidFill>
                <a:latin typeface="NikoshBAN" pitchFamily="2" charset="0"/>
                <a:cs typeface="NikoshBAN" pitchFamily="2" charset="0"/>
              </a:rPr>
              <a:t> </a:t>
            </a:r>
            <a:r>
              <a:rPr lang="as-IN" dirty="0" smtClean="0">
                <a:solidFill>
                  <a:srgbClr val="002060"/>
                </a:solidFill>
                <a:latin typeface="NikoshBAN" pitchFamily="2" charset="0"/>
                <a:cs typeface="NikoshBAN" pitchFamily="2" charset="0"/>
              </a:rPr>
              <a:t>না বাঁধা গৎ আছে বা ছিল আমাদের এ দেশে। যখন ফুটবল, ব্যাটবলের নাম কারও জানা ছিল না, তখন কপাটি খেলার খুব ধুম ছিল।</a:t>
            </a:r>
            <a:r>
              <a:rPr lang="en-US" dirty="0" smtClean="0">
                <a:solidFill>
                  <a:srgbClr val="002060"/>
                </a:solidFill>
                <a:latin typeface="NikoshBAN" pitchFamily="2" charset="0"/>
                <a:cs typeface="NikoshBAN" pitchFamily="2" charset="0"/>
              </a:rPr>
              <a:t> </a:t>
            </a:r>
            <a:r>
              <a:rPr lang="as-IN" dirty="0" smtClean="0">
                <a:solidFill>
                  <a:srgbClr val="002060"/>
                </a:solidFill>
                <a:latin typeface="NikoshBAN" pitchFamily="2" charset="0"/>
                <a:cs typeface="NikoshBAN" pitchFamily="2" charset="0"/>
              </a:rPr>
              <a:t>সে খেলার সঙ্গে কত না বাঁধা বুলি ছেলেরা ব্যবহার করত-     এক হাত বোল্লা বার হাত শিং</a:t>
            </a:r>
          </a:p>
          <a:p>
            <a:pPr algn="just"/>
            <a:r>
              <a:rPr lang="as-IN" dirty="0" smtClean="0">
                <a:solidFill>
                  <a:srgbClr val="002060"/>
                </a:solidFill>
                <a:latin typeface="NikoshBAN" pitchFamily="2" charset="0"/>
                <a:cs typeface="NikoshBAN" pitchFamily="2" charset="0"/>
              </a:rPr>
              <a:t>         </a:t>
            </a:r>
            <a:r>
              <a:rPr lang="en-US" dirty="0" smtClean="0">
                <a:solidFill>
                  <a:srgbClr val="002060"/>
                </a:solidFill>
                <a:latin typeface="NikoshBAN" pitchFamily="2" charset="0"/>
                <a:cs typeface="NikoshBAN" pitchFamily="2" charset="0"/>
              </a:rPr>
              <a:t>    </a:t>
            </a:r>
            <a:r>
              <a:rPr lang="as-IN" dirty="0" smtClean="0">
                <a:solidFill>
                  <a:srgbClr val="002060"/>
                </a:solidFill>
                <a:latin typeface="NikoshBAN" pitchFamily="2" charset="0"/>
                <a:cs typeface="NikoshBAN" pitchFamily="2" charset="0"/>
              </a:rPr>
              <a:t>উড়ে যায় বোল্লা ধা তিং তিং।</a:t>
            </a:r>
          </a:p>
        </p:txBody>
      </p:sp>
      <p:grpSp>
        <p:nvGrpSpPr>
          <p:cNvPr id="7" name="Group 6"/>
          <p:cNvGrpSpPr/>
          <p:nvPr/>
        </p:nvGrpSpPr>
        <p:grpSpPr>
          <a:xfrm>
            <a:off x="4800600" y="514350"/>
            <a:ext cx="4026694" cy="2522316"/>
            <a:chOff x="4599432" y="685800"/>
            <a:chExt cx="5154168" cy="4033520"/>
          </a:xfrm>
        </p:grpSpPr>
        <p:pic>
          <p:nvPicPr>
            <p:cNvPr id="5" name="Picture 4" descr="008.jpg"/>
            <p:cNvPicPr>
              <a:picLocks noChangeAspect="1"/>
            </p:cNvPicPr>
            <p:nvPr/>
          </p:nvPicPr>
          <p:blipFill>
            <a:blip r:embed="rId2"/>
            <a:stretch>
              <a:fillRect/>
            </a:stretch>
          </p:blipFill>
          <p:spPr>
            <a:xfrm>
              <a:off x="4599432" y="685800"/>
              <a:ext cx="5154168" cy="4033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5181600" y="3835400"/>
              <a:ext cx="4572000" cy="533480"/>
            </a:xfrm>
            <a:prstGeom prst="rect">
              <a:avLst/>
            </a:prstGeom>
            <a:noFill/>
          </p:spPr>
          <p:txBody>
            <a:bodyPr wrap="square" rtlCol="0">
              <a:spAutoFit/>
            </a:bodyPr>
            <a:lstStyle/>
            <a:p>
              <a:r>
                <a:rPr lang="en-US" sz="2000"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কানামাছি</a:t>
              </a:r>
              <a:r>
                <a:rPr lang="en-US" sz="20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000"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ভোঁ</a:t>
              </a:r>
              <a:r>
                <a:rPr lang="en-US" sz="20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000"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ভোঁ</a:t>
              </a:r>
              <a:r>
                <a:rPr lang="en-US" sz="20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000"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যারে</a:t>
              </a:r>
              <a:r>
                <a:rPr lang="en-US" sz="20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000"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পাবি</a:t>
              </a:r>
              <a:r>
                <a:rPr lang="en-US" sz="20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000"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তারে</a:t>
              </a:r>
              <a:r>
                <a:rPr lang="en-US" sz="20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000"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ছোঁ</a:t>
              </a:r>
              <a:r>
                <a:rPr lang="en-US" sz="20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endParaRPr lang="en-US" sz="2000"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grpSp>
      <p:grpSp>
        <p:nvGrpSpPr>
          <p:cNvPr id="8" name="Group 7"/>
          <p:cNvGrpSpPr/>
          <p:nvPr/>
        </p:nvGrpSpPr>
        <p:grpSpPr>
          <a:xfrm>
            <a:off x="476250" y="514350"/>
            <a:ext cx="4095750" cy="2522316"/>
            <a:chOff x="476250" y="514350"/>
            <a:chExt cx="4095750" cy="2522316"/>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514350"/>
              <a:ext cx="4095750" cy="25223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2524125" y="2448191"/>
              <a:ext cx="1890261" cy="400110"/>
            </a:xfrm>
            <a:prstGeom prst="rect">
              <a:avLst/>
            </a:prstGeom>
          </p:spPr>
          <p:txBody>
            <a:bodyPr wrap="none">
              <a:spAutoFit/>
            </a:bodyPr>
            <a:lstStyle/>
            <a:p>
              <a:r>
                <a:rPr lang="as-IN" sz="20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কপাটি</a:t>
              </a:r>
              <a:r>
                <a:rPr lang="en-US" sz="20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000"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বা</a:t>
              </a:r>
              <a:r>
                <a:rPr lang="en-US" sz="20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2000"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হাডুডু</a:t>
              </a:r>
              <a:r>
                <a:rPr lang="as-IN" sz="2000"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খেলা </a:t>
              </a:r>
              <a:endParaRPr lang="en-US" sz="2000" dirty="0">
                <a:solidFill>
                  <a:schemeClr val="bg1"/>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3429000"/>
            <a:ext cx="7620000" cy="1231106"/>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just">
              <a:buNone/>
            </a:pPr>
            <a:r>
              <a:rPr lang="as-IN" sz="2000" dirty="0" smtClean="0">
                <a:solidFill>
                  <a:srgbClr val="00B0F0"/>
                </a:solidFill>
                <a:latin typeface="NikoshBAN" pitchFamily="2" charset="0"/>
                <a:cs typeface="NikoshBAN" pitchFamily="2" charset="0"/>
              </a:rPr>
              <a:t>পল্লিগান</a:t>
            </a:r>
            <a:r>
              <a:rPr lang="en-US" sz="2000" dirty="0" smtClean="0">
                <a:solidFill>
                  <a:srgbClr val="00B0F0"/>
                </a:solidFill>
                <a:latin typeface="NikoshBAN" pitchFamily="2" charset="0"/>
                <a:cs typeface="NikoshBAN" pitchFamily="2" charset="0"/>
              </a:rPr>
              <a:t>: </a:t>
            </a:r>
            <a:r>
              <a:rPr lang="as-IN" dirty="0" smtClean="0">
                <a:solidFill>
                  <a:srgbClr val="002060"/>
                </a:solidFill>
                <a:latin typeface="NikoshBAN" pitchFamily="2" charset="0"/>
                <a:cs typeface="NikoshBAN" pitchFamily="2" charset="0"/>
              </a:rPr>
              <a:t>পল্লিগান</a:t>
            </a:r>
            <a:r>
              <a:rPr lang="en-US" dirty="0" smtClean="0">
                <a:solidFill>
                  <a:srgbClr val="002060"/>
                </a:solidFill>
                <a:latin typeface="NikoshBAN" pitchFamily="2" charset="0"/>
                <a:cs typeface="NikoshBAN" pitchFamily="2" charset="0"/>
              </a:rPr>
              <a:t> </a:t>
            </a:r>
            <a:r>
              <a:rPr lang="as-IN" dirty="0" smtClean="0">
                <a:solidFill>
                  <a:srgbClr val="002060"/>
                </a:solidFill>
                <a:latin typeface="NikoshBAN" pitchFamily="2" charset="0"/>
                <a:cs typeface="NikoshBAN" pitchFamily="2" charset="0"/>
              </a:rPr>
              <a:t>পল্লিসাহিত্য সম্পদের মধ্যে অমূল রত্ন বিশেষ। সেই জারি গান, সেই ভাটিয়ালি গান, সেই রাখালি গান, মারফতি গান-</a:t>
            </a:r>
            <a:r>
              <a:rPr lang="en-US" dirty="0" smtClean="0">
                <a:solidFill>
                  <a:srgbClr val="002060"/>
                </a:solidFill>
                <a:latin typeface="NikoshBAN" pitchFamily="2" charset="0"/>
                <a:cs typeface="NikoshBAN" pitchFamily="2" charset="0"/>
              </a:rPr>
              <a:t> </a:t>
            </a:r>
            <a:r>
              <a:rPr lang="as-IN" dirty="0" smtClean="0">
                <a:solidFill>
                  <a:srgbClr val="002060"/>
                </a:solidFill>
                <a:latin typeface="NikoshBAN" pitchFamily="2" charset="0"/>
                <a:cs typeface="NikoshBAN" pitchFamily="2" charset="0"/>
              </a:rPr>
              <a:t>গানের এক অফুরন্ত ভান্ডার পল্লির ঘাটে,মাঠে চড়ানো রয়েছে। তাতে কত প্রেম,কত আনন্দ,কত সৌন্দর্য,</a:t>
            </a:r>
            <a:r>
              <a:rPr lang="en-US" dirty="0" smtClean="0">
                <a:solidFill>
                  <a:srgbClr val="002060"/>
                </a:solidFill>
                <a:latin typeface="NikoshBAN" pitchFamily="2" charset="0"/>
                <a:cs typeface="NikoshBAN" pitchFamily="2" charset="0"/>
              </a:rPr>
              <a:t> </a:t>
            </a:r>
            <a:r>
              <a:rPr lang="as-IN" dirty="0" smtClean="0">
                <a:solidFill>
                  <a:srgbClr val="002060"/>
                </a:solidFill>
                <a:latin typeface="NikoshBAN" pitchFamily="2" charset="0"/>
                <a:cs typeface="NikoshBAN" pitchFamily="2" charset="0"/>
              </a:rPr>
              <a:t>কত তত্ত্বজ্ঞান ওতপ্রোতভাবে জড়িয়ে আছে।</a:t>
            </a:r>
            <a:r>
              <a:rPr lang="en-US" dirty="0" smtClean="0">
                <a:solidFill>
                  <a:srgbClr val="002060"/>
                </a:solidFill>
                <a:latin typeface="NikoshBAN" pitchFamily="2" charset="0"/>
                <a:cs typeface="NikoshBAN" pitchFamily="2" charset="0"/>
              </a:rPr>
              <a:t> </a:t>
            </a:r>
            <a:r>
              <a:rPr lang="as-IN" dirty="0" smtClean="0">
                <a:solidFill>
                  <a:srgbClr val="002060"/>
                </a:solidFill>
                <a:latin typeface="NikoshBAN" pitchFamily="2" charset="0"/>
                <a:cs typeface="NikoshBAN" pitchFamily="2" charset="0"/>
              </a:rPr>
              <a:t>শহুরে গানের প্রভাবে সেগুলো এখন বর্বর চাষার গান বলে ভদ্রসমাজে আর বিকায় না।</a:t>
            </a:r>
            <a:endParaRPr lang="en-US" dirty="0" smtClean="0">
              <a:solidFill>
                <a:srgbClr val="002060"/>
              </a:solidFill>
              <a:latin typeface="NikoshBAN" pitchFamily="2" charset="0"/>
              <a:cs typeface="NikoshBAN" pitchFamily="2" charset="0"/>
            </a:endParaRPr>
          </a:p>
        </p:txBody>
      </p:sp>
      <p:pic>
        <p:nvPicPr>
          <p:cNvPr id="8" name="Picture 7" descr="73244-baulsongnote.jpg"/>
          <p:cNvPicPr>
            <a:picLocks noChangeAspect="1"/>
          </p:cNvPicPr>
          <p:nvPr/>
        </p:nvPicPr>
        <p:blipFill>
          <a:blip r:embed="rId2" cstate="screen"/>
          <a:stretch>
            <a:fillRect/>
          </a:stretch>
        </p:blipFill>
        <p:spPr>
          <a:xfrm>
            <a:off x="4724400" y="1943101"/>
            <a:ext cx="3090088" cy="1314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Antara 3.jpg"/>
          <p:cNvPicPr>
            <a:picLocks noChangeAspect="1"/>
          </p:cNvPicPr>
          <p:nvPr/>
        </p:nvPicPr>
        <p:blipFill>
          <a:blip r:embed="rId3"/>
          <a:stretch>
            <a:fillRect/>
          </a:stretch>
        </p:blipFill>
        <p:spPr>
          <a:xfrm>
            <a:off x="1219200" y="1943100"/>
            <a:ext cx="3124200" cy="1314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baoul-1.jpg"/>
          <p:cNvPicPr>
            <a:picLocks noChangeAspect="1"/>
          </p:cNvPicPr>
          <p:nvPr/>
        </p:nvPicPr>
        <p:blipFill>
          <a:blip r:embed="rId4"/>
          <a:stretch>
            <a:fillRect/>
          </a:stretch>
        </p:blipFill>
        <p:spPr>
          <a:xfrm>
            <a:off x="4724400" y="400050"/>
            <a:ext cx="3124200" cy="1428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IMG_5178.jpg"/>
          <p:cNvPicPr>
            <a:picLocks noChangeAspect="1"/>
          </p:cNvPicPr>
          <p:nvPr/>
        </p:nvPicPr>
        <p:blipFill>
          <a:blip r:embed="rId5" cstate="screen"/>
          <a:stretch>
            <a:fillRect/>
          </a:stretch>
        </p:blipFill>
        <p:spPr>
          <a:xfrm>
            <a:off x="1219200" y="400050"/>
            <a:ext cx="31242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257550"/>
            <a:ext cx="7924800" cy="1015663"/>
          </a:xfrm>
          <a:prstGeom prst="rect">
            <a:avLst/>
          </a:prstGeom>
          <a:solidFill>
            <a:schemeClr val="bg2"/>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buNone/>
            </a:pPr>
            <a:r>
              <a:rPr lang="as-IN" sz="2000" dirty="0" smtClean="0">
                <a:solidFill>
                  <a:srgbClr val="0070C0"/>
                </a:solidFill>
                <a:latin typeface="NikoshBAN" pitchFamily="2" charset="0"/>
                <a:cs typeface="NikoshBAN" pitchFamily="2" charset="0"/>
              </a:rPr>
              <a:t>ইউরোপ, আমেরিকায় আজ এই </a:t>
            </a:r>
            <a:r>
              <a:rPr lang="en-US" sz="2000" dirty="0" smtClean="0">
                <a:solidFill>
                  <a:srgbClr val="0070C0"/>
                </a:solidFill>
                <a:latin typeface="NikoshBAN" pitchFamily="2" charset="0"/>
                <a:cs typeface="NikoshBAN" pitchFamily="2" charset="0"/>
              </a:rPr>
              <a:t>Proletariat </a:t>
            </a:r>
            <a:r>
              <a:rPr lang="as-IN" sz="2000" dirty="0" smtClean="0">
                <a:solidFill>
                  <a:srgbClr val="0070C0"/>
                </a:solidFill>
                <a:latin typeface="NikoshBAN" pitchFamily="2" charset="0"/>
                <a:cs typeface="NikoshBAN" pitchFamily="2" charset="0"/>
              </a:rPr>
              <a:t>সাহিত্য ক্রমে আদরের আসন পাচ্ছে, আমাদের দেশেও পাবে। কিন্তু কোথায় সে পল্লির কবি, ঔপন্যাসিক ও সাহিত্যিক, যাঁরা নিখুঁতভাবে এই পল্লির ছবি শহরের চশমা-আঁটা চোখের সামনে ধরতে পারবেন?</a:t>
            </a:r>
            <a:endParaRPr lang="en-US" sz="2000" dirty="0" smtClean="0">
              <a:solidFill>
                <a:srgbClr val="0070C0"/>
              </a:solidFill>
              <a:latin typeface="NikoshBAN" pitchFamily="2" charset="0"/>
              <a:cs typeface="NikoshBAN" pitchFamily="2" charset="0"/>
            </a:endParaRPr>
          </a:p>
        </p:txBody>
      </p:sp>
      <p:pic>
        <p:nvPicPr>
          <p:cNvPr id="6" name="Picture 5" descr="grcp_paris_franl_grande.jpg"/>
          <p:cNvPicPr>
            <a:picLocks noChangeAspect="1"/>
          </p:cNvPicPr>
          <p:nvPr/>
        </p:nvPicPr>
        <p:blipFill>
          <a:blip r:embed="rId2"/>
          <a:stretch>
            <a:fillRect/>
          </a:stretch>
        </p:blipFill>
        <p:spPr>
          <a:xfrm>
            <a:off x="457200" y="685800"/>
            <a:ext cx="3810000" cy="2228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9780226068374.jpg"/>
          <p:cNvPicPr>
            <a:picLocks noChangeAspect="1"/>
          </p:cNvPicPr>
          <p:nvPr/>
        </p:nvPicPr>
        <p:blipFill>
          <a:blip r:embed="rId3" cstate="screen"/>
          <a:stretch>
            <a:fillRect/>
          </a:stretch>
        </p:blipFill>
        <p:spPr>
          <a:xfrm>
            <a:off x="4648201" y="685800"/>
            <a:ext cx="1676399" cy="2228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prolit.jpg"/>
          <p:cNvPicPr>
            <a:picLocks noChangeAspect="1"/>
          </p:cNvPicPr>
          <p:nvPr/>
        </p:nvPicPr>
        <p:blipFill>
          <a:blip r:embed="rId4"/>
          <a:stretch>
            <a:fillRect/>
          </a:stretch>
        </p:blipFill>
        <p:spPr>
          <a:xfrm>
            <a:off x="6629401" y="685800"/>
            <a:ext cx="1600199" cy="2228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914650"/>
            <a:ext cx="8077200" cy="1323439"/>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as-IN" sz="2000" dirty="0" smtClean="0">
                <a:solidFill>
                  <a:srgbClr val="002060"/>
                </a:solidFill>
                <a:latin typeface="NikoshBAN" pitchFamily="2" charset="0"/>
                <a:cs typeface="NikoshBAN" pitchFamily="2" charset="0"/>
              </a:rPr>
              <a:t>এই সমস্ত রূপকথা, পল্লিগাথা, ছড়া প্রভৃতি</a:t>
            </a:r>
            <a:r>
              <a:rPr lang="en-US" sz="2000" dirty="0" smtClean="0">
                <a:solidFill>
                  <a:srgbClr val="002060"/>
                </a:solidFill>
                <a:latin typeface="NikoshBAN" pitchFamily="2" charset="0"/>
                <a:cs typeface="NikoshBAN" pitchFamily="2" charset="0"/>
              </a:rPr>
              <a:t> </a:t>
            </a:r>
            <a:r>
              <a:rPr lang="en-US" sz="2000" dirty="0" err="1" smtClean="0">
                <a:solidFill>
                  <a:srgbClr val="002060"/>
                </a:solidFill>
                <a:latin typeface="NikoshBAN" pitchFamily="2" charset="0"/>
                <a:cs typeface="NikoshBAN" pitchFamily="2" charset="0"/>
              </a:rPr>
              <a:t>পল্লিসাহিত্য</a:t>
            </a:r>
            <a:r>
              <a:rPr lang="as-IN" sz="2000" dirty="0" smtClean="0">
                <a:solidFill>
                  <a:srgbClr val="002060"/>
                </a:solidFill>
                <a:latin typeface="NikoshBAN" pitchFamily="2" charset="0"/>
                <a:cs typeface="NikoshBAN" pitchFamily="2" charset="0"/>
              </a:rPr>
              <a:t> দেশের আলো বাতাসের মতো সকলেরই সাধারণ সম্পত্তি। তাতে হিন্দু মুসলমান কোনো ভেদ নেই। যেরূপ মাতৃস্ত</a:t>
            </a:r>
            <a:r>
              <a:rPr lang="en-US" sz="2000" dirty="0" err="1" smtClean="0">
                <a:solidFill>
                  <a:srgbClr val="002060"/>
                </a:solidFill>
                <a:latin typeface="NikoshBAN" pitchFamily="2" charset="0"/>
                <a:cs typeface="NikoshBAN" pitchFamily="2" charset="0"/>
              </a:rPr>
              <a:t>নে</a:t>
            </a:r>
            <a:r>
              <a:rPr lang="as-IN" sz="2000" dirty="0" smtClean="0">
                <a:solidFill>
                  <a:srgbClr val="002060"/>
                </a:solidFill>
                <a:latin typeface="NikoshBAN" pitchFamily="2" charset="0"/>
                <a:cs typeface="NikoshBAN" pitchFamily="2" charset="0"/>
              </a:rPr>
              <a:t> সন্তান মাত্রেরই অধিকার,</a:t>
            </a:r>
            <a:r>
              <a:rPr lang="en-US" sz="2000" dirty="0" smtClean="0">
                <a:solidFill>
                  <a:srgbClr val="002060"/>
                </a:solidFill>
                <a:latin typeface="NikoshBAN" pitchFamily="2" charset="0"/>
                <a:cs typeface="NikoshBAN" pitchFamily="2" charset="0"/>
              </a:rPr>
              <a:t> </a:t>
            </a:r>
            <a:r>
              <a:rPr lang="as-IN" sz="2000" dirty="0" smtClean="0">
                <a:solidFill>
                  <a:srgbClr val="002060"/>
                </a:solidFill>
                <a:latin typeface="NikoshBAN" pitchFamily="2" charset="0"/>
                <a:cs typeface="NikoshBAN" pitchFamily="2" charset="0"/>
              </a:rPr>
              <a:t>সেরূপ এই পল্লিসাহিত্যে পল্লিজননীর হিন্দু মুসলমান সকল সন্তানেরই সমান অধিকার।</a:t>
            </a:r>
            <a:r>
              <a:rPr lang="en-US" sz="2000" dirty="0" smtClean="0">
                <a:solidFill>
                  <a:srgbClr val="002060"/>
                </a:solidFill>
                <a:latin typeface="NikoshBAN" pitchFamily="2" charset="0"/>
                <a:cs typeface="NikoshBAN" pitchFamily="2" charset="0"/>
              </a:rPr>
              <a:t> </a:t>
            </a:r>
            <a:r>
              <a:rPr lang="en-US" sz="2000" dirty="0" err="1" smtClean="0">
                <a:solidFill>
                  <a:srgbClr val="002060"/>
                </a:solidFill>
                <a:latin typeface="NikoshBAN" pitchFamily="2" charset="0"/>
                <a:cs typeface="NikoshBAN" pitchFamily="2" charset="0"/>
              </a:rPr>
              <a:t>তাই</a:t>
            </a:r>
            <a:r>
              <a:rPr lang="en-US" sz="2000" dirty="0" smtClean="0">
                <a:solidFill>
                  <a:srgbClr val="002060"/>
                </a:solidFill>
                <a:latin typeface="NikoshBAN" pitchFamily="2" charset="0"/>
                <a:cs typeface="NikoshBAN" pitchFamily="2" charset="0"/>
              </a:rPr>
              <a:t>, </a:t>
            </a:r>
            <a:r>
              <a:rPr lang="as-IN" sz="2000" dirty="0" smtClean="0">
                <a:solidFill>
                  <a:srgbClr val="002060"/>
                </a:solidFill>
                <a:latin typeface="NikoshBAN" pitchFamily="2" charset="0"/>
                <a:cs typeface="NikoshBAN" pitchFamily="2" charset="0"/>
              </a:rPr>
              <a:t>পল্লিসাহিত্যের দিকে পল্লিজননীর </a:t>
            </a:r>
            <a:r>
              <a:rPr lang="en-US" sz="2000" dirty="0" err="1" smtClean="0">
                <a:solidFill>
                  <a:srgbClr val="002060"/>
                </a:solidFill>
                <a:latin typeface="NikoshBAN" pitchFamily="2" charset="0"/>
                <a:cs typeface="NikoshBAN" pitchFamily="2" charset="0"/>
              </a:rPr>
              <a:t>সকল</a:t>
            </a:r>
            <a:r>
              <a:rPr lang="en-US" sz="2000" dirty="0" smtClean="0">
                <a:solidFill>
                  <a:srgbClr val="002060"/>
                </a:solidFill>
                <a:latin typeface="NikoshBAN" pitchFamily="2" charset="0"/>
                <a:cs typeface="NikoshBAN" pitchFamily="2" charset="0"/>
              </a:rPr>
              <a:t> </a:t>
            </a:r>
            <a:r>
              <a:rPr lang="as-IN" sz="2000" dirty="0" smtClean="0">
                <a:solidFill>
                  <a:srgbClr val="002060"/>
                </a:solidFill>
                <a:latin typeface="NikoshBAN" pitchFamily="2" charset="0"/>
                <a:cs typeface="NikoshBAN" pitchFamily="2" charset="0"/>
              </a:rPr>
              <a:t>সন্তান</a:t>
            </a:r>
            <a:r>
              <a:rPr lang="en-US" sz="2000" dirty="0" err="1" smtClean="0">
                <a:solidFill>
                  <a:srgbClr val="002060"/>
                </a:solidFill>
                <a:latin typeface="NikoshBAN" pitchFamily="2" charset="0"/>
                <a:cs typeface="NikoshBAN" pitchFamily="2" charset="0"/>
              </a:rPr>
              <a:t>কে</a:t>
            </a:r>
            <a:r>
              <a:rPr lang="as-IN" sz="2000" dirty="0" smtClean="0">
                <a:solidFill>
                  <a:srgbClr val="002060"/>
                </a:solidFill>
                <a:latin typeface="NikoshBAN" pitchFamily="2" charset="0"/>
                <a:cs typeface="NikoshBAN" pitchFamily="2" charset="0"/>
              </a:rPr>
              <a:t> মনোযোগ </a:t>
            </a:r>
            <a:r>
              <a:rPr lang="en-US" sz="2000" dirty="0" err="1" smtClean="0">
                <a:solidFill>
                  <a:srgbClr val="002060"/>
                </a:solidFill>
                <a:latin typeface="NikoshBAN" pitchFamily="2" charset="0"/>
                <a:cs typeface="NikoshBAN" pitchFamily="2" charset="0"/>
              </a:rPr>
              <a:t>দিতে</a:t>
            </a:r>
            <a:r>
              <a:rPr lang="en-US" sz="2000" dirty="0" smtClean="0">
                <a:solidFill>
                  <a:srgbClr val="002060"/>
                </a:solidFill>
                <a:latin typeface="NikoshBAN" pitchFamily="2" charset="0"/>
                <a:cs typeface="NikoshBAN" pitchFamily="2" charset="0"/>
              </a:rPr>
              <a:t> </a:t>
            </a:r>
            <a:r>
              <a:rPr lang="en-US" sz="2000" dirty="0" err="1" smtClean="0">
                <a:solidFill>
                  <a:srgbClr val="002060"/>
                </a:solidFill>
                <a:latin typeface="NikoshBAN" pitchFamily="2" charset="0"/>
                <a:cs typeface="NikoshBAN" pitchFamily="2" charset="0"/>
              </a:rPr>
              <a:t>হবে</a:t>
            </a:r>
            <a:r>
              <a:rPr lang="en-US" sz="2000" dirty="0" smtClean="0">
                <a:solidFill>
                  <a:srgbClr val="002060"/>
                </a:solidFill>
                <a:latin typeface="NikoshBAN" pitchFamily="2" charset="0"/>
                <a:cs typeface="NikoshBAN" pitchFamily="2" charset="0"/>
              </a:rPr>
              <a:t>।</a:t>
            </a:r>
            <a:r>
              <a:rPr lang="as-IN" sz="2000" dirty="0" smtClean="0">
                <a:solidFill>
                  <a:srgbClr val="002060"/>
                </a:solidFill>
                <a:latin typeface="NikoshBAN" pitchFamily="2" charset="0"/>
                <a:cs typeface="NikoshBAN" pitchFamily="2" charset="0"/>
              </a:rPr>
              <a:t> </a:t>
            </a:r>
          </a:p>
        </p:txBody>
      </p:sp>
      <p:pic>
        <p:nvPicPr>
          <p:cNvPr id="7" name="Picture 6" descr="51963-hindumuslim-22-3-16.jpg"/>
          <p:cNvPicPr>
            <a:picLocks noChangeAspect="1"/>
          </p:cNvPicPr>
          <p:nvPr/>
        </p:nvPicPr>
        <p:blipFill>
          <a:blip r:embed="rId2" cstate="screen"/>
          <a:stretch>
            <a:fillRect/>
          </a:stretch>
        </p:blipFill>
        <p:spPr>
          <a:xfrm>
            <a:off x="4724400" y="685800"/>
            <a:ext cx="35814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Untitled-2 copy.jpg"/>
          <p:cNvPicPr>
            <a:picLocks noChangeAspect="1"/>
          </p:cNvPicPr>
          <p:nvPr/>
        </p:nvPicPr>
        <p:blipFill>
          <a:blip r:embed="rId3" cstate="screen"/>
          <a:stretch>
            <a:fillRect/>
          </a:stretch>
        </p:blipFill>
        <p:spPr>
          <a:xfrm>
            <a:off x="990600" y="685800"/>
            <a:ext cx="35052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914400"/>
            <a:ext cx="5562600" cy="523220"/>
          </a:xfrm>
          <a:prstGeom prst="rect">
            <a:avLst/>
          </a:prstGeom>
          <a:noFill/>
        </p:spPr>
        <p:txBody>
          <a:bodyPr wrap="square" rtlCol="0">
            <a:spAutoFit/>
          </a:bodyPr>
          <a:lstStyle/>
          <a:p>
            <a:r>
              <a:rPr lang="en-US" sz="2800" dirty="0" smtClean="0">
                <a:solidFill>
                  <a:srgbClr val="0070C0"/>
                </a:solidFill>
                <a:latin typeface="NikoshBAN" pitchFamily="2" charset="0"/>
                <a:cs typeface="NikoshBAN" pitchFamily="2" charset="0"/>
              </a:rPr>
              <a:t>৬ </a:t>
            </a:r>
            <a:r>
              <a:rPr lang="en-US" sz="2800" dirty="0" err="1" smtClean="0">
                <a:solidFill>
                  <a:srgbClr val="0070C0"/>
                </a:solidFill>
                <a:latin typeface="NikoshBAN" pitchFamily="2" charset="0"/>
                <a:cs typeface="NikoshBAN" pitchFamily="2" charset="0"/>
              </a:rPr>
              <a:t>জন</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করে</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দলে</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ভাগ</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হয়ে</a:t>
            </a:r>
            <a:r>
              <a:rPr lang="en-US" sz="2800" dirty="0" smtClean="0">
                <a:solidFill>
                  <a:srgbClr val="0070C0"/>
                </a:solidFill>
                <a:latin typeface="NikoshBAN" pitchFamily="2" charset="0"/>
                <a:cs typeface="NikoshBAN" pitchFamily="2" charset="0"/>
              </a:rPr>
              <a:t> ক ও খ </a:t>
            </a:r>
            <a:r>
              <a:rPr lang="en-US" sz="2800" dirty="0" err="1" smtClean="0">
                <a:solidFill>
                  <a:srgbClr val="0070C0"/>
                </a:solidFill>
                <a:latin typeface="NikoshBAN" pitchFamily="2" charset="0"/>
                <a:cs typeface="NikoshBAN" pitchFamily="2" charset="0"/>
              </a:rPr>
              <a:t>দল</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গঠন</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কর</a:t>
            </a:r>
            <a:r>
              <a:rPr lang="en-US" sz="2800" dirty="0" smtClean="0">
                <a:solidFill>
                  <a:srgbClr val="0070C0"/>
                </a:solidFill>
                <a:latin typeface="NikoshBAN" pitchFamily="2" charset="0"/>
                <a:cs typeface="NikoshBAN" pitchFamily="2" charset="0"/>
              </a:rPr>
              <a:t>।</a:t>
            </a:r>
          </a:p>
        </p:txBody>
      </p:sp>
      <p:sp>
        <p:nvSpPr>
          <p:cNvPr id="8" name="Rounded Rectangle 7"/>
          <p:cNvSpPr/>
          <p:nvPr/>
        </p:nvSpPr>
        <p:spPr>
          <a:xfrm>
            <a:off x="3352800" y="171450"/>
            <a:ext cx="28194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দলগত</a:t>
            </a:r>
            <a:r>
              <a:rPr lang="en-US" sz="4400" dirty="0" smtClean="0">
                <a:solidFill>
                  <a:schemeClr val="tx1"/>
                </a:solidFill>
                <a:latin typeface="NikoshBAN" pitchFamily="2" charset="0"/>
                <a:cs typeface="NikoshBAN" pitchFamily="2" charset="0"/>
              </a:rPr>
              <a:t> </a:t>
            </a:r>
            <a:r>
              <a:rPr lang="en-US" sz="4400" dirty="0" err="1" smtClean="0">
                <a:solidFill>
                  <a:schemeClr val="tx1"/>
                </a:solidFill>
                <a:latin typeface="NikoshBAN" pitchFamily="2" charset="0"/>
                <a:cs typeface="NikoshBAN" pitchFamily="2" charset="0"/>
              </a:rPr>
              <a:t>কাজ</a:t>
            </a:r>
            <a:endParaRPr lang="en-US" sz="4400" dirty="0">
              <a:solidFill>
                <a:schemeClr val="tx1"/>
              </a:solidFill>
              <a:latin typeface="NikoshBAN" pitchFamily="2" charset="0"/>
              <a:cs typeface="NikoshBAN" pitchFamily="2" charset="0"/>
            </a:endParaRPr>
          </a:p>
        </p:txBody>
      </p:sp>
      <p:grpSp>
        <p:nvGrpSpPr>
          <p:cNvPr id="29" name="Group 28"/>
          <p:cNvGrpSpPr/>
          <p:nvPr/>
        </p:nvGrpSpPr>
        <p:grpSpPr>
          <a:xfrm>
            <a:off x="1752600" y="3181349"/>
            <a:ext cx="5638800" cy="1285216"/>
            <a:chOff x="457200" y="4394204"/>
            <a:chExt cx="5638800" cy="1713623"/>
          </a:xfrm>
          <a:solidFill>
            <a:schemeClr val="accent3"/>
          </a:solidFill>
        </p:grpSpPr>
        <p:sp>
          <p:nvSpPr>
            <p:cNvPr id="21" name="TextBox 20"/>
            <p:cNvSpPr txBox="1"/>
            <p:nvPr/>
          </p:nvSpPr>
          <p:spPr>
            <a:xfrm>
              <a:off x="457200" y="5410200"/>
              <a:ext cx="5638800" cy="697627"/>
            </a:xfrm>
            <a:prstGeom prst="rect">
              <a:avLst/>
            </a:prstGeom>
            <a:grp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latin typeface="NikoshBAN" pitchFamily="2" charset="0"/>
                  <a:cs typeface="NikoshBAN" pitchFamily="2" charset="0"/>
                </a:rPr>
                <a:t>Folklore society-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সংক্ষেপে</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লিখ</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22" name="TextBox 21"/>
            <p:cNvSpPr txBox="1"/>
            <p:nvPr/>
          </p:nvSpPr>
          <p:spPr>
            <a:xfrm>
              <a:off x="2743200" y="4394204"/>
              <a:ext cx="1143000" cy="779701"/>
            </a:xfrm>
            <a:prstGeom prst="rect">
              <a:avLst/>
            </a:prstGeom>
            <a:grp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dirty="0" smtClean="0">
                  <a:latin typeface="NikoshBAN" pitchFamily="2" charset="0"/>
                  <a:cs typeface="NikoshBAN" pitchFamily="2" charset="0"/>
                </a:rPr>
                <a:t>খ-</a:t>
              </a:r>
              <a:r>
                <a:rPr lang="en-US" sz="3200" dirty="0" err="1" smtClean="0">
                  <a:latin typeface="NikoshBAN" pitchFamily="2" charset="0"/>
                  <a:cs typeface="NikoshBAN" pitchFamily="2" charset="0"/>
                </a:rPr>
                <a:t>দল</a:t>
              </a:r>
              <a:endParaRPr lang="en-US" sz="3200" dirty="0">
                <a:latin typeface="NikoshBAN" pitchFamily="2" charset="0"/>
                <a:cs typeface="NikoshBAN" pitchFamily="2" charset="0"/>
              </a:endParaRPr>
            </a:p>
          </p:txBody>
        </p:sp>
      </p:grpSp>
      <p:grpSp>
        <p:nvGrpSpPr>
          <p:cNvPr id="28" name="Group 27"/>
          <p:cNvGrpSpPr/>
          <p:nvPr/>
        </p:nvGrpSpPr>
        <p:grpSpPr>
          <a:xfrm>
            <a:off x="2286000" y="1581150"/>
            <a:ext cx="4495800" cy="1285220"/>
            <a:chOff x="1752600" y="1498600"/>
            <a:chExt cx="4495800" cy="1713627"/>
          </a:xfrm>
        </p:grpSpPr>
        <p:sp>
          <p:nvSpPr>
            <p:cNvPr id="12" name="TextBox 11"/>
            <p:cNvSpPr txBox="1"/>
            <p:nvPr/>
          </p:nvSpPr>
          <p:spPr>
            <a:xfrm>
              <a:off x="1752600" y="2514600"/>
              <a:ext cx="4495800" cy="697627"/>
            </a:xfrm>
            <a:prstGeom prst="rect">
              <a:avLst/>
            </a:prstGeom>
            <a:solidFill>
              <a:srgbClr val="FFC0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err="1" smtClean="0">
                  <a:latin typeface="NikoshBAN" pitchFamily="2" charset="0"/>
                  <a:cs typeface="NikoshBAN" pitchFamily="2" charset="0"/>
                </a:rPr>
                <a:t>পল্লিসাহিত্যের</a:t>
              </a:r>
              <a:r>
                <a:rPr lang="en-US" sz="2800" dirty="0" smtClean="0">
                  <a:latin typeface="NikoshBAN" pitchFamily="2" charset="0"/>
                  <a:cs typeface="NikoshBAN" pitchFamily="2" charset="0"/>
                </a:rPr>
                <a:t> ৫টি </a:t>
              </a:r>
              <a:r>
                <a:rPr lang="en-US" sz="2800" dirty="0" err="1" smtClean="0">
                  <a:latin typeface="NikoshBAN" pitchFamily="2" charset="0"/>
                  <a:cs typeface="NikoshBAN" pitchFamily="2" charset="0"/>
                </a:rPr>
                <a:t>উপাদানের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লিখ</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23" name="TextBox 22"/>
            <p:cNvSpPr txBox="1"/>
            <p:nvPr/>
          </p:nvSpPr>
          <p:spPr>
            <a:xfrm>
              <a:off x="3429000" y="1498600"/>
              <a:ext cx="1066800" cy="615553"/>
            </a:xfrm>
            <a:prstGeom prst="rect">
              <a:avLst/>
            </a:prstGeom>
            <a:solidFill>
              <a:srgbClr val="FFC0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smtClean="0">
                  <a:latin typeface="NikoshBAN" pitchFamily="2" charset="0"/>
                  <a:cs typeface="NikoshBAN" pitchFamily="2" charset="0"/>
                </a:rPr>
                <a:t>ক-</a:t>
              </a:r>
              <a:r>
                <a:rPr lang="en-US" sz="2400" dirty="0" err="1" smtClean="0">
                  <a:latin typeface="NikoshBAN" pitchFamily="2" charset="0"/>
                  <a:cs typeface="NikoshBAN" pitchFamily="2" charset="0"/>
                </a:rPr>
                <a:t>দল</a:t>
              </a:r>
              <a:endParaRPr lang="en-US" sz="24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29"/>
                                        </p:tgtEl>
                                        <p:attrNameLst>
                                          <p:attrName>style.visibility</p:attrName>
                                        </p:attrNameLst>
                                      </p:cBhvr>
                                      <p:to>
                                        <p:strVal val="visible"/>
                                      </p:to>
                                    </p:set>
                                    <p:anim calcmode="lin" valueType="num">
                                      <p:cBhvr>
                                        <p:cTn id="21" dur="1000" fill="hold"/>
                                        <p:tgtEl>
                                          <p:spTgt spid="29"/>
                                        </p:tgtEl>
                                        <p:attrNameLst>
                                          <p:attrName>ppt_w</p:attrName>
                                        </p:attrNameLst>
                                      </p:cBhvr>
                                      <p:tavLst>
                                        <p:tav tm="0">
                                          <p:val>
                                            <p:fltVal val="0"/>
                                          </p:val>
                                        </p:tav>
                                        <p:tav tm="100000">
                                          <p:val>
                                            <p:strVal val="#ppt_w"/>
                                          </p:val>
                                        </p:tav>
                                      </p:tavLst>
                                    </p:anim>
                                    <p:anim calcmode="lin" valueType="num">
                                      <p:cBhvr>
                                        <p:cTn id="22" dur="1000" fill="hold"/>
                                        <p:tgtEl>
                                          <p:spTgt spid="29"/>
                                        </p:tgtEl>
                                        <p:attrNameLst>
                                          <p:attrName>ppt_h</p:attrName>
                                        </p:attrNameLst>
                                      </p:cBhvr>
                                      <p:tavLst>
                                        <p:tav tm="0">
                                          <p:val>
                                            <p:fltVal val="0"/>
                                          </p:val>
                                        </p:tav>
                                        <p:tav tm="100000">
                                          <p:val>
                                            <p:strVal val="#ppt_h"/>
                                          </p:val>
                                        </p:tav>
                                      </p:tavLst>
                                    </p:anim>
                                    <p:anim calcmode="lin" valueType="num">
                                      <p:cBhvr>
                                        <p:cTn id="23" dur="1000" fill="hold"/>
                                        <p:tgtEl>
                                          <p:spTgt spid="29"/>
                                        </p:tgtEl>
                                        <p:attrNameLst>
                                          <p:attrName>style.rotation</p:attrName>
                                        </p:attrNameLst>
                                      </p:cBhvr>
                                      <p:tavLst>
                                        <p:tav tm="0">
                                          <p:val>
                                            <p:fltVal val="90"/>
                                          </p:val>
                                        </p:tav>
                                        <p:tav tm="100000">
                                          <p:val>
                                            <p:fltVal val="0"/>
                                          </p:val>
                                        </p:tav>
                                      </p:tavLst>
                                    </p:anim>
                                    <p:animEffect transition="in" filter="fade">
                                      <p:cBhvr>
                                        <p:cTn id="2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71885"/>
            <a:ext cx="5410200" cy="461665"/>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১।  </a:t>
            </a:r>
            <a:r>
              <a:rPr lang="en-US" sz="2400" dirty="0" err="1" smtClean="0">
                <a:latin typeface="NikoshBAN" pitchFamily="2" charset="0"/>
                <a:cs typeface="NikoshBAN" pitchFamily="2" charset="0"/>
              </a:rPr>
              <a:t>মুহম্মদ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শহীদুল্লাহ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তারিখ</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জন্মগ্রহ</a:t>
            </a:r>
            <a:r>
              <a:rPr lang="en-US" sz="2400" dirty="0" smtClean="0">
                <a:latin typeface="NikoshBAN" pitchFamily="2" charset="0"/>
                <a:cs typeface="NikoshBAN" pitchFamily="2" charset="0"/>
              </a:rPr>
              <a:t>ণ</a:t>
            </a:r>
            <a:r>
              <a:rPr lang="bn-BD" sz="2400" dirty="0" smtClean="0">
                <a:latin typeface="NikoshBAN" pitchFamily="2" charset="0"/>
                <a:cs typeface="NikoshBAN" pitchFamily="2" charset="0"/>
              </a:rPr>
              <a:t> করেন ?</a:t>
            </a:r>
          </a:p>
        </p:txBody>
      </p:sp>
      <p:sp>
        <p:nvSpPr>
          <p:cNvPr id="4" name="Rectangle 3"/>
          <p:cNvSpPr/>
          <p:nvPr/>
        </p:nvSpPr>
        <p:spPr>
          <a:xfrm>
            <a:off x="838200" y="1957685"/>
            <a:ext cx="5562600" cy="461665"/>
          </a:xfrm>
          <a:prstGeom prst="rect">
            <a:avLst/>
          </a:prstGeom>
          <a:solidFill>
            <a:srgbClr val="FFC000"/>
          </a:solidFill>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মুহম্মদ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শহীদুল্লাহ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রচিত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পত্রিকাটির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5" name="Rectangle 4"/>
          <p:cNvSpPr/>
          <p:nvPr/>
        </p:nvSpPr>
        <p:spPr>
          <a:xfrm>
            <a:off x="838200" y="2579385"/>
            <a:ext cx="3225563" cy="461665"/>
          </a:xfrm>
          <a:prstGeom prst="rect">
            <a:avLst/>
          </a:prstGeom>
          <a:solidFill>
            <a:srgbClr val="92D050"/>
          </a:solidFill>
        </p:spPr>
        <p:style>
          <a:lnRef idx="2">
            <a:schemeClr val="accent5"/>
          </a:lnRef>
          <a:fillRef idx="1">
            <a:schemeClr val="lt1"/>
          </a:fillRef>
          <a:effectRef idx="0">
            <a:schemeClr val="accent5"/>
          </a:effectRef>
          <a:fontRef idx="minor">
            <a:schemeClr val="dk1"/>
          </a:fontRef>
        </p:style>
        <p:txBody>
          <a:bodyPr wrap="none">
            <a:spAutoFit/>
          </a:bodyPr>
          <a:lstStyle/>
          <a:p>
            <a:r>
              <a:rPr lang="bn-BD" sz="2400" dirty="0" smtClean="0">
                <a:latin typeface="NikoshBAN" pitchFamily="2" charset="0"/>
                <a:cs typeface="NikoshBAN" pitchFamily="2" charset="0"/>
              </a:rPr>
              <a:t> ৩।‘</a:t>
            </a:r>
            <a:r>
              <a:rPr lang="as-IN" sz="2400" dirty="0" smtClean="0">
                <a:latin typeface="NikoshBAN" pitchFamily="2" charset="0"/>
                <a:cs typeface="NikoshBAN" pitchFamily="2" charset="0"/>
              </a:rPr>
              <a:t>প্রত্নতাত্ত্বিক</a:t>
            </a:r>
            <a:r>
              <a:rPr lang="bn-BD" sz="2400" dirty="0" smtClean="0">
                <a:latin typeface="NikoshBAN" pitchFamily="2" charset="0"/>
                <a:cs typeface="NikoshBAN" pitchFamily="2" charset="0"/>
              </a:rPr>
              <a:t>’ শব্দের অর্থ কী ?</a:t>
            </a:r>
          </a:p>
        </p:txBody>
      </p:sp>
      <p:sp>
        <p:nvSpPr>
          <p:cNvPr id="6" name="Rectangle 5"/>
          <p:cNvSpPr/>
          <p:nvPr/>
        </p:nvSpPr>
        <p:spPr>
          <a:xfrm>
            <a:off x="838201" y="3159264"/>
            <a:ext cx="5791199" cy="707886"/>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BD" sz="2000" dirty="0" smtClean="0">
                <a:latin typeface="NikoshBAN" pitchFamily="2" charset="0"/>
                <a:cs typeface="NikoshBAN" pitchFamily="2" charset="0"/>
              </a:rPr>
              <a:t>৪। </a:t>
            </a:r>
            <a:r>
              <a:rPr lang="en-US" sz="2000" dirty="0" err="1" smtClean="0">
                <a:latin typeface="NikoshBAN" pitchFamily="2" charset="0"/>
                <a:cs typeface="NikoshBAN" pitchFamily="2" charset="0"/>
              </a:rPr>
              <a:t>পল্লিসাহিত্যের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উপাদানে</a:t>
            </a:r>
            <a:r>
              <a:rPr lang="en-US" sz="2000" dirty="0" smtClean="0">
                <a:latin typeface="NikoshBAN" pitchFamily="2" charset="0"/>
                <a:cs typeface="NikoshBAN" pitchFamily="2" charset="0"/>
              </a:rPr>
              <a:t> </a:t>
            </a:r>
            <a:r>
              <a:rPr lang="as-IN" sz="2000" dirty="0" smtClean="0">
                <a:latin typeface="NikoshBAN" pitchFamily="2" charset="0"/>
                <a:cs typeface="NikoshBAN" pitchFamily="2" charset="0"/>
              </a:rPr>
              <a:t>কত যুগের ভূয়োদর্শনের</a:t>
            </a:r>
            <a:r>
              <a:rPr lang="en-US" sz="2000" dirty="0" smtClean="0">
                <a:latin typeface="NikoshBAN" pitchFamily="2" charset="0"/>
                <a:cs typeface="NikoshBAN" pitchFamily="2" charset="0"/>
              </a:rPr>
              <a:t> </a:t>
            </a:r>
            <a:r>
              <a:rPr lang="as-IN" sz="2000" dirty="0" smtClean="0">
                <a:latin typeface="NikoshBAN" pitchFamily="2" charset="0"/>
                <a:cs typeface="NikoshBAN" pitchFamily="2" charset="0"/>
              </a:rPr>
              <a:t>পরিপক্ব ফল সঞ্চিত হয়ে আছে</a:t>
            </a:r>
            <a:r>
              <a:rPr lang="bn-BD" sz="2000" dirty="0" smtClean="0">
                <a:latin typeface="NikoshBAN" pitchFamily="2" charset="0"/>
                <a:cs typeface="NikoshBAN" pitchFamily="2" charset="0"/>
              </a:rPr>
              <a:t>?</a:t>
            </a:r>
            <a:endParaRPr lang="en-US" sz="2000" dirty="0">
              <a:latin typeface="NikoshBAN" pitchFamily="2" charset="0"/>
              <a:cs typeface="NikoshBAN" pitchFamily="2" charset="0"/>
            </a:endParaRPr>
          </a:p>
        </p:txBody>
      </p:sp>
      <p:sp>
        <p:nvSpPr>
          <p:cNvPr id="7" name="TextBox 6"/>
          <p:cNvSpPr txBox="1"/>
          <p:nvPr/>
        </p:nvSpPr>
        <p:spPr>
          <a:xfrm>
            <a:off x="1066800" y="3486150"/>
            <a:ext cx="5334000" cy="369332"/>
          </a:xfrm>
          <a:prstGeom prst="rect">
            <a:avLst/>
          </a:prstGeom>
          <a:noFill/>
        </p:spPr>
        <p:txBody>
          <a:bodyPr wrap="square" rtlCol="0">
            <a:spAutoFit/>
          </a:bodyPr>
          <a:lstStyle/>
          <a:p>
            <a:endParaRPr lang="en-US" dirty="0">
              <a:latin typeface="NikoshBAN" pitchFamily="2" charset="0"/>
              <a:cs typeface="NikoshBAN" pitchFamily="2" charset="0"/>
            </a:endParaRPr>
          </a:p>
        </p:txBody>
      </p:sp>
      <p:sp>
        <p:nvSpPr>
          <p:cNvPr id="9" name="TextBox 8"/>
          <p:cNvSpPr txBox="1"/>
          <p:nvPr/>
        </p:nvSpPr>
        <p:spPr>
          <a:xfrm flipH="1">
            <a:off x="838200" y="4000500"/>
            <a:ext cx="3810000" cy="461665"/>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latin typeface="NikoshBAN" pitchFamily="2" charset="0"/>
                <a:cs typeface="NikoshBAN" pitchFamily="2" charset="0"/>
              </a:rPr>
              <a:t>৫।</a:t>
            </a:r>
            <a:r>
              <a:rPr lang="en-US" sz="2000" dirty="0" smtClean="0">
                <a:latin typeface="NikoshBAN" pitchFamily="2" charset="0"/>
                <a:cs typeface="NikoshBAN" pitchFamily="2" charset="0"/>
              </a:rPr>
              <a:t> Proletariat </a:t>
            </a:r>
            <a:r>
              <a:rPr lang="as-IN" sz="2400" dirty="0" smtClean="0">
                <a:latin typeface="NikoshBAN" pitchFamily="2" charset="0"/>
                <a:cs typeface="NikoshBAN" pitchFamily="2" charset="0"/>
              </a:rPr>
              <a:t>সাহিত্য </a:t>
            </a:r>
            <a:r>
              <a:rPr lang="en-US" sz="2400" dirty="0" err="1" smtClean="0">
                <a:latin typeface="NikoshBAN" pitchFamily="2" charset="0"/>
                <a:cs typeface="NikoshBAN" pitchFamily="2" charset="0"/>
              </a:rPr>
              <a:t>কী</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grpSp>
        <p:nvGrpSpPr>
          <p:cNvPr id="12" name="Group 11"/>
          <p:cNvGrpSpPr/>
          <p:nvPr/>
        </p:nvGrpSpPr>
        <p:grpSpPr>
          <a:xfrm>
            <a:off x="3352800" y="228600"/>
            <a:ext cx="2362200" cy="685800"/>
            <a:chOff x="3276600" y="152400"/>
            <a:chExt cx="2362200" cy="914400"/>
          </a:xfrm>
        </p:grpSpPr>
        <p:sp>
          <p:nvSpPr>
            <p:cNvPr id="10" name="Rounded Rectangle 9"/>
            <p:cNvSpPr/>
            <p:nvPr/>
          </p:nvSpPr>
          <p:spPr>
            <a:xfrm>
              <a:off x="3276600" y="152400"/>
              <a:ext cx="2362200"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3657600" y="228600"/>
              <a:ext cx="1600200" cy="779700"/>
            </a:xfrm>
            <a:prstGeom prst="rect">
              <a:avLst/>
            </a:prstGeom>
            <a:noFill/>
          </p:spPr>
          <p:txBody>
            <a:bodyPr wrap="square" rtlCol="0">
              <a:spAutoFit/>
            </a:bodyPr>
            <a:lstStyle/>
            <a:p>
              <a:pPr algn="ctr"/>
              <a:r>
                <a:rPr lang="en-US" sz="3200" dirty="0" err="1" smtClean="0">
                  <a:latin typeface="NikoshBAN" pitchFamily="2" charset="0"/>
                  <a:cs typeface="NikoshBAN" pitchFamily="2" charset="0"/>
                </a:rPr>
                <a:t>মূল্যায়ন</a:t>
              </a:r>
              <a:endParaRPr lang="en-US" sz="3200" dirty="0">
                <a:latin typeface="NikoshBAN" pitchFamily="2" charset="0"/>
                <a:cs typeface="NikoshBAN" pitchFamily="2" charset="0"/>
              </a:endParaRPr>
            </a:p>
          </p:txBody>
        </p:sp>
      </p:grpSp>
      <p:sp>
        <p:nvSpPr>
          <p:cNvPr id="13" name="Rounded Rectangle 12"/>
          <p:cNvSpPr/>
          <p:nvPr/>
        </p:nvSpPr>
        <p:spPr>
          <a:xfrm>
            <a:off x="6934200" y="1200150"/>
            <a:ext cx="1905000" cy="51435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dirty="0" smtClean="0">
                <a:solidFill>
                  <a:srgbClr val="002060"/>
                </a:solidFill>
                <a:latin typeface="NikoshBAN" pitchFamily="2" charset="0"/>
                <a:cs typeface="NikoshBAN" pitchFamily="2" charset="0"/>
              </a:rPr>
              <a:t>১০ </a:t>
            </a:r>
            <a:r>
              <a:rPr lang="en-US" dirty="0" err="1" smtClean="0">
                <a:solidFill>
                  <a:srgbClr val="002060"/>
                </a:solidFill>
                <a:latin typeface="NikoshBAN" pitchFamily="2" charset="0"/>
                <a:cs typeface="NikoshBAN" pitchFamily="2" charset="0"/>
              </a:rPr>
              <a:t>জুলাই</a:t>
            </a:r>
            <a:r>
              <a:rPr lang="en-US" dirty="0" smtClean="0">
                <a:solidFill>
                  <a:srgbClr val="002060"/>
                </a:solidFill>
                <a:latin typeface="NikoshBAN" pitchFamily="2" charset="0"/>
                <a:cs typeface="NikoshBAN" pitchFamily="2" charset="0"/>
              </a:rPr>
              <a:t>,</a:t>
            </a:r>
          </a:p>
          <a:p>
            <a:pPr lvl="0" algn="ctr"/>
            <a:r>
              <a:rPr lang="en-US" dirty="0" smtClean="0">
                <a:solidFill>
                  <a:srgbClr val="002060"/>
                </a:solidFill>
                <a:latin typeface="NikoshBAN" pitchFamily="2" charset="0"/>
                <a:cs typeface="NikoshBAN" pitchFamily="2" charset="0"/>
              </a:rPr>
              <a:t>১৮৮৫</a:t>
            </a:r>
            <a:r>
              <a:rPr lang="bn-BD" dirty="0" smtClean="0">
                <a:solidFill>
                  <a:srgbClr val="002060"/>
                </a:solidFill>
                <a:latin typeface="NikoshBAN" pitchFamily="2" charset="0"/>
                <a:cs typeface="NikoshBAN" pitchFamily="2" charset="0"/>
              </a:rPr>
              <a:t> খ্রিষ্টাব্দে</a:t>
            </a:r>
            <a:endParaRPr lang="en-US" dirty="0">
              <a:solidFill>
                <a:srgbClr val="002060"/>
              </a:solidFill>
            </a:endParaRPr>
          </a:p>
        </p:txBody>
      </p:sp>
      <p:sp>
        <p:nvSpPr>
          <p:cNvPr id="14" name="Rounded Rectangle 13"/>
          <p:cNvSpPr/>
          <p:nvPr/>
        </p:nvSpPr>
        <p:spPr>
          <a:xfrm>
            <a:off x="6934200" y="1943100"/>
            <a:ext cx="1905000" cy="457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err="1" smtClean="0">
                <a:solidFill>
                  <a:srgbClr val="002060"/>
                </a:solidFill>
                <a:latin typeface="NikoshBAN" pitchFamily="2" charset="0"/>
                <a:cs typeface="NikoshBAN" pitchFamily="2" charset="0"/>
              </a:rPr>
              <a:t>আঙুর</a:t>
            </a:r>
            <a:endParaRPr lang="en-US" sz="2000" dirty="0">
              <a:solidFill>
                <a:srgbClr val="002060"/>
              </a:solidFill>
            </a:endParaRPr>
          </a:p>
        </p:txBody>
      </p:sp>
      <p:sp>
        <p:nvSpPr>
          <p:cNvPr id="15" name="Rounded Rectangle 14"/>
          <p:cNvSpPr/>
          <p:nvPr/>
        </p:nvSpPr>
        <p:spPr>
          <a:xfrm>
            <a:off x="6934200" y="2514600"/>
            <a:ext cx="1905000" cy="457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000" dirty="0" smtClean="0">
                <a:solidFill>
                  <a:srgbClr val="002060"/>
                </a:solidFill>
                <a:latin typeface="NikoshBAN" pitchFamily="2" charset="0"/>
                <a:cs typeface="NikoshBAN" pitchFamily="2" charset="0"/>
              </a:rPr>
              <a:t>পুরাতত্ত্ববিদ</a:t>
            </a:r>
            <a:endParaRPr lang="en-US" sz="2000" dirty="0">
              <a:solidFill>
                <a:srgbClr val="002060"/>
              </a:solidFill>
            </a:endParaRPr>
          </a:p>
        </p:txBody>
      </p:sp>
      <p:sp>
        <p:nvSpPr>
          <p:cNvPr id="16" name="Rounded Rectangle 15"/>
          <p:cNvSpPr/>
          <p:nvPr/>
        </p:nvSpPr>
        <p:spPr>
          <a:xfrm>
            <a:off x="6934200" y="3086100"/>
            <a:ext cx="1981200" cy="685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600" dirty="0" smtClean="0">
                <a:solidFill>
                  <a:srgbClr val="002060"/>
                </a:solidFill>
                <a:latin typeface="NikoshBAN" pitchFamily="2" charset="0"/>
                <a:cs typeface="NikoshBAN" pitchFamily="2" charset="0"/>
              </a:rPr>
              <a:t>প্রবাদ বাক্য</a:t>
            </a:r>
            <a:r>
              <a:rPr lang="en-US" sz="1600" dirty="0" smtClean="0">
                <a:solidFill>
                  <a:srgbClr val="002060"/>
                </a:solidFill>
                <a:latin typeface="NikoshBAN" pitchFamily="2" charset="0"/>
                <a:cs typeface="NikoshBAN" pitchFamily="2" charset="0"/>
              </a:rPr>
              <a:t> </a:t>
            </a:r>
            <a:r>
              <a:rPr lang="as-IN" sz="1600" dirty="0" smtClean="0">
                <a:solidFill>
                  <a:srgbClr val="002060"/>
                </a:solidFill>
                <a:latin typeface="NikoshBAN" pitchFamily="2" charset="0"/>
                <a:cs typeface="NikoshBAN" pitchFamily="2" charset="0"/>
              </a:rPr>
              <a:t>এবং </a:t>
            </a:r>
            <a:endParaRPr lang="en-US" sz="1600" dirty="0" smtClean="0">
              <a:solidFill>
                <a:srgbClr val="002060"/>
              </a:solidFill>
              <a:latin typeface="NikoshBAN" pitchFamily="2" charset="0"/>
              <a:cs typeface="NikoshBAN" pitchFamily="2" charset="0"/>
            </a:endParaRPr>
          </a:p>
          <a:p>
            <a:pPr algn="ctr"/>
            <a:r>
              <a:rPr lang="as-IN" sz="1600" dirty="0" smtClean="0">
                <a:solidFill>
                  <a:srgbClr val="002060"/>
                </a:solidFill>
                <a:latin typeface="NikoshBAN" pitchFamily="2" charset="0"/>
                <a:cs typeface="NikoshBAN" pitchFamily="2" charset="0"/>
              </a:rPr>
              <a:t>ডাক ও খনার বচ</a:t>
            </a:r>
            <a:r>
              <a:rPr lang="en-US" sz="1600" dirty="0" err="1" smtClean="0">
                <a:solidFill>
                  <a:srgbClr val="002060"/>
                </a:solidFill>
                <a:latin typeface="NikoshBAN" pitchFamily="2" charset="0"/>
                <a:cs typeface="NikoshBAN" pitchFamily="2" charset="0"/>
              </a:rPr>
              <a:t>নে</a:t>
            </a:r>
            <a:endParaRPr lang="en-US" sz="1600" dirty="0">
              <a:solidFill>
                <a:srgbClr val="002060"/>
              </a:solidFill>
            </a:endParaRPr>
          </a:p>
        </p:txBody>
      </p:sp>
      <p:sp>
        <p:nvSpPr>
          <p:cNvPr id="17" name="Rounded Rectangle 16"/>
          <p:cNvSpPr/>
          <p:nvPr/>
        </p:nvSpPr>
        <p:spPr>
          <a:xfrm>
            <a:off x="6934200" y="3886200"/>
            <a:ext cx="1981200" cy="6286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600" dirty="0" smtClean="0">
                <a:solidFill>
                  <a:srgbClr val="002060"/>
                </a:solidFill>
                <a:latin typeface="NikoshBAN" pitchFamily="2" charset="0"/>
                <a:cs typeface="NikoshBAN" pitchFamily="2" charset="0"/>
              </a:rPr>
              <a:t>অত্যাচারিত শ্রমজীবী </a:t>
            </a:r>
            <a:endParaRPr lang="en-US" sz="1600" dirty="0" smtClean="0">
              <a:solidFill>
                <a:srgbClr val="002060"/>
              </a:solidFill>
              <a:latin typeface="NikoshBAN" pitchFamily="2" charset="0"/>
              <a:cs typeface="NikoshBAN" pitchFamily="2" charset="0"/>
            </a:endParaRPr>
          </a:p>
          <a:p>
            <a:pPr algn="ctr"/>
            <a:r>
              <a:rPr lang="as-IN" sz="1600" dirty="0" smtClean="0">
                <a:solidFill>
                  <a:srgbClr val="002060"/>
                </a:solidFill>
                <a:latin typeface="NikoshBAN" pitchFamily="2" charset="0"/>
                <a:cs typeface="NikoshBAN" pitchFamily="2" charset="0"/>
              </a:rPr>
              <a:t>দুঃখী মানুষের সাহিত্য</a:t>
            </a:r>
            <a:endParaRPr lang="en-US" sz="16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9" grpId="0" animBg="1"/>
      <p:bldP spid="13" grpId="0" animBg="1"/>
      <p:bldP spid="14" grpId="0" animBg="1"/>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66800" y="3486150"/>
            <a:ext cx="5334000" cy="369332"/>
          </a:xfrm>
          <a:prstGeom prst="rect">
            <a:avLst/>
          </a:prstGeom>
          <a:noFill/>
        </p:spPr>
        <p:txBody>
          <a:bodyPr wrap="square" rtlCol="0">
            <a:spAutoFit/>
          </a:bodyPr>
          <a:lstStyle/>
          <a:p>
            <a:endParaRPr lang="en-US" dirty="0">
              <a:latin typeface="NikoshBAN" pitchFamily="2" charset="0"/>
              <a:cs typeface="NikoshBAN" pitchFamily="2" charset="0"/>
            </a:endParaRPr>
          </a:p>
        </p:txBody>
      </p:sp>
      <p:sp>
        <p:nvSpPr>
          <p:cNvPr id="20" name="TextBox 19"/>
          <p:cNvSpPr txBox="1"/>
          <p:nvPr/>
        </p:nvSpPr>
        <p:spPr>
          <a:xfrm>
            <a:off x="3695700" y="275455"/>
            <a:ext cx="15621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solidFill>
                  <a:schemeClr val="tx1"/>
                </a:solidFill>
                <a:latin typeface="NikoshBAN" pitchFamily="2" charset="0"/>
                <a:cs typeface="NikoshBAN" pitchFamily="2" charset="0"/>
              </a:rPr>
              <a:t>   </a:t>
            </a:r>
            <a:r>
              <a:rPr lang="en-US" sz="32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মূল্যায়ন</a:t>
            </a:r>
            <a:endParaRPr lang="en-US" sz="3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1" name="Rectangle 20"/>
          <p:cNvSpPr/>
          <p:nvPr/>
        </p:nvSpPr>
        <p:spPr>
          <a:xfrm>
            <a:off x="696685" y="958924"/>
            <a:ext cx="5856515" cy="61566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2000" dirty="0" smtClean="0">
                <a:solidFill>
                  <a:schemeClr val="tx1"/>
                </a:solidFill>
                <a:latin typeface="NikoshBAN" pitchFamily="2" charset="0"/>
                <a:cs typeface="NikoshBAN" pitchFamily="2" charset="0"/>
              </a:rPr>
              <a:t>১</a:t>
            </a:r>
            <a:r>
              <a:rPr lang="en-US" sz="2000" dirty="0" smtClean="0">
                <a:solidFill>
                  <a:schemeClr val="tx1"/>
                </a:solidFill>
                <a:latin typeface="NikoshBAN" pitchFamily="2" charset="0"/>
                <a:cs typeface="NikoshBAN" pitchFamily="2" charset="0"/>
              </a:rPr>
              <a:t>। </a:t>
            </a:r>
            <a:r>
              <a:rPr lang="as-IN" sz="2000" dirty="0">
                <a:solidFill>
                  <a:schemeClr val="tx1"/>
                </a:solidFill>
                <a:latin typeface="NikoshBAN" pitchFamily="2" charset="0"/>
                <a:cs typeface="NikoshBAN" pitchFamily="2" charset="0"/>
              </a:rPr>
              <a:t>ফরাসি দেশের </a:t>
            </a:r>
            <a:r>
              <a:rPr lang="as-IN" sz="2000" dirty="0" smtClean="0">
                <a:solidFill>
                  <a:schemeClr val="tx1"/>
                </a:solidFill>
                <a:latin typeface="NikoshBAN" pitchFamily="2" charset="0"/>
                <a:cs typeface="NikoshBAN" pitchFamily="2" charset="0"/>
              </a:rPr>
              <a:t>কালজয়ী</a:t>
            </a:r>
            <a:r>
              <a:rPr lang="en-US" sz="2000" dirty="0" smtClean="0">
                <a:solidFill>
                  <a:schemeClr val="tx1"/>
                </a:solidFill>
                <a:latin typeface="NikoshBAN" pitchFamily="2" charset="0"/>
                <a:cs typeface="NikoshBAN" pitchFamily="2" charset="0"/>
              </a:rPr>
              <a:t> </a:t>
            </a:r>
            <a:r>
              <a:rPr lang="as-IN" sz="2000" dirty="0" smtClean="0">
                <a:solidFill>
                  <a:schemeClr val="tx1"/>
                </a:solidFill>
                <a:latin typeface="NikoshBAN" pitchFamily="2" charset="0"/>
                <a:cs typeface="NikoshBAN" pitchFamily="2" charset="0"/>
              </a:rPr>
              <a:t>সাহিত্যিক </a:t>
            </a:r>
            <a:r>
              <a:rPr lang="as-IN" sz="2000" dirty="0">
                <a:solidFill>
                  <a:schemeClr val="tx1"/>
                </a:solidFill>
                <a:latin typeface="NikoshBAN" pitchFamily="2" charset="0"/>
                <a:cs typeface="NikoshBAN" pitchFamily="2" charset="0"/>
              </a:rPr>
              <a:t>ও </a:t>
            </a:r>
            <a:r>
              <a:rPr lang="as-IN" sz="2000" dirty="0" smtClean="0">
                <a:solidFill>
                  <a:schemeClr val="tx1"/>
                </a:solidFill>
                <a:latin typeface="NikoshBAN" pitchFamily="2" charset="0"/>
                <a:cs typeface="NikoshBAN" pitchFamily="2" charset="0"/>
              </a:rPr>
              <a:t>দার্শনি</a:t>
            </a:r>
            <a:r>
              <a:rPr lang="en-US" sz="2000" dirty="0" err="1" smtClean="0">
                <a:solidFill>
                  <a:schemeClr val="tx1"/>
                </a:solidFill>
                <a:latin typeface="NikoshBAN" pitchFamily="2" charset="0"/>
                <a:cs typeface="NikoshBAN" pitchFamily="2" charset="0"/>
              </a:rPr>
              <a:t>কের</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নাম</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কী</a:t>
            </a:r>
            <a:r>
              <a:rPr lang="en-US" sz="2000" dirty="0" smtClean="0">
                <a:solidFill>
                  <a:schemeClr val="tx1"/>
                </a:solidFill>
                <a:latin typeface="NikoshBAN" pitchFamily="2" charset="0"/>
                <a:cs typeface="NikoshBAN" pitchFamily="2" charset="0"/>
              </a:rPr>
              <a:t> ?</a:t>
            </a:r>
            <a:endParaRPr lang="en-US" sz="2000" dirty="0">
              <a:solidFill>
                <a:schemeClr val="tx1"/>
              </a:solidFill>
              <a:latin typeface="NikoshBAN" pitchFamily="2" charset="0"/>
              <a:cs typeface="NikoshBAN" pitchFamily="2" charset="0"/>
            </a:endParaRPr>
          </a:p>
        </p:txBody>
      </p:sp>
      <p:sp>
        <p:nvSpPr>
          <p:cNvPr id="22" name="Rectangle 21"/>
          <p:cNvSpPr/>
          <p:nvPr/>
        </p:nvSpPr>
        <p:spPr>
          <a:xfrm>
            <a:off x="685800" y="1587212"/>
            <a:ext cx="2971800" cy="461190"/>
          </a:xfrm>
          <a:prstGeom prst="rect">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endParaRPr lang="en-US" sz="3200" dirty="0" smtClean="0">
              <a:solidFill>
                <a:schemeClr val="bg1"/>
              </a:solidFill>
              <a:latin typeface="NikoshBAN" pitchFamily="2" charset="0"/>
              <a:cs typeface="NikoshBAN" pitchFamily="2" charset="0"/>
            </a:endParaRPr>
          </a:p>
          <a:p>
            <a:pPr lvl="0"/>
            <a:r>
              <a:rPr lang="bn-BD" sz="2400" dirty="0" smtClean="0">
                <a:solidFill>
                  <a:schemeClr val="tx1"/>
                </a:solidFill>
                <a:latin typeface="NikoshBAN" pitchFamily="2" charset="0"/>
                <a:cs typeface="NikoshBAN" pitchFamily="2" charset="0"/>
              </a:rPr>
              <a:t>(</a:t>
            </a:r>
            <a:r>
              <a:rPr lang="bn-BD" sz="2400" dirty="0">
                <a:solidFill>
                  <a:schemeClr val="tx1"/>
                </a:solidFill>
                <a:latin typeface="NikoshBAN" pitchFamily="2" charset="0"/>
                <a:cs typeface="NikoshBAN" pitchFamily="2" charset="0"/>
              </a:rPr>
              <a:t>ক) </a:t>
            </a:r>
            <a:r>
              <a:rPr lang="en-US" sz="2400" dirty="0" err="1" smtClean="0">
                <a:solidFill>
                  <a:schemeClr val="tx1"/>
                </a:solidFill>
                <a:latin typeface="NikoshBAN" pitchFamily="2" charset="0"/>
                <a:cs typeface="NikoshBAN" pitchFamily="2" charset="0"/>
              </a:rPr>
              <a:t>চার্লস</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ল্যাম্ব</a:t>
            </a:r>
            <a:endParaRPr lang="en-US" sz="2400" dirty="0">
              <a:solidFill>
                <a:schemeClr val="tx1"/>
              </a:solidFill>
              <a:latin typeface="NikoshBAN" pitchFamily="2" charset="0"/>
              <a:cs typeface="NikoshBAN" pitchFamily="2" charset="0"/>
            </a:endParaRPr>
          </a:p>
          <a:p>
            <a:r>
              <a:rPr lang="as-IN" sz="3200" dirty="0">
                <a:solidFill>
                  <a:schemeClr val="bg1"/>
                </a:solidFill>
                <a:latin typeface="NikoshBAN" pitchFamily="2" charset="0"/>
                <a:cs typeface="NikoshBAN" pitchFamily="2" charset="0"/>
              </a:rPr>
              <a:t> </a:t>
            </a:r>
            <a:endParaRPr lang="en-US" sz="3200" dirty="0">
              <a:solidFill>
                <a:schemeClr val="bg1"/>
              </a:solidFill>
              <a:latin typeface="NikoshBAN" pitchFamily="2" charset="0"/>
              <a:cs typeface="NikoshBAN" pitchFamily="2" charset="0"/>
            </a:endParaRPr>
          </a:p>
        </p:txBody>
      </p:sp>
      <p:sp>
        <p:nvSpPr>
          <p:cNvPr id="24" name="Rectangle 23"/>
          <p:cNvSpPr/>
          <p:nvPr/>
        </p:nvSpPr>
        <p:spPr>
          <a:xfrm>
            <a:off x="706210" y="2343150"/>
            <a:ext cx="2971800" cy="440055"/>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lvl="0"/>
            <a:r>
              <a:rPr lang="bn-BD" sz="2400" dirty="0">
                <a:solidFill>
                  <a:schemeClr val="tx1"/>
                </a:solidFill>
                <a:latin typeface="NikoshBAN" pitchFamily="2" charset="0"/>
                <a:cs typeface="NikoshBAN" pitchFamily="2" charset="0"/>
              </a:rPr>
              <a:t>(গ)</a:t>
            </a:r>
            <a:r>
              <a:rPr lang="as-IN" sz="2400" dirty="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উইলিয়াম</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থমস</a:t>
            </a:r>
            <a:endParaRPr lang="en-US" sz="2400" dirty="0">
              <a:solidFill>
                <a:schemeClr val="tx1"/>
              </a:solidFill>
              <a:latin typeface="NikoshBAN" pitchFamily="2" charset="0"/>
              <a:cs typeface="NikoshBAN" pitchFamily="2" charset="0"/>
            </a:endParaRPr>
          </a:p>
        </p:txBody>
      </p:sp>
      <p:sp>
        <p:nvSpPr>
          <p:cNvPr id="25" name="Rectangle 24"/>
          <p:cNvSpPr/>
          <p:nvPr/>
        </p:nvSpPr>
        <p:spPr>
          <a:xfrm>
            <a:off x="4587195" y="2335652"/>
            <a:ext cx="2362200" cy="440055"/>
          </a:xfrm>
          <a:prstGeom prst="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lvl="0"/>
            <a:r>
              <a:rPr lang="bn-BD" sz="2400" dirty="0" smtClean="0">
                <a:solidFill>
                  <a:schemeClr val="tx1"/>
                </a:solidFill>
                <a:latin typeface="NikoshBAN" pitchFamily="2" charset="0"/>
                <a:cs typeface="NikoshBAN" pitchFamily="2" charset="0"/>
              </a:rPr>
              <a:t>(ঘ) </a:t>
            </a:r>
            <a:r>
              <a:rPr lang="as-IN" sz="2000" dirty="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উইলিয়াম</a:t>
            </a:r>
            <a:r>
              <a:rPr lang="en-US" sz="2000" dirty="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শেক্সপিয়র</a:t>
            </a:r>
            <a:r>
              <a:rPr lang="as-IN" sz="2800" dirty="0">
                <a:solidFill>
                  <a:schemeClr val="bg1"/>
                </a:solidFill>
                <a:latin typeface="NikoshBAN" pitchFamily="2" charset="0"/>
                <a:cs typeface="NikoshBAN" pitchFamily="2" charset="0"/>
              </a:rPr>
              <a:t> </a:t>
            </a:r>
            <a:endParaRPr lang="en-US" sz="3200" dirty="0">
              <a:solidFill>
                <a:schemeClr val="bg1"/>
              </a:solidFill>
              <a:latin typeface="NikoshBAN" pitchFamily="2" charset="0"/>
              <a:cs typeface="NikoshBAN" pitchFamily="2" charset="0"/>
            </a:endParaRPr>
          </a:p>
        </p:txBody>
      </p:sp>
      <p:sp>
        <p:nvSpPr>
          <p:cNvPr id="26" name="Rectangle 25"/>
          <p:cNvSpPr/>
          <p:nvPr/>
        </p:nvSpPr>
        <p:spPr>
          <a:xfrm>
            <a:off x="685800" y="2874077"/>
            <a:ext cx="5057189" cy="51435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lvl="0"/>
            <a:endParaRPr lang="en-US" sz="2800" dirty="0" smtClean="0">
              <a:solidFill>
                <a:schemeClr val="bg1"/>
              </a:solidFill>
              <a:latin typeface="NikoshBAN" pitchFamily="2" charset="0"/>
              <a:cs typeface="NikoshBAN" pitchFamily="2" charset="0"/>
            </a:endParaRPr>
          </a:p>
          <a:p>
            <a:r>
              <a:rPr lang="bn-BD" sz="2000" dirty="0" smtClean="0">
                <a:solidFill>
                  <a:schemeClr val="tx1"/>
                </a:solidFill>
                <a:latin typeface="NikoshBAN" pitchFamily="2" charset="0"/>
                <a:cs typeface="NikoshBAN" pitchFamily="2" charset="0"/>
              </a:rPr>
              <a:t>২। </a:t>
            </a:r>
            <a:r>
              <a:rPr lang="as-IN" sz="2000" dirty="0">
                <a:solidFill>
                  <a:schemeClr val="tx1"/>
                </a:solidFill>
                <a:latin typeface="NikoshBAN" pitchFamily="2" charset="0"/>
                <a:cs typeface="NikoshBAN" pitchFamily="2" charset="0"/>
              </a:rPr>
              <a:t>মানুষের উৎপত্তি ও বিকাশ সংক্রান্ত </a:t>
            </a:r>
            <a:r>
              <a:rPr lang="as-IN" sz="2000" dirty="0" smtClean="0">
                <a:solidFill>
                  <a:schemeClr val="tx1"/>
                </a:solidFill>
                <a:latin typeface="NikoshBAN" pitchFamily="2" charset="0"/>
                <a:cs typeface="NikoshBAN" pitchFamily="2" charset="0"/>
              </a:rPr>
              <a:t>বিজ্ঞান</a:t>
            </a:r>
            <a:r>
              <a:rPr lang="en-US" sz="2000" dirty="0" err="1" smtClean="0">
                <a:solidFill>
                  <a:schemeClr val="tx1"/>
                </a:solidFill>
                <a:latin typeface="NikoshBAN" pitchFamily="2" charset="0"/>
                <a:cs typeface="NikoshBAN" pitchFamily="2" charset="0"/>
              </a:rPr>
              <a:t>কে</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কী</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বলে</a:t>
            </a:r>
            <a:r>
              <a:rPr lang="en-US" sz="2000" dirty="0" smtClean="0">
                <a:solidFill>
                  <a:schemeClr val="tx1"/>
                </a:solidFill>
                <a:latin typeface="NikoshBAN" pitchFamily="2" charset="0"/>
                <a:cs typeface="NikoshBAN" pitchFamily="2" charset="0"/>
              </a:rPr>
              <a:t> ?</a:t>
            </a:r>
            <a:endParaRPr lang="en-US" sz="2000" dirty="0">
              <a:solidFill>
                <a:schemeClr val="tx1"/>
              </a:solidFill>
              <a:latin typeface="NikoshBAN" pitchFamily="2" charset="0"/>
              <a:cs typeface="NikoshBAN" pitchFamily="2" charset="0"/>
            </a:endParaRPr>
          </a:p>
          <a:p>
            <a:endParaRPr lang="en-US" sz="2800" dirty="0">
              <a:solidFill>
                <a:schemeClr val="bg1"/>
              </a:solidFill>
              <a:latin typeface="NikoshBAN" pitchFamily="2" charset="0"/>
              <a:cs typeface="NikoshBAN" pitchFamily="2" charset="0"/>
            </a:endParaRPr>
          </a:p>
        </p:txBody>
      </p:sp>
      <p:sp>
        <p:nvSpPr>
          <p:cNvPr id="27" name="Rectangle 26"/>
          <p:cNvSpPr/>
          <p:nvPr/>
        </p:nvSpPr>
        <p:spPr>
          <a:xfrm>
            <a:off x="706210" y="3450788"/>
            <a:ext cx="2743200" cy="440055"/>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lvl="0"/>
            <a:r>
              <a:rPr lang="bn-BD" sz="3200" dirty="0" smtClean="0">
                <a:solidFill>
                  <a:schemeClr val="bg1"/>
                </a:solidFill>
                <a:latin typeface="NikoshBAN" pitchFamily="2" charset="0"/>
                <a:cs typeface="NikoshBAN" pitchFamily="2" charset="0"/>
              </a:rPr>
              <a:t> </a:t>
            </a:r>
            <a:endParaRPr lang="en-US" sz="3200" dirty="0" smtClean="0">
              <a:solidFill>
                <a:schemeClr val="bg1"/>
              </a:solidFill>
              <a:latin typeface="NikoshBAN" pitchFamily="2" charset="0"/>
              <a:cs typeface="NikoshBAN" pitchFamily="2" charset="0"/>
            </a:endParaRPr>
          </a:p>
          <a:p>
            <a:r>
              <a:rPr lang="en-US" sz="2400" dirty="0">
                <a:solidFill>
                  <a:schemeClr val="tx1"/>
                </a:solidFill>
                <a:latin typeface="NikoshBAN" pitchFamily="2" charset="0"/>
                <a:cs typeface="NikoshBAN" pitchFamily="2" charset="0"/>
              </a:rPr>
              <a:t> </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 (ক)</a:t>
            </a:r>
            <a:r>
              <a:rPr lang="bn-IN"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ভূ</a:t>
            </a:r>
            <a:r>
              <a:rPr lang="as-IN" sz="2400" dirty="0" smtClean="0">
                <a:solidFill>
                  <a:schemeClr val="tx1"/>
                </a:solidFill>
                <a:latin typeface="NikoshBAN" pitchFamily="2" charset="0"/>
                <a:cs typeface="NikoshBAN" pitchFamily="2" charset="0"/>
              </a:rPr>
              <a:t>তত্ত্ব</a:t>
            </a:r>
            <a:r>
              <a:rPr lang="as-IN" sz="2400" dirty="0" smtClean="0">
                <a:solidFill>
                  <a:schemeClr val="bg1"/>
                </a:solidFill>
                <a:latin typeface="NikoshBAN" pitchFamily="2" charset="0"/>
                <a:cs typeface="NikoshBAN" pitchFamily="2" charset="0"/>
              </a:rPr>
              <a:t> </a:t>
            </a:r>
            <a:endParaRPr lang="en-US" sz="2400" dirty="0">
              <a:solidFill>
                <a:schemeClr val="bg1"/>
              </a:solidFill>
              <a:latin typeface="NikoshBAN" pitchFamily="2" charset="0"/>
              <a:cs typeface="NikoshBAN" pitchFamily="2" charset="0"/>
            </a:endParaRPr>
          </a:p>
          <a:p>
            <a:endParaRPr lang="en-US" sz="3200" dirty="0">
              <a:solidFill>
                <a:schemeClr val="bg1"/>
              </a:solidFill>
            </a:endParaRPr>
          </a:p>
        </p:txBody>
      </p:sp>
      <p:sp>
        <p:nvSpPr>
          <p:cNvPr id="28" name="Rectangle 27"/>
          <p:cNvSpPr/>
          <p:nvPr/>
        </p:nvSpPr>
        <p:spPr>
          <a:xfrm>
            <a:off x="4419600" y="4137312"/>
            <a:ext cx="2697390" cy="509507"/>
          </a:xfrm>
          <a:prstGeom prst="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 (ঘ)</a:t>
            </a:r>
            <a:r>
              <a:rPr lang="bn-IN" sz="2400" dirty="0" smtClean="0">
                <a:solidFill>
                  <a:schemeClr val="tx1"/>
                </a:solidFill>
                <a:latin typeface="NikoshBAN" pitchFamily="2" charset="0"/>
                <a:cs typeface="NikoshBAN" pitchFamily="2" charset="0"/>
              </a:rPr>
              <a:t> </a:t>
            </a:r>
            <a:r>
              <a:rPr lang="as-IN" sz="2400" dirty="0">
                <a:solidFill>
                  <a:schemeClr val="tx1"/>
                </a:solidFill>
                <a:latin typeface="NikoshBAN" pitchFamily="2" charset="0"/>
                <a:cs typeface="NikoshBAN" pitchFamily="2" charset="0"/>
              </a:rPr>
              <a:t>নৃতত্ত্ব</a:t>
            </a:r>
            <a:r>
              <a:rPr lang="as-IN" sz="2400" dirty="0">
                <a:solidFill>
                  <a:schemeClr val="bg1"/>
                </a:solidFill>
                <a:latin typeface="NikoshBAN" pitchFamily="2" charset="0"/>
                <a:cs typeface="NikoshBAN" pitchFamily="2" charset="0"/>
              </a:rPr>
              <a:t> </a:t>
            </a:r>
            <a:endParaRPr lang="en-US" sz="2400" dirty="0">
              <a:solidFill>
                <a:schemeClr val="bg1"/>
              </a:solidFill>
              <a:latin typeface="NikoshBAN" pitchFamily="2" charset="0"/>
              <a:cs typeface="NikoshBAN" pitchFamily="2" charset="0"/>
            </a:endParaRPr>
          </a:p>
        </p:txBody>
      </p:sp>
      <p:sp>
        <p:nvSpPr>
          <p:cNvPr id="29" name="Rectangle 28"/>
          <p:cNvSpPr/>
          <p:nvPr/>
        </p:nvSpPr>
        <p:spPr>
          <a:xfrm>
            <a:off x="706210" y="4126402"/>
            <a:ext cx="2722790" cy="440054"/>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pPr lvl="0"/>
            <a:endParaRPr lang="en-US" sz="3200" dirty="0" smtClean="0">
              <a:solidFill>
                <a:schemeClr val="bg1"/>
              </a:solidFill>
              <a:latin typeface="NikoshBAN" pitchFamily="2" charset="0"/>
              <a:cs typeface="NikoshBAN" pitchFamily="2" charset="0"/>
            </a:endParaRPr>
          </a:p>
          <a:p>
            <a:endParaRPr lang="en-US" sz="3200" dirty="0" smtClean="0">
              <a:solidFill>
                <a:schemeClr val="bg1"/>
              </a:solidFill>
              <a:latin typeface="NikoshBAN" pitchFamily="2" charset="0"/>
              <a:cs typeface="NikoshBAN" pitchFamily="2" charset="0"/>
            </a:endParaRPr>
          </a:p>
          <a:p>
            <a:r>
              <a:rPr lang="bn-BD" sz="32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(গ)</a:t>
            </a:r>
            <a:r>
              <a:rPr lang="bn-IN"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প্রত্ন</a:t>
            </a:r>
            <a:r>
              <a:rPr lang="as-IN" sz="2400" dirty="0" smtClean="0">
                <a:solidFill>
                  <a:schemeClr val="tx1"/>
                </a:solidFill>
                <a:latin typeface="NikoshBAN" pitchFamily="2" charset="0"/>
                <a:cs typeface="NikoshBAN" pitchFamily="2" charset="0"/>
              </a:rPr>
              <a:t>তত্ত্ব</a:t>
            </a:r>
            <a:r>
              <a:rPr lang="as-IN" sz="2400" dirty="0" smtClean="0">
                <a:solidFill>
                  <a:schemeClr val="bg1"/>
                </a:solidFill>
                <a:latin typeface="NikoshBAN" pitchFamily="2" charset="0"/>
                <a:cs typeface="NikoshBAN" pitchFamily="2" charset="0"/>
              </a:rPr>
              <a:t> </a:t>
            </a:r>
            <a:endParaRPr lang="en-US" sz="2400" dirty="0">
              <a:solidFill>
                <a:schemeClr val="bg1"/>
              </a:solidFill>
              <a:latin typeface="NikoshBAN" pitchFamily="2" charset="0"/>
              <a:cs typeface="NikoshBAN" pitchFamily="2" charset="0"/>
            </a:endParaRPr>
          </a:p>
          <a:p>
            <a:pPr lvl="0"/>
            <a:r>
              <a:rPr lang="en-US" sz="3200" dirty="0">
                <a:solidFill>
                  <a:schemeClr val="bg1"/>
                </a:solidFill>
                <a:latin typeface="NikoshBAN" pitchFamily="2" charset="0"/>
                <a:cs typeface="NikoshBAN" pitchFamily="2" charset="0"/>
              </a:rPr>
              <a:t> </a:t>
            </a:r>
          </a:p>
          <a:p>
            <a:endParaRPr lang="en-US" sz="3200" dirty="0" smtClean="0">
              <a:solidFill>
                <a:schemeClr val="bg1"/>
              </a:solidFill>
            </a:endParaRPr>
          </a:p>
        </p:txBody>
      </p:sp>
      <p:sp>
        <p:nvSpPr>
          <p:cNvPr id="30" name="Rectangle 29"/>
          <p:cNvSpPr/>
          <p:nvPr/>
        </p:nvSpPr>
        <p:spPr>
          <a:xfrm>
            <a:off x="4394294" y="3500296"/>
            <a:ext cx="2697390" cy="462242"/>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(খ)</a:t>
            </a:r>
            <a:r>
              <a:rPr lang="bn-IN"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মনুষ্য</a:t>
            </a:r>
            <a:r>
              <a:rPr lang="as-IN" sz="2400" dirty="0" smtClean="0">
                <a:solidFill>
                  <a:schemeClr val="tx1"/>
                </a:solidFill>
                <a:latin typeface="NikoshBAN" pitchFamily="2" charset="0"/>
                <a:cs typeface="NikoshBAN" pitchFamily="2" charset="0"/>
              </a:rPr>
              <a:t>তত্ত্ব</a:t>
            </a:r>
            <a:r>
              <a:rPr lang="as-IN" sz="2400" dirty="0" smtClean="0">
                <a:solidFill>
                  <a:schemeClr val="bg1"/>
                </a:solidFill>
                <a:latin typeface="NikoshBAN" pitchFamily="2" charset="0"/>
                <a:cs typeface="NikoshBAN" pitchFamily="2" charset="0"/>
              </a:rPr>
              <a:t> </a:t>
            </a:r>
            <a:endParaRPr lang="en-US" sz="2400" dirty="0">
              <a:solidFill>
                <a:schemeClr val="bg1"/>
              </a:solidFill>
              <a:latin typeface="NikoshBAN" pitchFamily="2" charset="0"/>
              <a:cs typeface="NikoshBAN" pitchFamily="2" charset="0"/>
            </a:endParaRPr>
          </a:p>
        </p:txBody>
      </p:sp>
      <p:sp>
        <p:nvSpPr>
          <p:cNvPr id="32" name="Oval 31"/>
          <p:cNvSpPr/>
          <p:nvPr/>
        </p:nvSpPr>
        <p:spPr>
          <a:xfrm>
            <a:off x="7116990" y="2515847"/>
            <a:ext cx="1524000" cy="110143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1600" dirty="0">
                <a:solidFill>
                  <a:schemeClr val="tx1"/>
                </a:solidFill>
                <a:latin typeface="NikoshBAN" pitchFamily="2" charset="0"/>
                <a:cs typeface="NikoshBAN" pitchFamily="2" charset="0"/>
              </a:rPr>
              <a:t>সঠিক উত্তরের জন্য এখানে ক্লিক করুন </a:t>
            </a:r>
            <a:endParaRPr lang="en-US" sz="1600" dirty="0">
              <a:solidFill>
                <a:schemeClr val="tx1"/>
              </a:solidFill>
              <a:latin typeface="NikoshBAN" pitchFamily="2" charset="0"/>
              <a:cs typeface="NikoshBAN" pitchFamily="2" charset="0"/>
            </a:endParaRPr>
          </a:p>
        </p:txBody>
      </p:sp>
      <p:sp>
        <p:nvSpPr>
          <p:cNvPr id="33" name="TextBox 32"/>
          <p:cNvSpPr txBox="1"/>
          <p:nvPr/>
        </p:nvSpPr>
        <p:spPr>
          <a:xfrm>
            <a:off x="4114698" y="4065815"/>
            <a:ext cx="762208"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4" name="Rectangle 33"/>
          <p:cNvSpPr/>
          <p:nvPr/>
        </p:nvSpPr>
        <p:spPr>
          <a:xfrm>
            <a:off x="3962400" y="370516"/>
            <a:ext cx="876300" cy="369332"/>
          </a:xfrm>
          <a:prstGeom prst="rect">
            <a:avLst/>
          </a:prstGeom>
        </p:spPr>
        <p:txBody>
          <a:bodyPr wrap="square">
            <a:spAutoFit/>
          </a:bodyPr>
          <a:lstStyle/>
          <a:p>
            <a:r>
              <a:rPr lang="as-IN" dirty="0">
                <a:solidFill>
                  <a:schemeClr val="bg1"/>
                </a:solidFill>
                <a:latin typeface="NikoshBAN" pitchFamily="2" charset="0"/>
                <a:cs typeface="NikoshBAN" pitchFamily="2" charset="0"/>
              </a:rPr>
              <a:t> </a:t>
            </a:r>
            <a:endParaRPr lang="en-US" dirty="0">
              <a:solidFill>
                <a:schemeClr val="bg1"/>
              </a:solidFill>
              <a:latin typeface="NikoshBAN" pitchFamily="2" charset="0"/>
              <a:cs typeface="NikoshBAN" pitchFamily="2" charset="0"/>
            </a:endParaRPr>
          </a:p>
        </p:txBody>
      </p:sp>
      <p:sp>
        <p:nvSpPr>
          <p:cNvPr id="35" name="Rectangle 34"/>
          <p:cNvSpPr/>
          <p:nvPr/>
        </p:nvSpPr>
        <p:spPr>
          <a:xfrm>
            <a:off x="715737" y="383980"/>
            <a:ext cx="1951263" cy="4572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বহুনির্বাচ</a:t>
            </a:r>
            <a:r>
              <a:rPr lang="en-US" sz="2800" dirty="0" err="1" smtClean="0">
                <a:solidFill>
                  <a:schemeClr val="tx1"/>
                </a:solidFill>
                <a:latin typeface="NikoshBAN" pitchFamily="2" charset="0"/>
                <a:cs typeface="NikoshBAN" pitchFamily="2" charset="0"/>
              </a:rPr>
              <a:t>নি</a:t>
            </a:r>
            <a:r>
              <a:rPr lang="bn-BD" sz="2800" dirty="0" smtClean="0">
                <a:solidFill>
                  <a:schemeClr val="tx1"/>
                </a:solidFill>
                <a:latin typeface="NikoshBAN" pitchFamily="2" charset="0"/>
                <a:cs typeface="NikoshBAN" pitchFamily="2" charset="0"/>
              </a:rPr>
              <a:t> প্রশ্ন </a:t>
            </a:r>
            <a:endParaRPr lang="en-US" sz="2800" dirty="0">
              <a:solidFill>
                <a:schemeClr val="tx1"/>
              </a:solidFill>
              <a:latin typeface="NikoshBAN" pitchFamily="2" charset="0"/>
              <a:cs typeface="NikoshBAN" pitchFamily="2" charset="0"/>
            </a:endParaRPr>
          </a:p>
        </p:txBody>
      </p:sp>
      <p:sp>
        <p:nvSpPr>
          <p:cNvPr id="36" name="Rectangle 35"/>
          <p:cNvSpPr/>
          <p:nvPr/>
        </p:nvSpPr>
        <p:spPr>
          <a:xfrm>
            <a:off x="4648200" y="1574585"/>
            <a:ext cx="1981200" cy="440055"/>
          </a:xfrm>
          <a:prstGeom prst="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r>
              <a:rPr lang="bn-BD" sz="2400" dirty="0">
                <a:solidFill>
                  <a:schemeClr val="tx1"/>
                </a:solidFill>
                <a:latin typeface="NikoshBAN" pitchFamily="2" charset="0"/>
                <a:cs typeface="NikoshBAN" pitchFamily="2" charset="0"/>
              </a:rPr>
              <a:t>খ</a:t>
            </a:r>
            <a:r>
              <a:rPr lang="en-US" sz="2400" dirty="0">
                <a:solidFill>
                  <a:schemeClr val="tx1"/>
                </a:solidFill>
                <a:latin typeface="NikoshBAN" pitchFamily="2" charset="0"/>
                <a:cs typeface="NikoshBAN" pitchFamily="2" charset="0"/>
              </a:rPr>
              <a:t> ) </a:t>
            </a:r>
            <a:r>
              <a:rPr lang="as-IN" sz="2400" dirty="0">
                <a:solidFill>
                  <a:schemeClr val="tx1"/>
                </a:solidFill>
                <a:latin typeface="NikoshBAN" pitchFamily="2" charset="0"/>
                <a:cs typeface="NikoshBAN" pitchFamily="2" charset="0"/>
              </a:rPr>
              <a:t>রোমাঁ রোলাঁ</a:t>
            </a:r>
            <a:endParaRPr lang="en-US" sz="2400" dirty="0">
              <a:solidFill>
                <a:schemeClr val="tx1"/>
              </a:solidFill>
              <a:latin typeface="NikoshBAN" pitchFamily="2" charset="0"/>
              <a:cs typeface="NikoshBAN" pitchFamily="2" charset="0"/>
            </a:endParaRPr>
          </a:p>
        </p:txBody>
      </p:sp>
      <p:sp>
        <p:nvSpPr>
          <p:cNvPr id="37" name="TextBox 36"/>
          <p:cNvSpPr txBox="1"/>
          <p:nvPr/>
        </p:nvSpPr>
        <p:spPr>
          <a:xfrm>
            <a:off x="4229102" y="1446074"/>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6128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28750"/>
            <a:ext cx="8153400" cy="2057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bn-BD" sz="2400" dirty="0" smtClean="0">
                <a:solidFill>
                  <a:schemeClr val="tx1"/>
                </a:solidFill>
                <a:latin typeface="NikoshBAN" pitchFamily="2" charset="0"/>
                <a:cs typeface="NikoshBAN" pitchFamily="2" charset="0"/>
              </a:rPr>
              <a:t>৩। </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পল্লিসাহিত্যকে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ধ্বংসের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হাত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থেকে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রক্ষা</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করতে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প্রয়োজন</a:t>
            </a:r>
            <a:r>
              <a:rPr lang="en-US" sz="2400" dirty="0" smtClean="0">
                <a:solidFill>
                  <a:schemeClr val="tx1"/>
                </a:solidFill>
                <a:latin typeface="NikoshBAN" pitchFamily="2" charset="0"/>
                <a:cs typeface="NikoshBAN" pitchFamily="2" charset="0"/>
              </a:rPr>
              <a:t> </a:t>
            </a:r>
            <a:r>
              <a:rPr lang="as-IN" sz="2400" dirty="0" smtClean="0">
                <a:solidFill>
                  <a:schemeClr val="tx1"/>
                </a:solidFill>
                <a:latin typeface="NikoshBAN" pitchFamily="2" charset="0"/>
                <a:cs typeface="NikoshBAN" pitchFamily="2" charset="0"/>
              </a:rPr>
              <a:t>- </a:t>
            </a:r>
            <a:endParaRPr lang="bn-BD" sz="2400" dirty="0" smtClean="0">
              <a:solidFill>
                <a:schemeClr val="tx1"/>
              </a:solidFill>
              <a:latin typeface="NikoshBAN" pitchFamily="2" charset="0"/>
              <a:cs typeface="NikoshBAN" pitchFamily="2" charset="0"/>
            </a:endParaRPr>
          </a:p>
          <a:p>
            <a:pPr lvl="0"/>
            <a:r>
              <a:rPr lang="en-US" sz="2400" dirty="0" smtClean="0">
                <a:solidFill>
                  <a:schemeClr val="tx1"/>
                </a:solidFill>
                <a:latin typeface="NikoshBAN" pitchFamily="2" charset="0"/>
                <a:cs typeface="NikoshBAN" pitchFamily="2" charset="0"/>
              </a:rPr>
              <a:t> i. </a:t>
            </a:r>
            <a:r>
              <a:rPr lang="en-US" sz="2400" dirty="0" err="1" smtClean="0">
                <a:solidFill>
                  <a:schemeClr val="tx1"/>
                </a:solidFill>
                <a:latin typeface="NikoshBAN" pitchFamily="2" charset="0"/>
                <a:cs typeface="NikoshBAN" pitchFamily="2" charset="0"/>
              </a:rPr>
              <a:t>পাঠ্যসূচিতে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পল্লিসাহিত্যকে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অন্তর্ভুক্ত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করা</a:t>
            </a:r>
            <a:endParaRPr lang="en-US" sz="2400" dirty="0" smtClean="0">
              <a:solidFill>
                <a:schemeClr val="tx1"/>
              </a:solidFill>
              <a:latin typeface="NikoshBAN" pitchFamily="2" charset="0"/>
              <a:cs typeface="NikoshBAN" pitchFamily="2" charset="0"/>
            </a:endParaRPr>
          </a:p>
          <a:p>
            <a:pPr lvl="0"/>
            <a:r>
              <a:rPr lang="en-US" sz="2400" dirty="0">
                <a:solidFill>
                  <a:schemeClr val="tx1"/>
                </a:solidFill>
                <a:latin typeface="NikoshBAN" pitchFamily="2" charset="0"/>
                <a:cs typeface="NikoshBAN" pitchFamily="2" charset="0"/>
              </a:rPr>
              <a:t>ii. </a:t>
            </a:r>
            <a:r>
              <a:rPr lang="en-US" sz="2400" dirty="0" err="1" smtClean="0">
                <a:solidFill>
                  <a:schemeClr val="tx1"/>
                </a:solidFill>
                <a:latin typeface="NikoshBAN" pitchFamily="2" charset="0"/>
                <a:cs typeface="NikoshBAN" pitchFamily="2" charset="0"/>
              </a:rPr>
              <a:t>বর্বর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চাষাদের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ভদ্র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সমাজের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উপযোগী</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তোলা</a:t>
            </a:r>
            <a:endParaRPr lang="en-US" sz="2400" dirty="0" smtClean="0">
              <a:solidFill>
                <a:schemeClr val="tx1"/>
              </a:solidFill>
              <a:latin typeface="NikoshBAN" pitchFamily="2" charset="0"/>
              <a:cs typeface="NikoshBAN" pitchFamily="2" charset="0"/>
            </a:endParaRPr>
          </a:p>
          <a:p>
            <a:pPr lvl="0"/>
            <a:r>
              <a:rPr lang="en-US" sz="2400" dirty="0">
                <a:solidFill>
                  <a:schemeClr val="tx1"/>
                </a:solidFill>
                <a:latin typeface="NikoshBAN" pitchFamily="2" charset="0"/>
                <a:cs typeface="NikoshBAN" pitchFamily="2" charset="0"/>
              </a:rPr>
              <a:t>iii. </a:t>
            </a:r>
            <a:r>
              <a:rPr lang="en-US" sz="2400" dirty="0" err="1" smtClean="0">
                <a:solidFill>
                  <a:schemeClr val="tx1"/>
                </a:solidFill>
                <a:latin typeface="NikoshBAN" pitchFamily="2" charset="0"/>
                <a:cs typeface="NikoshBAN" pitchFamily="2" charset="0"/>
              </a:rPr>
              <a:t>পল্লিসাহিত্যের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পৃষ্ঠপোষকতা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করা</a:t>
            </a:r>
            <a:r>
              <a:rPr lang="en-US" sz="2400" dirty="0" smtClean="0">
                <a:solidFill>
                  <a:schemeClr val="tx1"/>
                </a:solidFill>
                <a:latin typeface="NikoshBAN" pitchFamily="2" charset="0"/>
                <a:cs typeface="NikoshBAN" pitchFamily="2" charset="0"/>
              </a:rPr>
              <a:t>   </a:t>
            </a:r>
          </a:p>
          <a:p>
            <a:pPr lvl="0"/>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নিচের কোনটি সঠিক?</a:t>
            </a:r>
          </a:p>
        </p:txBody>
      </p:sp>
      <p:sp>
        <p:nvSpPr>
          <p:cNvPr id="3" name="Rectangle 2"/>
          <p:cNvSpPr/>
          <p:nvPr/>
        </p:nvSpPr>
        <p:spPr>
          <a:xfrm>
            <a:off x="1295399" y="3562350"/>
            <a:ext cx="2209800" cy="457200"/>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a:t>
            </a:r>
            <a:r>
              <a:rPr lang="bn-BD" sz="2400" dirty="0">
                <a:solidFill>
                  <a:schemeClr val="tx1"/>
                </a:solidFill>
                <a:latin typeface="NikoshBAN" pitchFamily="2" charset="0"/>
                <a:cs typeface="NikoshBAN" pitchFamily="2" charset="0"/>
              </a:rPr>
              <a:t>ক) </a:t>
            </a:r>
            <a:r>
              <a:rPr lang="en-US" sz="2400" dirty="0" err="1" smtClean="0">
                <a:solidFill>
                  <a:schemeClr val="tx1"/>
                </a:solidFill>
                <a:latin typeface="NikoshBAN" pitchFamily="2" charset="0"/>
                <a:cs typeface="NikoshBAN" pitchFamily="2" charset="0"/>
              </a:rPr>
              <a:t>i</a:t>
            </a:r>
            <a:endParaRPr lang="en-US" sz="2400" dirty="0">
              <a:solidFill>
                <a:schemeClr val="tx1"/>
              </a:solidFill>
            </a:endParaRPr>
          </a:p>
        </p:txBody>
      </p:sp>
      <p:sp>
        <p:nvSpPr>
          <p:cNvPr id="4" name="Rectangle 3"/>
          <p:cNvSpPr/>
          <p:nvPr/>
        </p:nvSpPr>
        <p:spPr>
          <a:xfrm>
            <a:off x="5029199" y="3619096"/>
            <a:ext cx="2209800" cy="457200"/>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খ) </a:t>
            </a:r>
            <a:r>
              <a:rPr lang="en-US" sz="2400" dirty="0" err="1" smtClean="0">
                <a:solidFill>
                  <a:schemeClr val="tx1"/>
                </a:solidFill>
                <a:latin typeface="NikoshBAN" pitchFamily="2" charset="0"/>
                <a:cs typeface="NikoshBAN" pitchFamily="2" charset="0"/>
              </a:rPr>
              <a:t>i</a:t>
            </a:r>
            <a:r>
              <a:rPr lang="bn-BD" sz="2400" dirty="0" smtClean="0">
                <a:solidFill>
                  <a:schemeClr val="tx1"/>
                </a:solidFill>
                <a:latin typeface="NikoshBAN" pitchFamily="2" charset="0"/>
                <a:cs typeface="NikoshBAN" pitchFamily="2" charset="0"/>
              </a:rPr>
              <a:t> ও </a:t>
            </a:r>
            <a:r>
              <a:rPr lang="en-US" sz="2400" dirty="0" smtClean="0">
                <a:solidFill>
                  <a:schemeClr val="tx1"/>
                </a:solidFill>
                <a:latin typeface="NikoshBAN" pitchFamily="2" charset="0"/>
                <a:cs typeface="NikoshBAN" pitchFamily="2" charset="0"/>
              </a:rPr>
              <a:t>ii. </a:t>
            </a:r>
            <a:endParaRPr lang="en-US" sz="2400" dirty="0">
              <a:solidFill>
                <a:schemeClr val="tx1"/>
              </a:solidFill>
            </a:endParaRPr>
          </a:p>
        </p:txBody>
      </p:sp>
      <p:sp>
        <p:nvSpPr>
          <p:cNvPr id="5" name="Rectangle 4"/>
          <p:cNvSpPr/>
          <p:nvPr/>
        </p:nvSpPr>
        <p:spPr>
          <a:xfrm>
            <a:off x="1295400" y="4286250"/>
            <a:ext cx="2209800" cy="400050"/>
          </a:xfrm>
          <a:prstGeom prst="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(গ) </a:t>
            </a:r>
            <a:r>
              <a:rPr lang="en-US" sz="2400" dirty="0" err="1" smtClean="0">
                <a:solidFill>
                  <a:schemeClr val="tx1"/>
                </a:solidFill>
                <a:latin typeface="NikoshBAN" pitchFamily="2" charset="0"/>
                <a:cs typeface="NikoshBAN" pitchFamily="2" charset="0"/>
              </a:rPr>
              <a:t>i</a:t>
            </a:r>
            <a:r>
              <a:rPr lang="bn-BD" sz="2400" dirty="0" smtClean="0">
                <a:solidFill>
                  <a:schemeClr val="tx1"/>
                </a:solidFill>
                <a:latin typeface="NikoshBAN" pitchFamily="2" charset="0"/>
                <a:cs typeface="NikoshBAN" pitchFamily="2" charset="0"/>
              </a:rPr>
              <a:t> ও </a:t>
            </a:r>
            <a:r>
              <a:rPr lang="en-US" sz="2400" dirty="0" smtClean="0">
                <a:solidFill>
                  <a:schemeClr val="tx1"/>
                </a:solidFill>
                <a:latin typeface="NikoshBAN" pitchFamily="2" charset="0"/>
                <a:cs typeface="NikoshBAN" pitchFamily="2" charset="0"/>
              </a:rPr>
              <a:t>iii</a:t>
            </a:r>
            <a:endParaRPr lang="en-US" sz="2400" dirty="0">
              <a:solidFill>
                <a:schemeClr val="tx1"/>
              </a:solidFill>
            </a:endParaRPr>
          </a:p>
        </p:txBody>
      </p:sp>
      <p:sp>
        <p:nvSpPr>
          <p:cNvPr id="6" name="Rectangle 5"/>
          <p:cNvSpPr/>
          <p:nvPr/>
        </p:nvSpPr>
        <p:spPr>
          <a:xfrm>
            <a:off x="5029200" y="4286250"/>
            <a:ext cx="2133600" cy="40005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(ঘ)</a:t>
            </a:r>
            <a:r>
              <a:rPr lang="en-US" sz="2400" dirty="0">
                <a:solidFill>
                  <a:schemeClr val="tx1"/>
                </a:solidFill>
                <a:latin typeface="NikoshBAN" pitchFamily="2" charset="0"/>
                <a:cs typeface="NikoshBAN" pitchFamily="2" charset="0"/>
              </a:rPr>
              <a:t> </a:t>
            </a:r>
            <a:r>
              <a:rPr lang="en-US" sz="2400" dirty="0" smtClean="0">
                <a:solidFill>
                  <a:schemeClr val="tx1"/>
                </a:solidFill>
                <a:latin typeface="NikoshBAN" pitchFamily="2" charset="0"/>
                <a:cs typeface="NikoshBAN" pitchFamily="2" charset="0"/>
              </a:rPr>
              <a:t>i</a:t>
            </a:r>
            <a:r>
              <a:rPr lang="en-US" sz="2400" dirty="0" smtClean="0">
                <a:solidFill>
                  <a:schemeClr val="tx1"/>
                </a:solidFill>
              </a:rPr>
              <a:t> </a:t>
            </a:r>
            <a:r>
              <a:rPr lang="bn-BD" sz="2400" dirty="0" smtClean="0">
                <a:solidFill>
                  <a:schemeClr val="tx1"/>
                </a:solidFill>
                <a:latin typeface="NikoshBAN" pitchFamily="2" charset="0"/>
                <a:cs typeface="NikoshBAN" pitchFamily="2" charset="0"/>
              </a:rPr>
              <a:t> </a:t>
            </a:r>
            <a:r>
              <a:rPr lang="en-US" sz="2400" dirty="0" smtClean="0">
                <a:solidFill>
                  <a:schemeClr val="tx1"/>
                </a:solidFill>
                <a:latin typeface="NikoshBAN" pitchFamily="2" charset="0"/>
                <a:cs typeface="NikoshBAN" pitchFamily="2" charset="0"/>
              </a:rPr>
              <a:t>ii</a:t>
            </a:r>
            <a:r>
              <a:rPr lang="bn-BD" sz="2400" dirty="0" smtClean="0">
                <a:solidFill>
                  <a:schemeClr val="tx1"/>
                </a:solidFill>
                <a:latin typeface="NikoshBAN" pitchFamily="2" charset="0"/>
                <a:cs typeface="NikoshBAN" pitchFamily="2" charset="0"/>
              </a:rPr>
              <a:t> ও </a:t>
            </a:r>
            <a:r>
              <a:rPr lang="en-US" sz="2400" dirty="0" smtClean="0">
                <a:solidFill>
                  <a:schemeClr val="tx1"/>
                </a:solidFill>
                <a:latin typeface="NikoshBAN" pitchFamily="2" charset="0"/>
                <a:cs typeface="NikoshBAN" pitchFamily="2" charset="0"/>
              </a:rPr>
              <a:t>iii. </a:t>
            </a:r>
            <a:endParaRPr lang="en-US" sz="2400" dirty="0">
              <a:solidFill>
                <a:schemeClr val="tx1"/>
              </a:solidFill>
              <a:latin typeface="NikoshBAN" pitchFamily="2" charset="0"/>
              <a:cs typeface="NikoshBAN" pitchFamily="2" charset="0"/>
            </a:endParaRPr>
          </a:p>
        </p:txBody>
      </p:sp>
      <p:sp>
        <p:nvSpPr>
          <p:cNvPr id="7" name="Rectangle 6"/>
          <p:cNvSpPr/>
          <p:nvPr/>
        </p:nvSpPr>
        <p:spPr>
          <a:xfrm>
            <a:off x="304800" y="860230"/>
            <a:ext cx="1981200" cy="4572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বহুনির্বাচ</a:t>
            </a:r>
            <a:r>
              <a:rPr lang="en-US" sz="2800" dirty="0" err="1" smtClean="0">
                <a:solidFill>
                  <a:schemeClr val="tx1"/>
                </a:solidFill>
                <a:latin typeface="NikoshBAN" pitchFamily="2" charset="0"/>
                <a:cs typeface="NikoshBAN" pitchFamily="2" charset="0"/>
              </a:rPr>
              <a:t>নি</a:t>
            </a:r>
            <a:r>
              <a:rPr lang="bn-BD" sz="2800" dirty="0" smtClean="0">
                <a:solidFill>
                  <a:schemeClr val="tx1"/>
                </a:solidFill>
                <a:latin typeface="NikoshBAN" pitchFamily="2" charset="0"/>
                <a:cs typeface="NikoshBAN" pitchFamily="2" charset="0"/>
              </a:rPr>
              <a:t> প্রশ্ন </a:t>
            </a:r>
            <a:endParaRPr lang="en-US" sz="2800" dirty="0">
              <a:solidFill>
                <a:schemeClr val="tx1"/>
              </a:solidFill>
              <a:latin typeface="NikoshBAN" pitchFamily="2" charset="0"/>
              <a:cs typeface="NikoshBAN" pitchFamily="2" charset="0"/>
            </a:endParaRPr>
          </a:p>
        </p:txBody>
      </p:sp>
      <p:sp>
        <p:nvSpPr>
          <p:cNvPr id="8" name="Oval 7"/>
          <p:cNvSpPr/>
          <p:nvPr/>
        </p:nvSpPr>
        <p:spPr>
          <a:xfrm>
            <a:off x="6553200" y="2038350"/>
            <a:ext cx="1524000" cy="110143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9" name="TextBox 8"/>
          <p:cNvSpPr txBox="1"/>
          <p:nvPr/>
        </p:nvSpPr>
        <p:spPr>
          <a:xfrm>
            <a:off x="1066800" y="4110566"/>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0" name="TextBox 9"/>
          <p:cNvSpPr txBox="1"/>
          <p:nvPr/>
        </p:nvSpPr>
        <p:spPr>
          <a:xfrm>
            <a:off x="3695700" y="275455"/>
            <a:ext cx="1562100"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dirty="0" smtClean="0">
                <a:solidFill>
                  <a:schemeClr val="tx1"/>
                </a:solidFill>
                <a:latin typeface="NikoshBAN" pitchFamily="2" charset="0"/>
                <a:cs typeface="NikoshBAN" pitchFamily="2" charset="0"/>
              </a:rPr>
              <a:t>   </a:t>
            </a:r>
            <a:r>
              <a:rPr lang="en-US" sz="32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মূল্যায়ন</a:t>
            </a:r>
            <a:endParaRPr lang="en-US" sz="3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58055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81200" y="285750"/>
            <a:ext cx="4648200" cy="580371"/>
            <a:chOff x="2286000" y="285750"/>
            <a:chExt cx="4648200" cy="580371"/>
          </a:xfrm>
        </p:grpSpPr>
        <p:sp>
          <p:nvSpPr>
            <p:cNvPr id="4" name="Rounded Rectangle 3"/>
            <p:cNvSpPr/>
            <p:nvPr/>
          </p:nvSpPr>
          <p:spPr>
            <a:xfrm>
              <a:off x="2286000" y="285750"/>
              <a:ext cx="4648200" cy="5715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extBox 2"/>
            <p:cNvSpPr txBox="1"/>
            <p:nvPr/>
          </p:nvSpPr>
          <p:spPr>
            <a:xfrm>
              <a:off x="2438400" y="342901"/>
              <a:ext cx="4343400" cy="523220"/>
            </a:xfrm>
            <a:prstGeom prst="rect">
              <a:avLst/>
            </a:prstGeom>
            <a:noFill/>
          </p:spPr>
          <p:txBody>
            <a:bodyPr wrap="square" rtlCol="0">
              <a:spAutoFit/>
            </a:bodyPr>
            <a:lstStyle/>
            <a:p>
              <a:r>
                <a:rPr lang="en-US" sz="2800" dirty="0" smtClean="0">
                  <a:solidFill>
                    <a:schemeClr val="bg1"/>
                  </a:solidFill>
                  <a:latin typeface="NikoshBAN" pitchFamily="2" charset="0"/>
                  <a:cs typeface="NikoshBAN" pitchFamily="2" charset="0"/>
                </a:rPr>
                <a:t>         </a:t>
              </a:r>
              <a:r>
                <a:rPr lang="en-US" sz="2800" dirty="0" err="1" smtClean="0">
                  <a:latin typeface="NikoshBAN" pitchFamily="2" charset="0"/>
                  <a:cs typeface="NikoshBAN" pitchFamily="2" charset="0"/>
                </a:rPr>
                <a:t>এসো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আমরা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দেখি</a:t>
              </a:r>
              <a:r>
                <a:rPr lang="en-US" sz="2800" dirty="0" smtClean="0">
                  <a:latin typeface="NikoshBAN" pitchFamily="2" charset="0"/>
                  <a:cs typeface="NikoshBAN" pitchFamily="2" charset="0"/>
                </a:rPr>
                <a:t> </a:t>
              </a:r>
              <a:endParaRPr lang="en-US" sz="3600" dirty="0">
                <a:latin typeface="NikoshBAN" pitchFamily="2" charset="0"/>
                <a:cs typeface="NikoshBAN" pitchFamily="2" charset="0"/>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99203"/>
            <a:ext cx="2611966" cy="14468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2814638"/>
            <a:ext cx="2485329" cy="1428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1099203"/>
            <a:ext cx="2413726" cy="14572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2814638"/>
            <a:ext cx="2573866" cy="144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78.gif"/>
          <p:cNvPicPr>
            <a:picLocks noChangeAspect="1"/>
          </p:cNvPicPr>
          <p:nvPr/>
        </p:nvPicPr>
        <p:blipFill>
          <a:blip r:embed="rId6"/>
          <a:stretch>
            <a:fillRect/>
          </a:stretch>
        </p:blipFill>
        <p:spPr>
          <a:xfrm>
            <a:off x="6477000" y="1090796"/>
            <a:ext cx="1088887" cy="1455254"/>
          </a:xfrm>
          <a:prstGeom prst="rect">
            <a:avLst/>
          </a:prstGeom>
          <a:ln>
            <a:noFill/>
          </a:ln>
          <a:effectLst>
            <a:outerShdw blurRad="292100" dist="139700" dir="2700000" algn="tl" rotWithShape="0">
              <a:srgbClr val="333333">
                <a:alpha val="65000"/>
              </a:srgbClr>
            </a:outerShdw>
          </a:effectLst>
        </p:spPr>
      </p:pic>
      <p:pic>
        <p:nvPicPr>
          <p:cNvPr id="15" name="Picture 14" descr="Book4472.JPG"/>
          <p:cNvPicPr>
            <a:picLocks noChangeAspect="1"/>
          </p:cNvPicPr>
          <p:nvPr/>
        </p:nvPicPr>
        <p:blipFill>
          <a:blip r:embed="rId7"/>
          <a:stretch>
            <a:fillRect/>
          </a:stretch>
        </p:blipFill>
        <p:spPr>
          <a:xfrm>
            <a:off x="6496050" y="2800350"/>
            <a:ext cx="1069837" cy="1476375"/>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2286000" y="4257676"/>
            <a:ext cx="4038600" cy="502702"/>
          </a:xfrm>
          <a:prstGeom prst="rect">
            <a:avLst/>
          </a:prstGeom>
          <a:noFill/>
        </p:spPr>
        <p:txBody>
          <a:bodyPr wrap="square" rtlCol="0">
            <a:spAutoFit/>
          </a:bodyPr>
          <a:lstStyle/>
          <a:p>
            <a:r>
              <a:rPr lang="en-US" sz="4000" baseline="-25000" dirty="0" smtClean="0">
                <a:latin typeface="NikoshBAN" pitchFamily="2" charset="0"/>
                <a:cs typeface="NikoshBAN" pitchFamily="2" charset="0"/>
              </a:rPr>
              <a:t>   </a:t>
            </a:r>
            <a:r>
              <a:rPr lang="en-US" sz="4000" baseline="-25000" dirty="0" err="1" smtClean="0">
                <a:latin typeface="NikoshBAN" pitchFamily="2" charset="0"/>
                <a:cs typeface="NikoshBAN" pitchFamily="2" charset="0"/>
              </a:rPr>
              <a:t>এগুলোকে</a:t>
            </a:r>
            <a:r>
              <a:rPr lang="en-US" sz="4000" baseline="-25000" dirty="0" smtClean="0">
                <a:latin typeface="NikoshBAN" pitchFamily="2" charset="0"/>
                <a:cs typeface="NikoshBAN" pitchFamily="2" charset="0"/>
              </a:rPr>
              <a:t> </a:t>
            </a:r>
            <a:r>
              <a:rPr lang="en-US" sz="4000" baseline="-25000" dirty="0" err="1" smtClean="0">
                <a:latin typeface="NikoshBAN" pitchFamily="2" charset="0"/>
                <a:cs typeface="NikoshBAN" pitchFamily="2" charset="0"/>
              </a:rPr>
              <a:t>কোন</a:t>
            </a:r>
            <a:r>
              <a:rPr lang="en-US" sz="4000" baseline="-25000" dirty="0" smtClean="0">
                <a:latin typeface="NikoshBAN" pitchFamily="2" charset="0"/>
                <a:cs typeface="NikoshBAN" pitchFamily="2" charset="0"/>
              </a:rPr>
              <a:t> </a:t>
            </a:r>
            <a:r>
              <a:rPr lang="en-US" sz="4000" baseline="-25000" dirty="0" err="1" smtClean="0">
                <a:latin typeface="NikoshBAN" pitchFamily="2" charset="0"/>
                <a:cs typeface="NikoshBAN" pitchFamily="2" charset="0"/>
              </a:rPr>
              <a:t>সাহিত্য</a:t>
            </a:r>
            <a:r>
              <a:rPr lang="en-US" sz="4000" baseline="-25000" dirty="0" smtClean="0">
                <a:latin typeface="NikoshBAN" pitchFamily="2" charset="0"/>
                <a:cs typeface="NikoshBAN" pitchFamily="2" charset="0"/>
              </a:rPr>
              <a:t> </a:t>
            </a:r>
            <a:r>
              <a:rPr lang="en-US" sz="4000" baseline="-25000" dirty="0" err="1" smtClean="0">
                <a:latin typeface="NikoshBAN" pitchFamily="2" charset="0"/>
                <a:cs typeface="NikoshBAN" pitchFamily="2" charset="0"/>
              </a:rPr>
              <a:t>বলা</a:t>
            </a:r>
            <a:r>
              <a:rPr lang="en-US" sz="4000" baseline="-25000" dirty="0" smtClean="0">
                <a:latin typeface="NikoshBAN" pitchFamily="2" charset="0"/>
                <a:cs typeface="NikoshBAN" pitchFamily="2" charset="0"/>
              </a:rPr>
              <a:t> </a:t>
            </a:r>
            <a:r>
              <a:rPr lang="en-US" sz="4000" baseline="-25000" dirty="0" err="1" smtClean="0">
                <a:latin typeface="NikoshBAN" pitchFamily="2" charset="0"/>
                <a:cs typeface="NikoshBAN" pitchFamily="2" charset="0"/>
              </a:rPr>
              <a:t>যায়</a:t>
            </a:r>
            <a:r>
              <a:rPr lang="en-US" sz="4000" baseline="-25000" dirty="0" smtClean="0">
                <a:latin typeface="NikoshBAN" pitchFamily="2" charset="0"/>
                <a:cs typeface="NikoshBAN" pitchFamily="2" charset="0"/>
              </a:rPr>
              <a:t>?</a:t>
            </a:r>
            <a:endParaRPr lang="en-US" sz="4000" baseline="-25000" dirty="0">
              <a:latin typeface="NikoshBAN" pitchFamily="2" charset="0"/>
              <a:cs typeface="NikoshBAN" pitchFamily="2" charset="0"/>
            </a:endParaRPr>
          </a:p>
        </p:txBody>
      </p:sp>
      <p:sp>
        <p:nvSpPr>
          <p:cNvPr id="17" name="Rounded Rectangle 16"/>
          <p:cNvSpPr/>
          <p:nvPr/>
        </p:nvSpPr>
        <p:spPr>
          <a:xfrm>
            <a:off x="1981200" y="2266950"/>
            <a:ext cx="1126066" cy="27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NikoshBAN" pitchFamily="2" charset="0"/>
                <a:cs typeface="NikoshBAN" pitchFamily="2" charset="0"/>
              </a:rPr>
              <a:t>বাউল</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গান</a:t>
            </a:r>
            <a:endParaRPr lang="en-US" b="1" dirty="0">
              <a:latin typeface="NikoshBAN" pitchFamily="2" charset="0"/>
              <a:cs typeface="NikoshBAN" pitchFamily="2" charset="0"/>
            </a:endParaRPr>
          </a:p>
        </p:txBody>
      </p:sp>
      <p:sp>
        <p:nvSpPr>
          <p:cNvPr id="18" name="Rounded Rectangle 17"/>
          <p:cNvSpPr/>
          <p:nvPr/>
        </p:nvSpPr>
        <p:spPr>
          <a:xfrm>
            <a:off x="4712063" y="2266950"/>
            <a:ext cx="1126066" cy="2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NikoshBAN" pitchFamily="2" charset="0"/>
                <a:cs typeface="NikoshBAN" pitchFamily="2" charset="0"/>
              </a:rPr>
              <a:t>পালা</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গান</a:t>
            </a:r>
            <a:endParaRPr lang="en-US" b="1" dirty="0">
              <a:latin typeface="NikoshBAN" pitchFamily="2" charset="0"/>
              <a:cs typeface="NikoshBAN" pitchFamily="2" charset="0"/>
            </a:endParaRPr>
          </a:p>
        </p:txBody>
      </p:sp>
      <p:sp>
        <p:nvSpPr>
          <p:cNvPr id="19" name="Rounded Rectangle 18"/>
          <p:cNvSpPr/>
          <p:nvPr/>
        </p:nvSpPr>
        <p:spPr>
          <a:xfrm>
            <a:off x="1524000" y="3943349"/>
            <a:ext cx="1566332" cy="290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NikoshBAN" pitchFamily="2" charset="0"/>
                <a:cs typeface="NikoshBAN" pitchFamily="2" charset="0"/>
              </a:rPr>
              <a:t>হাডুডু</a:t>
            </a:r>
            <a:r>
              <a:rPr lang="en-US" b="1" dirty="0" smtClean="0">
                <a:latin typeface="NikoshBAN" pitchFamily="2" charset="0"/>
                <a:cs typeface="NikoshBAN" pitchFamily="2" charset="0"/>
              </a:rPr>
              <a:t> </a:t>
            </a:r>
            <a:r>
              <a:rPr lang="en-US" b="1" dirty="0" err="1">
                <a:latin typeface="NikoshBAN" pitchFamily="2" charset="0"/>
                <a:cs typeface="NikoshBAN" pitchFamily="2" charset="0"/>
              </a:rPr>
              <a:t>খেলার</a:t>
            </a:r>
            <a:r>
              <a:rPr lang="en-US" b="1" dirty="0">
                <a:latin typeface="NikoshBAN" pitchFamily="2" charset="0"/>
                <a:cs typeface="NikoshBAN" pitchFamily="2" charset="0"/>
              </a:rPr>
              <a:t> গৎ </a:t>
            </a:r>
          </a:p>
        </p:txBody>
      </p:sp>
      <p:sp>
        <p:nvSpPr>
          <p:cNvPr id="20" name="Rounded Rectangle 19"/>
          <p:cNvSpPr/>
          <p:nvPr/>
        </p:nvSpPr>
        <p:spPr>
          <a:xfrm>
            <a:off x="4267200" y="3943348"/>
            <a:ext cx="1723329" cy="282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latin typeface="NikoshBAN" pitchFamily="2" charset="0"/>
                <a:cs typeface="NikoshBAN" pitchFamily="2" charset="0"/>
              </a:rPr>
              <a:t>কানামাছি</a:t>
            </a:r>
            <a:r>
              <a:rPr lang="en-US" sz="1600" b="1" dirty="0" smtClean="0">
                <a:latin typeface="NikoshBAN" pitchFamily="2" charset="0"/>
                <a:cs typeface="NikoshBAN" pitchFamily="2" charset="0"/>
              </a:rPr>
              <a:t> </a:t>
            </a:r>
            <a:r>
              <a:rPr lang="en-US" sz="1600" b="1" dirty="0" err="1" smtClean="0">
                <a:latin typeface="NikoshBAN" pitchFamily="2" charset="0"/>
                <a:cs typeface="NikoshBAN" pitchFamily="2" charset="0"/>
              </a:rPr>
              <a:t>খেলার</a:t>
            </a:r>
            <a:r>
              <a:rPr lang="en-US" sz="1600" b="1" dirty="0" smtClean="0">
                <a:latin typeface="NikoshBAN" pitchFamily="2" charset="0"/>
                <a:cs typeface="NikoshBAN" pitchFamily="2" charset="0"/>
              </a:rPr>
              <a:t> গৎ </a:t>
            </a:r>
            <a:endParaRPr lang="en-US" sz="1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1000" fill="hold"/>
                                        <p:tgtEl>
                                          <p:spTgt spid="14"/>
                                        </p:tgtEl>
                                        <p:attrNameLst>
                                          <p:attrName>ppt_w</p:attrName>
                                        </p:attrNameLst>
                                      </p:cBhvr>
                                      <p:tavLst>
                                        <p:tav tm="0">
                                          <p:val>
                                            <p:fltVal val="0"/>
                                          </p:val>
                                        </p:tav>
                                        <p:tav tm="100000">
                                          <p:val>
                                            <p:strVal val="#ppt_w"/>
                                          </p:val>
                                        </p:tav>
                                      </p:tavLst>
                                    </p:anim>
                                    <p:anim calcmode="lin" valueType="num">
                                      <p:cBhvr>
                                        <p:cTn id="57" dur="1000" fill="hold"/>
                                        <p:tgtEl>
                                          <p:spTgt spid="14"/>
                                        </p:tgtEl>
                                        <p:attrNameLst>
                                          <p:attrName>ppt_h</p:attrName>
                                        </p:attrNameLst>
                                      </p:cBhvr>
                                      <p:tavLst>
                                        <p:tav tm="0">
                                          <p:val>
                                            <p:fltVal val="0"/>
                                          </p:val>
                                        </p:tav>
                                        <p:tav tm="100000">
                                          <p:val>
                                            <p:strVal val="#ppt_h"/>
                                          </p:val>
                                        </p:tav>
                                      </p:tavLst>
                                    </p:anim>
                                    <p:anim calcmode="lin" valueType="num">
                                      <p:cBhvr>
                                        <p:cTn id="58" dur="1000" fill="hold"/>
                                        <p:tgtEl>
                                          <p:spTgt spid="14"/>
                                        </p:tgtEl>
                                        <p:attrNameLst>
                                          <p:attrName>style.rotation</p:attrName>
                                        </p:attrNameLst>
                                      </p:cBhvr>
                                      <p:tavLst>
                                        <p:tav tm="0">
                                          <p:val>
                                            <p:fltVal val="90"/>
                                          </p:val>
                                        </p:tav>
                                        <p:tav tm="100000">
                                          <p:val>
                                            <p:fltVal val="0"/>
                                          </p:val>
                                        </p:tav>
                                      </p:tavLst>
                                    </p:anim>
                                    <p:animEffect transition="in" filter="fade">
                                      <p:cBhvr>
                                        <p:cTn id="59" dur="10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fltVal val="0"/>
                                          </p:val>
                                        </p:tav>
                                        <p:tav tm="100000">
                                          <p:val>
                                            <p:strVal val="#ppt_w"/>
                                          </p:val>
                                        </p:tav>
                                      </p:tavLst>
                                    </p:anim>
                                    <p:anim calcmode="lin" valueType="num">
                                      <p:cBhvr>
                                        <p:cTn id="65" dur="1000" fill="hold"/>
                                        <p:tgtEl>
                                          <p:spTgt spid="15"/>
                                        </p:tgtEl>
                                        <p:attrNameLst>
                                          <p:attrName>ppt_h</p:attrName>
                                        </p:attrNameLst>
                                      </p:cBhvr>
                                      <p:tavLst>
                                        <p:tav tm="0">
                                          <p:val>
                                            <p:fltVal val="0"/>
                                          </p:val>
                                        </p:tav>
                                        <p:tav tm="100000">
                                          <p:val>
                                            <p:strVal val="#ppt_h"/>
                                          </p:val>
                                        </p:tav>
                                      </p:tavLst>
                                    </p:anim>
                                    <p:anim calcmode="lin" valueType="num">
                                      <p:cBhvr>
                                        <p:cTn id="66" dur="1000" fill="hold"/>
                                        <p:tgtEl>
                                          <p:spTgt spid="15"/>
                                        </p:tgtEl>
                                        <p:attrNameLst>
                                          <p:attrName>style.rotation</p:attrName>
                                        </p:attrNameLst>
                                      </p:cBhvr>
                                      <p:tavLst>
                                        <p:tav tm="0">
                                          <p:val>
                                            <p:fltVal val="90"/>
                                          </p:val>
                                        </p:tav>
                                        <p:tav tm="100000">
                                          <p:val>
                                            <p:fltVal val="0"/>
                                          </p:val>
                                        </p:tav>
                                      </p:tavLst>
                                    </p:anim>
                                    <p:animEffect transition="in" filter="fade">
                                      <p:cBhvr>
                                        <p:cTn id="67" dur="1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3771901"/>
            <a:ext cx="76962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err="1" smtClean="0">
                <a:solidFill>
                  <a:schemeClr val="tx1"/>
                </a:solidFill>
                <a:latin typeface="NikoshBAN"/>
                <a:cs typeface="NikoshBAN" pitchFamily="2" charset="0"/>
              </a:rPr>
              <a:t>পল্লিসাহিত্য</a:t>
            </a:r>
            <a:r>
              <a:rPr lang="en-US" sz="2800" dirty="0" smtClean="0">
                <a:solidFill>
                  <a:schemeClr val="tx1"/>
                </a:solidFill>
                <a:latin typeface="NikoshBAN"/>
                <a:cs typeface="NikoshBAN" pitchFamily="2" charset="0"/>
              </a:rPr>
              <a:t> </a:t>
            </a:r>
            <a:r>
              <a:rPr lang="en-US" sz="2800" dirty="0" err="1" smtClean="0">
                <a:solidFill>
                  <a:schemeClr val="tx1"/>
                </a:solidFill>
                <a:latin typeface="NikoshBAN"/>
                <a:cs typeface="NikoshBAN" pitchFamily="2" charset="0"/>
              </a:rPr>
              <a:t>সংগ্রহ</a:t>
            </a:r>
            <a:r>
              <a:rPr lang="en-US" sz="2800" dirty="0" smtClean="0">
                <a:solidFill>
                  <a:schemeClr val="tx1"/>
                </a:solidFill>
                <a:latin typeface="NikoshBAN"/>
                <a:cs typeface="NikoshBAN" pitchFamily="2" charset="0"/>
              </a:rPr>
              <a:t> ও </a:t>
            </a:r>
            <a:r>
              <a:rPr lang="en-US" sz="2800" dirty="0" err="1" smtClean="0">
                <a:solidFill>
                  <a:schemeClr val="tx1"/>
                </a:solidFill>
                <a:latin typeface="NikoshBAN"/>
                <a:cs typeface="NikoshBAN" pitchFamily="2" charset="0"/>
              </a:rPr>
              <a:t>সংরক্ষণের</a:t>
            </a:r>
            <a:r>
              <a:rPr lang="en-US" sz="2800" dirty="0" smtClean="0">
                <a:solidFill>
                  <a:schemeClr val="tx1"/>
                </a:solidFill>
                <a:latin typeface="NikoshBAN"/>
                <a:cs typeface="NikoshBAN" pitchFamily="2" charset="0"/>
              </a:rPr>
              <a:t> </a:t>
            </a:r>
            <a:r>
              <a:rPr lang="en-US" sz="2800" dirty="0" err="1" smtClean="0">
                <a:solidFill>
                  <a:schemeClr val="tx1"/>
                </a:solidFill>
                <a:latin typeface="NikoshBAN"/>
                <a:cs typeface="NikoshBAN" pitchFamily="2" charset="0"/>
              </a:rPr>
              <a:t>প্রয়োজনীয়তা</a:t>
            </a:r>
            <a:r>
              <a:rPr lang="en-US" sz="2800" dirty="0" smtClean="0">
                <a:solidFill>
                  <a:schemeClr val="tx1"/>
                </a:solidFill>
                <a:latin typeface="NikoshBAN"/>
                <a:cs typeface="NikoshBAN" pitchFamily="2" charset="0"/>
              </a:rPr>
              <a:t> </a:t>
            </a:r>
            <a:r>
              <a:rPr lang="en-US" sz="2800" dirty="0" err="1" smtClean="0">
                <a:solidFill>
                  <a:schemeClr val="tx1"/>
                </a:solidFill>
                <a:latin typeface="NikoshBAN"/>
                <a:cs typeface="NikoshBAN" pitchFamily="2" charset="0"/>
              </a:rPr>
              <a:t>সম্পর্কে</a:t>
            </a:r>
            <a:r>
              <a:rPr lang="en-US" sz="2800" dirty="0" smtClean="0">
                <a:solidFill>
                  <a:schemeClr val="tx1"/>
                </a:solidFill>
                <a:latin typeface="NikoshBAN"/>
                <a:cs typeface="NikoshBAN" pitchFamily="2" charset="0"/>
              </a:rPr>
              <a:t> </a:t>
            </a:r>
            <a:r>
              <a:rPr lang="en-US" sz="2800" dirty="0" err="1" smtClean="0">
                <a:solidFill>
                  <a:schemeClr val="tx1"/>
                </a:solidFill>
                <a:latin typeface="NikoshBAN" pitchFamily="2" charset="0"/>
                <a:cs typeface="NikoshBAN" pitchFamily="2" charset="0"/>
              </a:rPr>
              <a:t>বিশ্লেষণ</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a:t>
            </a:r>
            <a:r>
              <a:rPr lang="en-US"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
        <p:nvSpPr>
          <p:cNvPr id="6" name="TextBox 5"/>
          <p:cNvSpPr txBox="1"/>
          <p:nvPr/>
        </p:nvSpPr>
        <p:spPr>
          <a:xfrm>
            <a:off x="3429000" y="228600"/>
            <a:ext cx="2514600"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dirty="0" err="1" smtClean="0">
                <a:solidFill>
                  <a:schemeClr val="tx1"/>
                </a:solidFill>
                <a:latin typeface="NikoshBAN" pitchFamily="2" charset="0"/>
                <a:cs typeface="NikoshBAN" pitchFamily="2" charset="0"/>
              </a:rPr>
              <a:t>বাড়ির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কাজ</a:t>
            </a:r>
            <a:endParaRPr lang="en-US" sz="4800" dirty="0">
              <a:solidFill>
                <a:schemeClr val="tx1"/>
              </a:solidFill>
              <a:latin typeface="NikoshBAN" pitchFamily="2" charset="0"/>
              <a:cs typeface="NikoshBAN" pitchFamily="2" charset="0"/>
            </a:endParaRPr>
          </a:p>
        </p:txBody>
      </p:sp>
      <p:pic>
        <p:nvPicPr>
          <p:cNvPr id="8" name="Picture 7" descr="43.jpg"/>
          <p:cNvPicPr>
            <a:picLocks noChangeAspect="1"/>
          </p:cNvPicPr>
          <p:nvPr/>
        </p:nvPicPr>
        <p:blipFill>
          <a:blip r:embed="rId2"/>
          <a:stretch>
            <a:fillRect/>
          </a:stretch>
        </p:blipFill>
        <p:spPr>
          <a:xfrm>
            <a:off x="1828800" y="1257300"/>
            <a:ext cx="5715000" cy="240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01.jpeg"/>
          <p:cNvPicPr>
            <a:picLocks noChangeAspect="1"/>
          </p:cNvPicPr>
          <p:nvPr/>
        </p:nvPicPr>
        <p:blipFill>
          <a:blip r:embed="rId4"/>
          <a:stretch>
            <a:fillRect/>
          </a:stretch>
        </p:blipFill>
        <p:spPr>
          <a:xfrm>
            <a:off x="0" y="0"/>
            <a:ext cx="9144000" cy="5143500"/>
          </a:xfrm>
          <a:prstGeom prst="rect">
            <a:avLst/>
          </a:prstGeom>
        </p:spPr>
      </p:pic>
      <p:sp>
        <p:nvSpPr>
          <p:cNvPr id="5" name="TextBox 4"/>
          <p:cNvSpPr txBox="1"/>
          <p:nvPr/>
        </p:nvSpPr>
        <p:spPr>
          <a:xfrm>
            <a:off x="1371600" y="2057401"/>
            <a:ext cx="6629400" cy="1015663"/>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6000" dirty="0" err="1"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ধন্যবাদ</a:t>
            </a:r>
            <a:r>
              <a:rPr lang="en-US" sz="6000" dirty="0" smtClean="0">
                <a:solidFill>
                  <a:srgbClr val="00B0F0"/>
                </a:solidFill>
                <a:effectLst>
                  <a:outerShdw blurRad="38100" dist="38100" dir="2700000" algn="tl">
                    <a:srgbClr val="000000">
                      <a:alpha val="43137"/>
                    </a:srgbClr>
                  </a:outerShdw>
                </a:effectLst>
                <a:latin typeface="NikoshBAN" pitchFamily="2" charset="0"/>
                <a:cs typeface="NikoshBAN" pitchFamily="2" charset="0"/>
              </a:rPr>
              <a:t> </a:t>
            </a:r>
            <a:r>
              <a:rPr lang="en-US" sz="6000" dirty="0" err="1" smtClean="0">
                <a:solidFill>
                  <a:srgbClr val="00B0F0"/>
                </a:solidFill>
                <a:effectLst>
                  <a:outerShdw blurRad="38100" dist="38100" dir="2700000" algn="tl">
                    <a:srgbClr val="000000">
                      <a:alpha val="43137"/>
                    </a:srgbClr>
                  </a:outerShdw>
                </a:effectLst>
                <a:latin typeface="NikoshBAN" pitchFamily="2" charset="0"/>
                <a:cs typeface="NikoshBAN" pitchFamily="2" charset="0"/>
              </a:rPr>
              <a:t>সবাইকে</a:t>
            </a:r>
            <a:endParaRPr lang="en-US" sz="6000" dirty="0">
              <a:solidFill>
                <a:srgbClr val="00B0F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228601"/>
            <a:ext cx="3276600" cy="584775"/>
          </a:xfrm>
          <a:prstGeom prst="rect">
            <a:avLst/>
          </a:prstGeom>
          <a:noFill/>
        </p:spPr>
        <p:txBody>
          <a:bodyPr wrap="square" rtlCol="0">
            <a:spAutoFit/>
          </a:bodyPr>
          <a:lstStyle/>
          <a:p>
            <a:r>
              <a:rPr lang="en-US" sz="3200" dirty="0" smtClean="0">
                <a:solidFill>
                  <a:srgbClr val="C00000"/>
                </a:solidFill>
                <a:latin typeface="NikoshBAN" pitchFamily="2" charset="0"/>
                <a:cs typeface="NikoshBAN" pitchFamily="2" charset="0"/>
              </a:rPr>
              <a:t> </a:t>
            </a:r>
          </a:p>
        </p:txBody>
      </p:sp>
      <p:sp>
        <p:nvSpPr>
          <p:cNvPr id="3" name="TextBox 2"/>
          <p:cNvSpPr txBox="1"/>
          <p:nvPr/>
        </p:nvSpPr>
        <p:spPr>
          <a:xfrm>
            <a:off x="2971800" y="3657600"/>
            <a:ext cx="33528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dirty="0" err="1" smtClean="0">
                <a:solidFill>
                  <a:schemeClr val="bg1"/>
                </a:solidFill>
                <a:latin typeface="NikoshBAN" pitchFamily="2" charset="0"/>
                <a:cs typeface="NikoshBAN" pitchFamily="2" charset="0"/>
              </a:rPr>
              <a:t>পল্লিসাহিত্য</a:t>
            </a:r>
            <a:endParaRPr lang="en-US" sz="2800" dirty="0" smtClean="0">
              <a:solidFill>
                <a:schemeClr val="bg1"/>
              </a:solidFill>
              <a:latin typeface="NikoshBAN" pitchFamily="2" charset="0"/>
              <a:cs typeface="NikoshBAN" pitchFamily="2" charset="0"/>
            </a:endParaRPr>
          </a:p>
        </p:txBody>
      </p:sp>
      <p:pic>
        <p:nvPicPr>
          <p:cNvPr id="7" name="Picture 6" descr="Untitled-2 copy.jpg"/>
          <p:cNvPicPr>
            <a:picLocks noChangeAspect="1"/>
          </p:cNvPicPr>
          <p:nvPr/>
        </p:nvPicPr>
        <p:blipFill>
          <a:blip r:embed="rId2" cstate="screen"/>
          <a:stretch>
            <a:fillRect/>
          </a:stretch>
        </p:blipFill>
        <p:spPr>
          <a:xfrm>
            <a:off x="1981200" y="514350"/>
            <a:ext cx="5181600" cy="3028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p:cNvSpPr/>
          <p:nvPr/>
        </p:nvSpPr>
        <p:spPr>
          <a:xfrm>
            <a:off x="3657601" y="4229100"/>
            <a:ext cx="1991251" cy="523220"/>
          </a:xfrm>
          <a:prstGeom prst="rect">
            <a:avLst/>
          </a:prstGeom>
        </p:spPr>
        <p:txBody>
          <a:bodyPr wrap="none">
            <a:spAutoFit/>
          </a:bodyPr>
          <a:lstStyle/>
          <a:p>
            <a:pPr algn="ctr"/>
            <a:r>
              <a:rPr lang="en-US" sz="2800" dirty="0" err="1" smtClean="0">
                <a:solidFill>
                  <a:srgbClr val="002060"/>
                </a:solidFill>
                <a:latin typeface="NikoshBAN" pitchFamily="2" charset="0"/>
                <a:cs typeface="NikoshBAN" pitchFamily="2" charset="0"/>
              </a:rPr>
              <a:t>মুহম্মদ</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শহীদুল্লাহ</a:t>
            </a:r>
            <a:endParaRPr lang="en-US" sz="28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428750"/>
            <a:ext cx="297180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dirty="0" smtClean="0">
                <a:solidFill>
                  <a:schemeClr val="tx1"/>
                </a:solidFill>
                <a:latin typeface="NikoshBAN"/>
                <a:cs typeface="NikoshBAN" pitchFamily="2" charset="0"/>
              </a:rPr>
              <a:t>এ </a:t>
            </a:r>
            <a:r>
              <a:rPr lang="en-US" sz="2800" dirty="0" err="1" smtClean="0">
                <a:solidFill>
                  <a:schemeClr val="tx1"/>
                </a:solidFill>
                <a:latin typeface="NikoshBAN"/>
                <a:cs typeface="NikoshBAN" pitchFamily="2" charset="0"/>
              </a:rPr>
              <a:t>পাঠ</a:t>
            </a:r>
            <a:r>
              <a:rPr lang="en-US" sz="2800" dirty="0" smtClean="0">
                <a:solidFill>
                  <a:schemeClr val="tx1"/>
                </a:solidFill>
                <a:latin typeface="NikoshBAN"/>
                <a:cs typeface="NikoshBAN" pitchFamily="2" charset="0"/>
              </a:rPr>
              <a:t> </a:t>
            </a:r>
            <a:r>
              <a:rPr lang="en-US" sz="2800" dirty="0" err="1" smtClean="0">
                <a:solidFill>
                  <a:schemeClr val="tx1"/>
                </a:solidFill>
                <a:latin typeface="NikoshBAN"/>
                <a:cs typeface="NikoshBAN" pitchFamily="2" charset="0"/>
              </a:rPr>
              <a:t>শেষে</a:t>
            </a:r>
            <a:r>
              <a:rPr lang="en-US" sz="2800" dirty="0" smtClean="0">
                <a:solidFill>
                  <a:schemeClr val="tx1"/>
                </a:solidFill>
                <a:latin typeface="NikoshBAN"/>
                <a:cs typeface="NikoshBAN" pitchFamily="2" charset="0"/>
              </a:rPr>
              <a:t> </a:t>
            </a:r>
            <a:r>
              <a:rPr lang="en-US" sz="2800" dirty="0" err="1" smtClean="0">
                <a:solidFill>
                  <a:schemeClr val="tx1"/>
                </a:solidFill>
                <a:latin typeface="NikoshBAN"/>
                <a:cs typeface="NikoshBAN" pitchFamily="2" charset="0"/>
              </a:rPr>
              <a:t>শিক্ষার্থীরা</a:t>
            </a:r>
            <a:r>
              <a:rPr lang="en-US" sz="2800" dirty="0" smtClean="0">
                <a:solidFill>
                  <a:schemeClr val="tx1"/>
                </a:solidFill>
                <a:latin typeface="NikoshBAN"/>
                <a:cs typeface="NikoshBAN" pitchFamily="2" charset="0"/>
              </a:rPr>
              <a:t>---</a:t>
            </a:r>
          </a:p>
        </p:txBody>
      </p:sp>
      <p:sp>
        <p:nvSpPr>
          <p:cNvPr id="5" name="Oval 4"/>
          <p:cNvSpPr/>
          <p:nvPr/>
        </p:nvSpPr>
        <p:spPr>
          <a:xfrm>
            <a:off x="2971801" y="342900"/>
            <a:ext cx="3364523" cy="685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dirty="0" err="1" smtClean="0">
                <a:solidFill>
                  <a:schemeClr val="tx1"/>
                </a:solidFill>
                <a:latin typeface="NikoshBAN"/>
                <a:cs typeface="NikoshBAN" pitchFamily="2" charset="0"/>
              </a:rPr>
              <a:t>শিখনফল</a:t>
            </a:r>
            <a:endParaRPr lang="en-US" sz="3600" dirty="0">
              <a:solidFill>
                <a:schemeClr val="tx1"/>
              </a:solidFill>
              <a:latin typeface="NikoshBAN"/>
            </a:endParaRPr>
          </a:p>
        </p:txBody>
      </p:sp>
      <p:sp>
        <p:nvSpPr>
          <p:cNvPr id="8" name="Rectangle 7"/>
          <p:cNvSpPr/>
          <p:nvPr/>
        </p:nvSpPr>
        <p:spPr>
          <a:xfrm>
            <a:off x="1600200" y="2171700"/>
            <a:ext cx="396240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400" dirty="0" smtClean="0">
                <a:solidFill>
                  <a:schemeClr val="tx1"/>
                </a:solidFill>
                <a:latin typeface="NikoshBAN"/>
                <a:cs typeface="NikoshBAN" pitchFamily="2" charset="0"/>
              </a:rPr>
              <a:t>1। </a:t>
            </a:r>
            <a:r>
              <a:rPr lang="en-US" sz="2400" dirty="0" err="1" smtClean="0">
                <a:solidFill>
                  <a:schemeClr val="tx1"/>
                </a:solidFill>
                <a:latin typeface="NikoshBAN"/>
                <a:cs typeface="NikoshBAN" pitchFamily="2" charset="0"/>
              </a:rPr>
              <a:t>লেখক</a:t>
            </a:r>
            <a:r>
              <a:rPr lang="en-US" sz="2400" dirty="0" smtClean="0">
                <a:solidFill>
                  <a:schemeClr val="tx1"/>
                </a:solidFill>
                <a:latin typeface="NikoshBAN"/>
                <a:cs typeface="NikoshBAN" pitchFamily="2" charset="0"/>
              </a:rPr>
              <a:t> </a:t>
            </a:r>
            <a:r>
              <a:rPr lang="en-US" sz="2400" dirty="0" err="1" smtClean="0">
                <a:solidFill>
                  <a:schemeClr val="tx1"/>
                </a:solidFill>
                <a:latin typeface="NikoshBAN"/>
                <a:cs typeface="NikoshBAN" pitchFamily="2" charset="0"/>
              </a:rPr>
              <a:t>পরিচিতি</a:t>
            </a:r>
            <a:r>
              <a:rPr lang="en-US" sz="2400" dirty="0" smtClean="0">
                <a:solidFill>
                  <a:schemeClr val="tx1"/>
                </a:solidFill>
                <a:latin typeface="NikoshBAN"/>
                <a:cs typeface="NikoshBAN" pitchFamily="2" charset="0"/>
              </a:rPr>
              <a:t> </a:t>
            </a:r>
            <a:r>
              <a:rPr lang="en-US" sz="2400" dirty="0" err="1" smtClean="0">
                <a:solidFill>
                  <a:schemeClr val="tx1"/>
                </a:solidFill>
                <a:latin typeface="NikoshBAN"/>
                <a:cs typeface="NikoshBAN" pitchFamily="2" charset="0"/>
              </a:rPr>
              <a:t>বলতে</a:t>
            </a:r>
            <a:r>
              <a:rPr lang="en-US" sz="2400" dirty="0" smtClean="0">
                <a:solidFill>
                  <a:schemeClr val="tx1"/>
                </a:solidFill>
                <a:latin typeface="NikoshBAN"/>
                <a:cs typeface="NikoshBAN" pitchFamily="2" charset="0"/>
              </a:rPr>
              <a:t> </a:t>
            </a:r>
            <a:r>
              <a:rPr lang="en-US" sz="2400" dirty="0" err="1" smtClean="0">
                <a:solidFill>
                  <a:schemeClr val="tx1"/>
                </a:solidFill>
                <a:latin typeface="NikoshBAN"/>
                <a:cs typeface="NikoshBAN" pitchFamily="2" charset="0"/>
              </a:rPr>
              <a:t>পারবে</a:t>
            </a:r>
            <a:r>
              <a:rPr lang="en-US" sz="2400" dirty="0" smtClean="0">
                <a:solidFill>
                  <a:schemeClr val="tx1"/>
                </a:solidFill>
                <a:latin typeface="NikoshBAN"/>
                <a:cs typeface="NikoshBAN" pitchFamily="2" charset="0"/>
              </a:rPr>
              <a:t> ।</a:t>
            </a:r>
          </a:p>
        </p:txBody>
      </p:sp>
      <p:sp>
        <p:nvSpPr>
          <p:cNvPr id="9" name="Rectangle 8"/>
          <p:cNvSpPr/>
          <p:nvPr/>
        </p:nvSpPr>
        <p:spPr>
          <a:xfrm>
            <a:off x="1600200" y="2795885"/>
            <a:ext cx="54864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400" dirty="0" smtClean="0">
                <a:solidFill>
                  <a:schemeClr val="tx1"/>
                </a:solidFill>
                <a:latin typeface="NikoshBAN"/>
                <a:cs typeface="NikoshBAN" pitchFamily="2" charset="0"/>
              </a:rPr>
              <a:t>২। </a:t>
            </a:r>
            <a:r>
              <a:rPr lang="en-US" sz="2400" dirty="0" err="1" smtClean="0">
                <a:solidFill>
                  <a:schemeClr val="tx1"/>
                </a:solidFill>
                <a:latin typeface="NikoshBAN"/>
                <a:cs typeface="NikoshBAN" pitchFamily="2" charset="0"/>
              </a:rPr>
              <a:t>নতুন</a:t>
            </a:r>
            <a:r>
              <a:rPr lang="en-US" sz="2400" dirty="0" smtClean="0">
                <a:solidFill>
                  <a:schemeClr val="tx1"/>
                </a:solidFill>
                <a:latin typeface="NikoshBAN"/>
                <a:cs typeface="NikoshBAN" pitchFamily="2" charset="0"/>
              </a:rPr>
              <a:t> </a:t>
            </a:r>
            <a:r>
              <a:rPr lang="en-US" sz="2400" dirty="0" err="1" smtClean="0">
                <a:solidFill>
                  <a:schemeClr val="tx1"/>
                </a:solidFill>
                <a:latin typeface="NikoshBAN"/>
                <a:cs typeface="NikoshBAN" pitchFamily="2" charset="0"/>
              </a:rPr>
              <a:t>শব্দগুলোর</a:t>
            </a:r>
            <a:r>
              <a:rPr lang="en-US" sz="2400" dirty="0" smtClean="0">
                <a:solidFill>
                  <a:schemeClr val="tx1"/>
                </a:solidFill>
                <a:latin typeface="NikoshBAN"/>
                <a:cs typeface="NikoshBAN" pitchFamily="2" charset="0"/>
              </a:rPr>
              <a:t> </a:t>
            </a:r>
            <a:r>
              <a:rPr lang="en-US" sz="2400" dirty="0" err="1" smtClean="0">
                <a:solidFill>
                  <a:schemeClr val="tx1"/>
                </a:solidFill>
                <a:latin typeface="NikoshBAN"/>
                <a:cs typeface="NikoshBAN" pitchFamily="2" charset="0"/>
              </a:rPr>
              <a:t>অর্থসহ</a:t>
            </a:r>
            <a:r>
              <a:rPr lang="en-US" sz="2400" dirty="0" smtClean="0">
                <a:solidFill>
                  <a:schemeClr val="tx1"/>
                </a:solidFill>
                <a:latin typeface="NikoshBAN"/>
                <a:cs typeface="NikoshBAN" pitchFamily="2" charset="0"/>
              </a:rPr>
              <a:t> </a:t>
            </a:r>
            <a:r>
              <a:rPr lang="en-US" sz="2400" dirty="0" err="1" smtClean="0">
                <a:solidFill>
                  <a:srgbClr val="002060"/>
                </a:solidFill>
                <a:latin typeface="NikoshBAN" pitchFamily="2" charset="0"/>
                <a:cs typeface="NikoshBAN" pitchFamily="2" charset="0"/>
              </a:rPr>
              <a:t>অনুচ্ছেদ</a:t>
            </a:r>
            <a:r>
              <a:rPr lang="en-US" sz="2400" dirty="0" smtClean="0">
                <a:solidFill>
                  <a:srgbClr val="002060"/>
                </a:solidFill>
                <a:latin typeface="NikoshBAN" pitchFamily="2" charset="0"/>
                <a:cs typeface="NikoshBAN" pitchFamily="2" charset="0"/>
              </a:rPr>
              <a:t> </a:t>
            </a:r>
            <a:r>
              <a:rPr lang="en-US" sz="2400" dirty="0" err="1">
                <a:solidFill>
                  <a:srgbClr val="002060"/>
                </a:solidFill>
                <a:latin typeface="NikoshBAN" pitchFamily="2" charset="0"/>
                <a:cs typeface="NikoshBAN" pitchFamily="2" charset="0"/>
              </a:rPr>
              <a:t>তৈরি</a:t>
            </a:r>
            <a:r>
              <a:rPr lang="en-US" sz="2400" dirty="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করতে</a:t>
            </a:r>
            <a:r>
              <a:rPr lang="en-US" sz="2400" dirty="0" smtClean="0">
                <a:solidFill>
                  <a:srgbClr val="002060"/>
                </a:solidFill>
                <a:latin typeface="NikoshBAN" pitchFamily="2" charset="0"/>
                <a:cs typeface="NikoshBAN" pitchFamily="2" charset="0"/>
              </a:rPr>
              <a:t> </a:t>
            </a:r>
            <a:r>
              <a:rPr lang="en-US" sz="2400" dirty="0" err="1" smtClean="0">
                <a:solidFill>
                  <a:schemeClr val="tx1"/>
                </a:solidFill>
                <a:latin typeface="NikoshBAN"/>
                <a:cs typeface="NikoshBAN" pitchFamily="2" charset="0"/>
              </a:rPr>
              <a:t>পারবে</a:t>
            </a:r>
            <a:r>
              <a:rPr lang="en-US" sz="2400" dirty="0" smtClean="0">
                <a:solidFill>
                  <a:schemeClr val="tx1"/>
                </a:solidFill>
                <a:latin typeface="NikoshBAN"/>
                <a:cs typeface="NikoshBAN" pitchFamily="2" charset="0"/>
              </a:rPr>
              <a:t>।</a:t>
            </a:r>
          </a:p>
        </p:txBody>
      </p:sp>
      <p:sp>
        <p:nvSpPr>
          <p:cNvPr id="10" name="Rectangle 9"/>
          <p:cNvSpPr/>
          <p:nvPr/>
        </p:nvSpPr>
        <p:spPr>
          <a:xfrm>
            <a:off x="1600200" y="3405485"/>
            <a:ext cx="571500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2400" dirty="0" smtClean="0">
                <a:solidFill>
                  <a:schemeClr val="tx1"/>
                </a:solidFill>
                <a:latin typeface="NikoshBAN"/>
                <a:cs typeface="NikoshBAN" pitchFamily="2" charset="0"/>
              </a:rPr>
              <a:t>৩। </a:t>
            </a:r>
            <a:r>
              <a:rPr lang="en-US" sz="2400" dirty="0" err="1" smtClean="0">
                <a:solidFill>
                  <a:schemeClr val="tx1"/>
                </a:solidFill>
                <a:latin typeface="NikoshBAN"/>
                <a:cs typeface="NikoshBAN" pitchFamily="2" charset="0"/>
              </a:rPr>
              <a:t>পল্লিসাহিত্যের</a:t>
            </a:r>
            <a:r>
              <a:rPr lang="en-US" sz="2400" dirty="0" smtClean="0">
                <a:solidFill>
                  <a:schemeClr val="tx1"/>
                </a:solidFill>
                <a:latin typeface="NikoshBAN"/>
                <a:cs typeface="NikoshBAN" pitchFamily="2" charset="0"/>
              </a:rPr>
              <a:t> </a:t>
            </a:r>
            <a:r>
              <a:rPr lang="en-US" sz="2400" dirty="0" err="1" smtClean="0">
                <a:solidFill>
                  <a:schemeClr val="tx1"/>
                </a:solidFill>
                <a:latin typeface="NikoshBAN"/>
                <a:cs typeface="NikoshBAN" pitchFamily="2" charset="0"/>
              </a:rPr>
              <a:t>উপাদানসমূহ</a:t>
            </a:r>
            <a:r>
              <a:rPr lang="en-US" sz="2400" dirty="0" smtClean="0">
                <a:solidFill>
                  <a:schemeClr val="tx1"/>
                </a:solidFill>
                <a:latin typeface="NikoshBAN"/>
                <a:cs typeface="NikoshBAN" pitchFamily="2" charset="0"/>
              </a:rPr>
              <a:t> </a:t>
            </a:r>
            <a:r>
              <a:rPr lang="en-US" sz="2400" dirty="0" err="1" smtClean="0">
                <a:solidFill>
                  <a:schemeClr val="tx1"/>
                </a:solidFill>
                <a:latin typeface="NikoshBAN"/>
                <a:cs typeface="NikoshBAN" pitchFamily="2" charset="0"/>
              </a:rPr>
              <a:t>আলোচনা</a:t>
            </a:r>
            <a:r>
              <a:rPr lang="en-US" sz="2400" dirty="0" smtClean="0">
                <a:solidFill>
                  <a:schemeClr val="tx1"/>
                </a:solidFill>
                <a:latin typeface="NikoshBAN"/>
                <a:cs typeface="NikoshBAN" pitchFamily="2" charset="0"/>
              </a:rPr>
              <a:t> </a:t>
            </a:r>
            <a:r>
              <a:rPr lang="en-US" sz="2400" dirty="0" err="1" smtClean="0">
                <a:solidFill>
                  <a:schemeClr val="tx1"/>
                </a:solidFill>
                <a:latin typeface="NikoshBAN"/>
                <a:cs typeface="NikoshBAN" pitchFamily="2" charset="0"/>
              </a:rPr>
              <a:t>করতে</a:t>
            </a:r>
            <a:r>
              <a:rPr lang="en-US" sz="2400" dirty="0" smtClean="0">
                <a:solidFill>
                  <a:schemeClr val="tx1"/>
                </a:solidFill>
                <a:latin typeface="NikoshBAN"/>
                <a:cs typeface="NikoshBAN" pitchFamily="2" charset="0"/>
              </a:rPr>
              <a:t> </a:t>
            </a:r>
            <a:r>
              <a:rPr lang="en-US" sz="2400" dirty="0" err="1" smtClean="0">
                <a:solidFill>
                  <a:schemeClr val="tx1"/>
                </a:solidFill>
                <a:latin typeface="NikoshBAN"/>
                <a:cs typeface="NikoshBAN" pitchFamily="2" charset="0"/>
              </a:rPr>
              <a:t>পারবে</a:t>
            </a:r>
            <a:r>
              <a:rPr lang="en-US" sz="2400" dirty="0" smtClean="0">
                <a:solidFill>
                  <a:schemeClr val="tx1"/>
                </a:solidFill>
                <a:latin typeface="NikoshBAN"/>
                <a:cs typeface="NikoshBAN" pitchFamily="2" charset="0"/>
              </a:rPr>
              <a:t>।</a:t>
            </a:r>
          </a:p>
        </p:txBody>
      </p:sp>
      <p:sp>
        <p:nvSpPr>
          <p:cNvPr id="11" name="Rectangle 10"/>
          <p:cNvSpPr/>
          <p:nvPr/>
        </p:nvSpPr>
        <p:spPr>
          <a:xfrm>
            <a:off x="1600200" y="4015085"/>
            <a:ext cx="685800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400" dirty="0" smtClean="0">
                <a:solidFill>
                  <a:schemeClr val="tx1"/>
                </a:solidFill>
                <a:latin typeface="NikoshBAN"/>
                <a:cs typeface="NikoshBAN" pitchFamily="2" charset="0"/>
              </a:rPr>
              <a:t>৪। </a:t>
            </a:r>
            <a:r>
              <a:rPr lang="en-US" sz="2400" dirty="0" err="1" smtClean="0">
                <a:solidFill>
                  <a:schemeClr val="tx1"/>
                </a:solidFill>
                <a:latin typeface="NikoshBAN"/>
                <a:cs typeface="NikoshBAN" pitchFamily="2" charset="0"/>
              </a:rPr>
              <a:t>পল্লিসাহিত্য</a:t>
            </a:r>
            <a:r>
              <a:rPr lang="en-US" sz="2400" dirty="0" smtClean="0">
                <a:solidFill>
                  <a:schemeClr val="tx1"/>
                </a:solidFill>
                <a:latin typeface="NikoshBAN"/>
                <a:cs typeface="NikoshBAN" pitchFamily="2" charset="0"/>
              </a:rPr>
              <a:t> </a:t>
            </a:r>
            <a:r>
              <a:rPr lang="en-US" sz="2400" dirty="0" err="1" smtClean="0">
                <a:solidFill>
                  <a:schemeClr val="tx1"/>
                </a:solidFill>
                <a:latin typeface="NikoshBAN"/>
                <a:cs typeface="NikoshBAN" pitchFamily="2" charset="0"/>
              </a:rPr>
              <a:t>সংগ্রহ</a:t>
            </a:r>
            <a:r>
              <a:rPr lang="en-US" sz="2400" dirty="0" smtClean="0">
                <a:solidFill>
                  <a:schemeClr val="tx1"/>
                </a:solidFill>
                <a:latin typeface="NikoshBAN"/>
                <a:cs typeface="NikoshBAN" pitchFamily="2" charset="0"/>
              </a:rPr>
              <a:t> ও </a:t>
            </a:r>
            <a:r>
              <a:rPr lang="en-US" sz="2400" dirty="0" err="1" smtClean="0">
                <a:solidFill>
                  <a:schemeClr val="tx1"/>
                </a:solidFill>
                <a:latin typeface="NikoshBAN"/>
                <a:cs typeface="NikoshBAN" pitchFamily="2" charset="0"/>
              </a:rPr>
              <a:t>সংরক্ষণের</a:t>
            </a:r>
            <a:r>
              <a:rPr lang="en-US" sz="2400" dirty="0" smtClean="0">
                <a:solidFill>
                  <a:schemeClr val="tx1"/>
                </a:solidFill>
                <a:latin typeface="NikoshBAN"/>
                <a:cs typeface="NikoshBAN" pitchFamily="2" charset="0"/>
              </a:rPr>
              <a:t> </a:t>
            </a:r>
            <a:r>
              <a:rPr lang="en-US" sz="2400" dirty="0" err="1" smtClean="0">
                <a:solidFill>
                  <a:schemeClr val="tx1"/>
                </a:solidFill>
                <a:latin typeface="NikoshBAN"/>
                <a:cs typeface="NikoshBAN" pitchFamily="2" charset="0"/>
              </a:rPr>
              <a:t>প্রয়োজনীয়তা</a:t>
            </a:r>
            <a:r>
              <a:rPr lang="en-US" sz="2400" dirty="0" smtClean="0">
                <a:solidFill>
                  <a:schemeClr val="tx1"/>
                </a:solidFill>
                <a:latin typeface="NikoshBAN"/>
                <a:cs typeface="NikoshBAN" pitchFamily="2" charset="0"/>
              </a:rPr>
              <a:t> </a:t>
            </a:r>
            <a:r>
              <a:rPr lang="en-US" sz="2400" dirty="0" err="1" smtClean="0">
                <a:solidFill>
                  <a:schemeClr val="tx1"/>
                </a:solidFill>
                <a:latin typeface="NikoshBAN"/>
                <a:cs typeface="NikoshBAN" pitchFamily="2" charset="0"/>
              </a:rPr>
              <a:t>উল্লেখ</a:t>
            </a:r>
            <a:r>
              <a:rPr lang="en-US" sz="2400" dirty="0" smtClean="0">
                <a:solidFill>
                  <a:schemeClr val="tx1"/>
                </a:solidFill>
                <a:latin typeface="NikoshBAN"/>
                <a:cs typeface="NikoshBAN" pitchFamily="2" charset="0"/>
              </a:rPr>
              <a:t> </a:t>
            </a:r>
            <a:r>
              <a:rPr lang="en-US" sz="2400" dirty="0" err="1" smtClean="0">
                <a:solidFill>
                  <a:schemeClr val="tx1"/>
                </a:solidFill>
                <a:latin typeface="NikoshBAN" pitchFamily="2" charset="0"/>
                <a:cs typeface="NikoshBAN" pitchFamily="2" charset="0"/>
              </a:rPr>
              <a:t>করতে</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পারবে</a:t>
            </a:r>
            <a:r>
              <a:rPr lang="en-US" sz="2400" dirty="0" smtClean="0">
                <a:solidFill>
                  <a:schemeClr val="tx1"/>
                </a:solidFill>
                <a:latin typeface="NikoshBAN" pitchFamily="2" charset="0"/>
                <a:cs typeface="NikoshBAN" pitchFamily="2" charset="0"/>
              </a:rPr>
              <a:t>।</a:t>
            </a:r>
            <a:endParaRPr lang="en-US" sz="2400" dirty="0">
              <a:solidFill>
                <a:schemeClr val="tx1"/>
              </a:solidFill>
              <a:latin typeface="NikoshBAN"/>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57600" y="285750"/>
            <a:ext cx="2209800" cy="3429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err="1" smtClean="0">
                <a:solidFill>
                  <a:schemeClr val="bg1"/>
                </a:solidFill>
                <a:latin typeface="NikoshBAN"/>
                <a:cs typeface="NikoshBAN" pitchFamily="2" charset="0"/>
              </a:rPr>
              <a:t>লেখক</a:t>
            </a:r>
            <a:r>
              <a:rPr lang="en-US" sz="2400" dirty="0" smtClean="0">
                <a:solidFill>
                  <a:schemeClr val="bg1"/>
                </a:solidFill>
                <a:latin typeface="NikoshBAN"/>
                <a:cs typeface="NikoshBAN" pitchFamily="2" charset="0"/>
              </a:rPr>
              <a:t> </a:t>
            </a:r>
            <a:r>
              <a:rPr lang="en-US" sz="2400" dirty="0" err="1" smtClean="0">
                <a:solidFill>
                  <a:schemeClr val="bg1"/>
                </a:solidFill>
                <a:latin typeface="NikoshBAN"/>
                <a:cs typeface="NikoshBAN" pitchFamily="2" charset="0"/>
              </a:rPr>
              <a:t>পরিচিতি</a:t>
            </a:r>
            <a:r>
              <a:rPr lang="en-US" sz="2400" dirty="0" smtClean="0">
                <a:solidFill>
                  <a:schemeClr val="bg1"/>
                </a:solidFill>
                <a:latin typeface="NikoshBAN"/>
                <a:cs typeface="NikoshBAN" pitchFamily="2" charset="0"/>
              </a:rPr>
              <a:t> </a:t>
            </a:r>
            <a:endParaRPr lang="en-US" sz="2400" dirty="0">
              <a:solidFill>
                <a:schemeClr val="bg1"/>
              </a:solidFill>
            </a:endParaRPr>
          </a:p>
        </p:txBody>
      </p:sp>
      <p:sp>
        <p:nvSpPr>
          <p:cNvPr id="4" name="Rectangle 3"/>
          <p:cNvSpPr/>
          <p:nvPr/>
        </p:nvSpPr>
        <p:spPr>
          <a:xfrm>
            <a:off x="762000" y="4343401"/>
            <a:ext cx="2743200"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200" dirty="0" err="1" smtClean="0">
                <a:solidFill>
                  <a:srgbClr val="00B0F0"/>
                </a:solidFill>
                <a:latin typeface="NikoshBAN" pitchFamily="2" charset="0"/>
                <a:cs typeface="NikoshBAN" pitchFamily="2" charset="0"/>
              </a:rPr>
              <a:t>মুহম্মদ</a:t>
            </a:r>
            <a:r>
              <a:rPr lang="en-US" sz="3200" dirty="0" smtClean="0">
                <a:solidFill>
                  <a:srgbClr val="00B0F0"/>
                </a:solidFill>
                <a:latin typeface="NikoshBAN" pitchFamily="2" charset="0"/>
                <a:cs typeface="NikoshBAN" pitchFamily="2" charset="0"/>
              </a:rPr>
              <a:t> </a:t>
            </a:r>
            <a:r>
              <a:rPr lang="en-US" sz="3200" dirty="0" err="1" smtClean="0">
                <a:solidFill>
                  <a:srgbClr val="00B0F0"/>
                </a:solidFill>
                <a:latin typeface="NikoshBAN" pitchFamily="2" charset="0"/>
                <a:cs typeface="NikoshBAN" pitchFamily="2" charset="0"/>
              </a:rPr>
              <a:t>শহীদুল্লাহ</a:t>
            </a:r>
            <a:endParaRPr lang="en-US" sz="3200" dirty="0">
              <a:solidFill>
                <a:srgbClr val="00B0F0"/>
              </a:solidFill>
              <a:latin typeface="NikoshBAN" pitchFamily="2" charset="0"/>
              <a:cs typeface="NikoshBAN" pitchFamily="2" charset="0"/>
            </a:endParaRPr>
          </a:p>
        </p:txBody>
      </p:sp>
      <p:sp>
        <p:nvSpPr>
          <p:cNvPr id="5" name="Round Single Corner Rectangle 4"/>
          <p:cNvSpPr/>
          <p:nvPr/>
        </p:nvSpPr>
        <p:spPr>
          <a:xfrm>
            <a:off x="762000" y="914400"/>
            <a:ext cx="2743200" cy="257175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smtClean="0">
                <a:latin typeface="NikoshBAN" pitchFamily="2" charset="0"/>
                <a:cs typeface="NikoshBAN" pitchFamily="2" charset="0"/>
              </a:rPr>
              <a:t>জন্মঃ</a:t>
            </a:r>
            <a:endParaRPr lang="en-US" sz="2800" b="1" dirty="0" smtClean="0">
              <a:latin typeface="NikoshBAN" pitchFamily="2" charset="0"/>
              <a:cs typeface="NikoshBAN" pitchFamily="2" charset="0"/>
            </a:endParaRPr>
          </a:p>
          <a:p>
            <a:pPr lvl="0" algn="ctr"/>
            <a:r>
              <a:rPr lang="en-US" sz="2800" b="1" dirty="0" smtClean="0">
                <a:latin typeface="NikoshBAN" pitchFamily="2" charset="0"/>
                <a:cs typeface="NikoshBAN" pitchFamily="2" charset="0"/>
              </a:rPr>
              <a:t>১০ </a:t>
            </a:r>
            <a:r>
              <a:rPr lang="en-US" sz="2800" b="1" dirty="0" err="1" smtClean="0">
                <a:latin typeface="NikoshBAN" pitchFamily="2" charset="0"/>
                <a:cs typeface="NikoshBAN" pitchFamily="2" charset="0"/>
              </a:rPr>
              <a:t>জুলাই</a:t>
            </a:r>
            <a:endParaRPr lang="en-US" sz="2800" b="1" dirty="0" smtClean="0">
              <a:latin typeface="NikoshBAN" pitchFamily="2" charset="0"/>
              <a:cs typeface="NikoshBAN" pitchFamily="2" charset="0"/>
            </a:endParaRPr>
          </a:p>
          <a:p>
            <a:pPr lvl="0" algn="ctr"/>
            <a:r>
              <a:rPr lang="en-US" sz="2800" b="1" dirty="0" smtClean="0">
                <a:latin typeface="NikoshBAN" pitchFamily="2" charset="0"/>
                <a:cs typeface="NikoshBAN" pitchFamily="2" charset="0"/>
              </a:rPr>
              <a:t>১৮৮৫, </a:t>
            </a:r>
            <a:r>
              <a:rPr lang="en-US" sz="2800" b="1" dirty="0" err="1" smtClean="0">
                <a:latin typeface="NikoshBAN" pitchFamily="2" charset="0"/>
                <a:cs typeface="NikoshBAN" pitchFamily="2" charset="0"/>
              </a:rPr>
              <a:t>পশ্চিমবঙ্গের</a:t>
            </a:r>
            <a:endParaRPr lang="en-US" sz="2800" b="1" dirty="0" smtClean="0">
              <a:latin typeface="NikoshBAN" pitchFamily="2" charset="0"/>
              <a:cs typeface="NikoshBAN" pitchFamily="2" charset="0"/>
            </a:endParaRPr>
          </a:p>
          <a:p>
            <a:pPr lvl="0" algn="ctr"/>
            <a:r>
              <a:rPr lang="en-US" sz="2800" b="1" dirty="0" err="1" smtClean="0">
                <a:latin typeface="NikoshBAN" pitchFamily="2" charset="0"/>
                <a:cs typeface="NikoshBAN" pitchFamily="2" charset="0"/>
              </a:rPr>
              <a:t>চব্বিশ</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পরগনা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জেলার</a:t>
            </a:r>
            <a:endParaRPr lang="en-US" sz="2800" b="1" dirty="0" smtClean="0">
              <a:latin typeface="NikoshBAN" pitchFamily="2" charset="0"/>
              <a:cs typeface="NikoshBAN" pitchFamily="2" charset="0"/>
            </a:endParaRPr>
          </a:p>
          <a:p>
            <a:pPr lvl="0" algn="ctr"/>
            <a:r>
              <a:rPr lang="en-US" sz="2800" b="1" dirty="0" err="1" smtClean="0">
                <a:latin typeface="NikoshBAN" pitchFamily="2" charset="0"/>
                <a:cs typeface="NikoshBAN" pitchFamily="2" charset="0"/>
              </a:rPr>
              <a:t>বসিরহাট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মহকুমার</a:t>
            </a:r>
            <a:endParaRPr lang="en-US" sz="2800" b="1" dirty="0" smtClean="0">
              <a:latin typeface="NikoshBAN" pitchFamily="2" charset="0"/>
              <a:cs typeface="NikoshBAN" pitchFamily="2" charset="0"/>
            </a:endParaRPr>
          </a:p>
          <a:p>
            <a:pPr lvl="0" algn="ctr"/>
            <a:r>
              <a:rPr lang="en-US" sz="2800" b="1" dirty="0" err="1" smtClean="0">
                <a:latin typeface="NikoshBAN" pitchFamily="2" charset="0"/>
                <a:cs typeface="NikoshBAN" pitchFamily="2" charset="0"/>
              </a:rPr>
              <a:t>পেয়ারা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গ্রামে</a:t>
            </a:r>
            <a:r>
              <a:rPr lang="en-US" sz="2800" b="1" dirty="0" smtClean="0">
                <a:latin typeface="NikoshBAN" pitchFamily="2" charset="0"/>
                <a:cs typeface="NikoshBAN" pitchFamily="2" charset="0"/>
              </a:rPr>
              <a:t> । </a:t>
            </a:r>
            <a:endParaRPr lang="en-US" sz="2800" b="1" dirty="0">
              <a:latin typeface="NikoshBAN" pitchFamily="2" charset="0"/>
              <a:cs typeface="NikoshBAN" pitchFamily="2" charset="0"/>
            </a:endParaRPr>
          </a:p>
        </p:txBody>
      </p:sp>
      <p:sp>
        <p:nvSpPr>
          <p:cNvPr id="6" name="Round Single Corner Rectangle 5"/>
          <p:cNvSpPr/>
          <p:nvPr/>
        </p:nvSpPr>
        <p:spPr>
          <a:xfrm>
            <a:off x="762000" y="914400"/>
            <a:ext cx="2743200" cy="2571750"/>
          </a:xfrm>
          <a:prstGeom prst="round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2800" b="1" dirty="0" err="1" smtClean="0">
                <a:latin typeface="NikoshBAN" pitchFamily="2" charset="0"/>
                <a:cs typeface="NikoshBAN" pitchFamily="2" charset="0"/>
              </a:rPr>
              <a:t>পড়াশোনাঃ</a:t>
            </a:r>
            <a:endParaRPr lang="en-US" sz="2800" b="1" dirty="0" smtClean="0">
              <a:latin typeface="NikoshBAN" pitchFamily="2" charset="0"/>
              <a:cs typeface="NikoshBAN" pitchFamily="2" charset="0"/>
            </a:endParaRPr>
          </a:p>
          <a:p>
            <a:pPr lvl="0" algn="ctr"/>
            <a:r>
              <a:rPr lang="en-US" sz="2800" b="1" dirty="0" err="1" smtClean="0">
                <a:latin typeface="NikoshBAN" pitchFamily="2" charset="0"/>
                <a:cs typeface="NikoshBAN" pitchFamily="2" charset="0"/>
              </a:rPr>
              <a:t>কলকাতা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বিশ্ববিদ্যালয়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এবং</a:t>
            </a:r>
            <a:endParaRPr lang="en-US" sz="2800" b="1" dirty="0" smtClean="0">
              <a:latin typeface="NikoshBAN" pitchFamily="2" charset="0"/>
              <a:cs typeface="NikoshBAN" pitchFamily="2" charset="0"/>
            </a:endParaRPr>
          </a:p>
          <a:p>
            <a:pPr lvl="0" algn="ct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প্যারিসের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সোরবোন</a:t>
            </a:r>
            <a:r>
              <a:rPr lang="en-US" sz="2800" b="1" dirty="0" smtClean="0">
                <a:latin typeface="NikoshBAN" pitchFamily="2" charset="0"/>
                <a:cs typeface="NikoshBAN" pitchFamily="2" charset="0"/>
              </a:rPr>
              <a:t> </a:t>
            </a:r>
          </a:p>
          <a:p>
            <a:pPr lvl="0" algn="ctr"/>
            <a:r>
              <a:rPr lang="en-US" sz="2800" b="1" dirty="0" err="1" smtClean="0">
                <a:latin typeface="NikoshBAN" pitchFamily="2" charset="0"/>
                <a:cs typeface="NikoshBAN" pitchFamily="2" charset="0"/>
              </a:rPr>
              <a:t>বিশ্ববিদ্যালয়</a:t>
            </a:r>
            <a:r>
              <a:rPr lang="en-US" sz="2800" b="1" dirty="0" smtClean="0">
                <a:latin typeface="NikoshBAN" pitchFamily="2" charset="0"/>
                <a:cs typeface="NikoshBAN" pitchFamily="2" charset="0"/>
              </a:rPr>
              <a:t> </a:t>
            </a:r>
          </a:p>
        </p:txBody>
      </p:sp>
      <p:sp>
        <p:nvSpPr>
          <p:cNvPr id="8" name="Round Single Corner Rectangle 7"/>
          <p:cNvSpPr/>
          <p:nvPr/>
        </p:nvSpPr>
        <p:spPr>
          <a:xfrm>
            <a:off x="762000" y="914400"/>
            <a:ext cx="2743200" cy="2571750"/>
          </a:xfrm>
          <a:prstGeom prst="round1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2800" b="1" dirty="0" err="1" smtClean="0">
                <a:latin typeface="NikoshBAN" pitchFamily="2" charset="0"/>
                <a:cs typeface="NikoshBAN" pitchFamily="2" charset="0"/>
              </a:rPr>
              <a:t>তিনি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ছিলেন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সুপণ্ডিত</a:t>
            </a:r>
            <a:endParaRPr lang="en-US" sz="2800" b="1" dirty="0" smtClean="0">
              <a:latin typeface="NikoshBAN" pitchFamily="2" charset="0"/>
              <a:cs typeface="NikoshBAN" pitchFamily="2" charset="0"/>
            </a:endParaRPr>
          </a:p>
          <a:p>
            <a:pPr lvl="0" algn="ct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ভাষাবিদ</a:t>
            </a:r>
            <a:r>
              <a:rPr lang="en-US" sz="2800" b="1" dirty="0" smtClean="0">
                <a:latin typeface="NikoshBAN" pitchFamily="2" charset="0"/>
                <a:cs typeface="NikoshBAN" pitchFamily="2" charset="0"/>
              </a:rPr>
              <a:t> ও </a:t>
            </a:r>
            <a:r>
              <a:rPr lang="en-US" sz="2800" b="1" dirty="0" err="1" smtClean="0">
                <a:latin typeface="NikoshBAN" pitchFamily="2" charset="0"/>
                <a:cs typeface="NikoshBAN" pitchFamily="2" charset="0"/>
              </a:rPr>
              <a:t>মুক্তবুদ্ধির</a:t>
            </a:r>
            <a:endParaRPr lang="en-US" sz="2800" b="1" dirty="0" smtClean="0">
              <a:latin typeface="NikoshBAN" pitchFamily="2" charset="0"/>
              <a:cs typeface="NikoshBAN" pitchFamily="2" charset="0"/>
            </a:endParaRPr>
          </a:p>
          <a:p>
            <a:pPr lvl="0" algn="ct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অধিকারী</a:t>
            </a:r>
            <a:endParaRPr lang="en-US" sz="2800" b="1" dirty="0">
              <a:latin typeface="NikoshBAN" pitchFamily="2" charset="0"/>
              <a:cs typeface="NikoshBAN" pitchFamily="2" charset="0"/>
            </a:endParaRPr>
          </a:p>
        </p:txBody>
      </p:sp>
      <p:sp>
        <p:nvSpPr>
          <p:cNvPr id="10" name="Round Single Corner Rectangle 9"/>
          <p:cNvSpPr/>
          <p:nvPr/>
        </p:nvSpPr>
        <p:spPr>
          <a:xfrm>
            <a:off x="762000" y="914400"/>
            <a:ext cx="2743200" cy="257175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smtClean="0">
                <a:latin typeface="NikoshBAN" pitchFamily="2" charset="0"/>
                <a:cs typeface="NikoshBAN" pitchFamily="2" charset="0"/>
              </a:rPr>
              <a:t>প্রকাশিত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গ্রন্থঃ</a:t>
            </a:r>
            <a:endParaRPr lang="en-US" sz="2800" b="1" dirty="0" smtClean="0">
              <a:latin typeface="NikoshBAN" pitchFamily="2" charset="0"/>
              <a:cs typeface="NikoshBAN" pitchFamily="2" charset="0"/>
            </a:endParaRPr>
          </a:p>
          <a:p>
            <a:pPr lvl="0" algn="ctr"/>
            <a:r>
              <a:rPr lang="en-US" sz="2800" b="1" dirty="0" err="1" smtClean="0">
                <a:latin typeface="NikoshBAN" pitchFamily="2" charset="0"/>
                <a:cs typeface="NikoshBAN" pitchFamily="2" charset="0"/>
              </a:rPr>
              <a:t>বাংলা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ভাষার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ইতিবৃত্ত</a:t>
            </a:r>
            <a:r>
              <a:rPr lang="en-US" sz="2800" b="1" dirty="0" smtClean="0">
                <a:latin typeface="NikoshBAN" pitchFamily="2" charset="0"/>
                <a:cs typeface="NikoshBAN" pitchFamily="2" charset="0"/>
              </a:rPr>
              <a:t>,</a:t>
            </a:r>
          </a:p>
          <a:p>
            <a:pPr lvl="0" algn="ctr"/>
            <a:r>
              <a:rPr lang="en-US" sz="2800" b="1" dirty="0" err="1" smtClean="0">
                <a:latin typeface="NikoshBAN" pitchFamily="2" charset="0"/>
                <a:cs typeface="NikoshBAN" pitchFamily="2" charset="0"/>
              </a:rPr>
              <a:t>বাংলা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সাহিত্যের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কথা</a:t>
            </a:r>
            <a:r>
              <a:rPr lang="en-US" sz="2800" b="1" dirty="0" smtClean="0">
                <a:latin typeface="NikoshBAN" pitchFamily="2" charset="0"/>
                <a:cs typeface="NikoshBAN" pitchFamily="2" charset="0"/>
              </a:rPr>
              <a:t>,</a:t>
            </a:r>
          </a:p>
          <a:p>
            <a:pPr lvl="0" algn="ctr"/>
            <a:r>
              <a:rPr lang="en-US" sz="2800" b="1" dirty="0" err="1" smtClean="0">
                <a:latin typeface="NikoshBAN" pitchFamily="2" charset="0"/>
                <a:cs typeface="NikoshBAN" pitchFamily="2" charset="0"/>
              </a:rPr>
              <a:t>বাংলা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ভাষার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ব্যাকরণ</a:t>
            </a:r>
            <a:r>
              <a:rPr lang="en-US" sz="2800" b="1" dirty="0" smtClean="0">
                <a:latin typeface="NikoshBAN" pitchFamily="2" charset="0"/>
                <a:cs typeface="NikoshBAN" pitchFamily="2" charset="0"/>
              </a:rPr>
              <a:t> </a:t>
            </a:r>
          </a:p>
          <a:p>
            <a:pPr lvl="0" algn="ctr"/>
            <a:r>
              <a:rPr lang="en-US" sz="2800" b="1" dirty="0" err="1" smtClean="0">
                <a:latin typeface="NikoshBAN" pitchFamily="2" charset="0"/>
                <a:cs typeface="NikoshBAN" pitchFamily="2" charset="0"/>
              </a:rPr>
              <a:t>প্রভৃতি</a:t>
            </a:r>
            <a:endParaRPr lang="en-US" sz="2800" b="1" dirty="0" smtClean="0">
              <a:latin typeface="NikoshBAN" pitchFamily="2" charset="0"/>
              <a:cs typeface="NikoshBAN" pitchFamily="2" charset="0"/>
            </a:endParaRPr>
          </a:p>
        </p:txBody>
      </p:sp>
      <p:sp>
        <p:nvSpPr>
          <p:cNvPr id="12" name="Round Single Corner Rectangle 11"/>
          <p:cNvSpPr/>
          <p:nvPr/>
        </p:nvSpPr>
        <p:spPr>
          <a:xfrm>
            <a:off x="762000" y="914400"/>
            <a:ext cx="2743200" cy="2571750"/>
          </a:xfrm>
          <a:prstGeom prst="round1Rect">
            <a:avLst/>
          </a:prstGeom>
        </p:spPr>
        <p:style>
          <a:lnRef idx="1">
            <a:schemeClr val="accent3"/>
          </a:lnRef>
          <a:fillRef idx="3">
            <a:schemeClr val="accent3"/>
          </a:fillRef>
          <a:effectRef idx="2">
            <a:schemeClr val="accent3"/>
          </a:effectRef>
          <a:fontRef idx="minor">
            <a:schemeClr val="lt1"/>
          </a:fontRef>
        </p:style>
        <p:txBody>
          <a:bodyPr rtlCol="0" anchor="ctr"/>
          <a:lstStyle/>
          <a:p>
            <a:pPr lvl="0" algn="ctr"/>
            <a:r>
              <a:rPr lang="en-US" sz="2400" b="1" dirty="0" err="1" smtClean="0">
                <a:latin typeface="NikoshBAN" pitchFamily="2" charset="0"/>
                <a:cs typeface="NikoshBAN" pitchFamily="2" charset="0"/>
              </a:rPr>
              <a:t>সম্পাদিত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গ্রন্থঃ</a:t>
            </a:r>
            <a:endParaRPr lang="en-US" sz="2400" b="1" dirty="0" smtClean="0">
              <a:latin typeface="NikoshBAN" pitchFamily="2" charset="0"/>
              <a:cs typeface="NikoshBAN" pitchFamily="2" charset="0"/>
            </a:endParaRPr>
          </a:p>
          <a:p>
            <a:pPr lvl="0" algn="ctr"/>
            <a:r>
              <a:rPr lang="en-US" sz="2400" b="1" dirty="0" err="1" smtClean="0">
                <a:latin typeface="NikoshBAN" pitchFamily="2" charset="0"/>
                <a:cs typeface="NikoshBAN" pitchFamily="2" charset="0"/>
              </a:rPr>
              <a:t>বাংলাদেশের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আঞ্চলিক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ভাষার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অভিধান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আলাওলের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পদ্মাবতী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বিদ্যাপতি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শতক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প্রভৃতি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গ্রন্থ</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এবং</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শিশু</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পত্রিকা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আঙুর</a:t>
            </a:r>
            <a:r>
              <a:rPr lang="en-US" sz="2400" b="1" dirty="0" smtClean="0">
                <a:latin typeface="NikoshBAN" pitchFamily="2" charset="0"/>
                <a:cs typeface="NikoshBAN" pitchFamily="2" charset="0"/>
              </a:rPr>
              <a:t>’</a:t>
            </a:r>
            <a:endParaRPr lang="en-US" sz="2400" b="1" dirty="0">
              <a:latin typeface="NikoshBAN" pitchFamily="2" charset="0"/>
              <a:cs typeface="NikoshBAN" pitchFamily="2" charset="0"/>
            </a:endParaRPr>
          </a:p>
        </p:txBody>
      </p:sp>
      <p:sp>
        <p:nvSpPr>
          <p:cNvPr id="13" name="Round Single Corner Rectangle 12"/>
          <p:cNvSpPr/>
          <p:nvPr/>
        </p:nvSpPr>
        <p:spPr>
          <a:xfrm>
            <a:off x="762000" y="914400"/>
            <a:ext cx="2743200" cy="2571750"/>
          </a:xfrm>
          <a:prstGeom prst="round1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sz="2800" b="1" dirty="0" err="1" smtClean="0">
                <a:latin typeface="NikoshBAN" pitchFamily="2" charset="0"/>
                <a:cs typeface="NikoshBAN" pitchFamily="2" charset="0"/>
              </a:rPr>
              <a:t>পরলোকগমনঃ</a:t>
            </a:r>
            <a:endParaRPr lang="en-US" sz="2800" b="1" dirty="0" smtClean="0">
              <a:latin typeface="NikoshBAN" pitchFamily="2" charset="0"/>
              <a:cs typeface="NikoshBAN" pitchFamily="2" charset="0"/>
            </a:endParaRPr>
          </a:p>
          <a:p>
            <a:pPr lvl="0" algn="ctr"/>
            <a:r>
              <a:rPr lang="en-US" sz="2800" b="1" dirty="0" smtClean="0">
                <a:latin typeface="NikoshBAN" pitchFamily="2" charset="0"/>
                <a:cs typeface="NikoshBAN" pitchFamily="2" charset="0"/>
              </a:rPr>
              <a:t>১৩ </a:t>
            </a:r>
            <a:r>
              <a:rPr lang="en-US" sz="2800" b="1" dirty="0" err="1" smtClean="0">
                <a:latin typeface="NikoshBAN" pitchFamily="2" charset="0"/>
                <a:cs typeface="NikoshBAN" pitchFamily="2" charset="0"/>
              </a:rPr>
              <a:t>জুলাই</a:t>
            </a:r>
            <a:r>
              <a:rPr lang="en-US" sz="2800" b="1" dirty="0" smtClean="0">
                <a:latin typeface="NikoshBAN" pitchFamily="2" charset="0"/>
                <a:cs typeface="NikoshBAN" pitchFamily="2" charset="0"/>
              </a:rPr>
              <a:t> ১৯৬৯, </a:t>
            </a:r>
            <a:r>
              <a:rPr lang="en-US" sz="2800" b="1" dirty="0" err="1" smtClean="0">
                <a:latin typeface="NikoshBAN" pitchFamily="2" charset="0"/>
                <a:cs typeface="NikoshBAN" pitchFamily="2" charset="0"/>
              </a:rPr>
              <a:t>ঢাকায়</a:t>
            </a:r>
            <a:endParaRPr lang="en-US" sz="2800" b="1" dirty="0" smtClean="0">
              <a:latin typeface="NikoshBAN" pitchFamily="2" charset="0"/>
              <a:cs typeface="NikoshBAN" pitchFamily="2" charset="0"/>
            </a:endParaRPr>
          </a:p>
        </p:txBody>
      </p:sp>
      <p:pic>
        <p:nvPicPr>
          <p:cNvPr id="14" name="Picture 13" descr="04_63656.jpg"/>
          <p:cNvPicPr>
            <a:picLocks noChangeAspect="1"/>
          </p:cNvPicPr>
          <p:nvPr/>
        </p:nvPicPr>
        <p:blipFill>
          <a:blip r:embed="rId2" cstate="screen"/>
          <a:stretch>
            <a:fillRect/>
          </a:stretch>
        </p:blipFill>
        <p:spPr>
          <a:xfrm>
            <a:off x="609600" y="609600"/>
            <a:ext cx="3124200" cy="3676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3.33333E-6 -3.23699E-6 L 0.49167 0.00555 " pathEditMode="relative" rAng="0" ptsTypes="AA">
                                      <p:cBhvr>
                                        <p:cTn id="11" dur="2000" fill="hold"/>
                                        <p:tgtEl>
                                          <p:spTgt spid="5"/>
                                        </p:tgtEl>
                                        <p:attrNameLst>
                                          <p:attrName>ppt_x</p:attrName>
                                          <p:attrName>ppt_y</p:attrName>
                                        </p:attrNameLst>
                                      </p:cBhvr>
                                      <p:rCtr x="24600" y="300"/>
                                    </p:animMotion>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grpId="0" nodeType="clickEffect">
                                  <p:stCondLst>
                                    <p:cond delay="0"/>
                                  </p:stCondLst>
                                  <p:childTnLst>
                                    <p:animMotion origin="layout" path="M -3.33333E-6 -3.23699E-6 L 0.49167 0.00555 " pathEditMode="relative" rAng="0" ptsTypes="AA">
                                      <p:cBhvr>
                                        <p:cTn id="15" dur="2000" fill="hold"/>
                                        <p:tgtEl>
                                          <p:spTgt spid="6"/>
                                        </p:tgtEl>
                                        <p:attrNameLst>
                                          <p:attrName>ppt_x</p:attrName>
                                          <p:attrName>ppt_y</p:attrName>
                                        </p:attrNameLst>
                                      </p:cBhvr>
                                      <p:rCtr x="24600" y="30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0" nodeType="clickEffect">
                                  <p:stCondLst>
                                    <p:cond delay="0"/>
                                  </p:stCondLst>
                                  <p:childTnLst>
                                    <p:animMotion origin="layout" path="M -3.33333E-6 -3.23699E-6 L 0.49167 0.00555 " pathEditMode="relative" rAng="0" ptsTypes="AA">
                                      <p:cBhvr>
                                        <p:cTn id="19" dur="2000" fill="hold"/>
                                        <p:tgtEl>
                                          <p:spTgt spid="8"/>
                                        </p:tgtEl>
                                        <p:attrNameLst>
                                          <p:attrName>ppt_x</p:attrName>
                                          <p:attrName>ppt_y</p:attrName>
                                        </p:attrNameLst>
                                      </p:cBhvr>
                                      <p:rCtr x="24600" y="300"/>
                                    </p:animMotion>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grpId="0" nodeType="clickEffect">
                                  <p:stCondLst>
                                    <p:cond delay="0"/>
                                  </p:stCondLst>
                                  <p:childTnLst>
                                    <p:animMotion origin="layout" path="M -3.33333E-6 -3.23699E-6 L 0.49167 0.00555 " pathEditMode="relative" rAng="0" ptsTypes="AA">
                                      <p:cBhvr>
                                        <p:cTn id="23" dur="2000" fill="hold"/>
                                        <p:tgtEl>
                                          <p:spTgt spid="10"/>
                                        </p:tgtEl>
                                        <p:attrNameLst>
                                          <p:attrName>ppt_x</p:attrName>
                                          <p:attrName>ppt_y</p:attrName>
                                        </p:attrNameLst>
                                      </p:cBhvr>
                                      <p:rCtr x="24600" y="300"/>
                                    </p:animMotion>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grpId="0" nodeType="clickEffect">
                                  <p:stCondLst>
                                    <p:cond delay="0"/>
                                  </p:stCondLst>
                                  <p:childTnLst>
                                    <p:animMotion origin="layout" path="M -3.33333E-6 -3.23699E-6 L 0.49167 0.00555 " pathEditMode="relative" rAng="0" ptsTypes="AA">
                                      <p:cBhvr>
                                        <p:cTn id="27" dur="2000" fill="hold"/>
                                        <p:tgtEl>
                                          <p:spTgt spid="12"/>
                                        </p:tgtEl>
                                        <p:attrNameLst>
                                          <p:attrName>ppt_x</p:attrName>
                                          <p:attrName>ppt_y</p:attrName>
                                        </p:attrNameLst>
                                      </p:cBhvr>
                                      <p:rCtr x="24600" y="300"/>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grpId="0" nodeType="clickEffect">
                                  <p:stCondLst>
                                    <p:cond delay="0"/>
                                  </p:stCondLst>
                                  <p:childTnLst>
                                    <p:animMotion origin="layout" path="M 3.33333E-6 -3.23699E-6 L 0.48333 0.00555 " pathEditMode="relative" rAng="0" ptsTypes="AA">
                                      <p:cBhvr>
                                        <p:cTn id="31" dur="2000" fill="hold"/>
                                        <p:tgtEl>
                                          <p:spTgt spid="13"/>
                                        </p:tgtEl>
                                        <p:attrNameLst>
                                          <p:attrName>ppt_x</p:attrName>
                                          <p:attrName>ppt_y</p:attrName>
                                        </p:attrNameLst>
                                      </p:cBhvr>
                                      <p:rCtr x="242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24200" y="457200"/>
            <a:ext cx="3048000" cy="5143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err="1" smtClean="0">
                <a:latin typeface="NikoshBAN" pitchFamily="2" charset="0"/>
                <a:cs typeface="NikoshBAN" pitchFamily="2" charset="0"/>
              </a:rPr>
              <a:t>একক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কাজ</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3" name="TextBox 2"/>
          <p:cNvSpPr txBox="1"/>
          <p:nvPr/>
        </p:nvSpPr>
        <p:spPr>
          <a:xfrm>
            <a:off x="1981200" y="4000500"/>
            <a:ext cx="5257800" cy="461665"/>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মুহম্মদ</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শহীদুল্লাহ</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রচিত</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চারটি</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গ্রন্থের</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নাম</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লিখ</a:t>
            </a:r>
            <a:r>
              <a:rPr lang="en-US" sz="2400" dirty="0" smtClean="0">
                <a:solidFill>
                  <a:srgbClr val="002060"/>
                </a:solidFill>
                <a:latin typeface="NikoshBAN" pitchFamily="2" charset="0"/>
                <a:cs typeface="NikoshBAN" pitchFamily="2" charset="0"/>
              </a:rPr>
              <a:t>।</a:t>
            </a:r>
          </a:p>
        </p:txBody>
      </p:sp>
      <p:pic>
        <p:nvPicPr>
          <p:cNvPr id="5" name="Picture 4" descr="004.jpg"/>
          <p:cNvPicPr>
            <a:picLocks noChangeAspect="1"/>
          </p:cNvPicPr>
          <p:nvPr/>
        </p:nvPicPr>
        <p:blipFill>
          <a:blip r:embed="rId2" cstate="screen"/>
          <a:stretch>
            <a:fillRect/>
          </a:stretch>
        </p:blipFill>
        <p:spPr>
          <a:xfrm>
            <a:off x="2133600" y="1085850"/>
            <a:ext cx="4876800" cy="27146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52800" y="171450"/>
            <a:ext cx="25908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আদর্শ পাঠ</a:t>
            </a:r>
            <a:endParaRPr lang="en-US" sz="3600" dirty="0">
              <a:latin typeface="NikoshBAN" pitchFamily="2" charset="0"/>
              <a:cs typeface="NikoshBAN" pitchFamily="2" charset="0"/>
            </a:endParaRPr>
          </a:p>
        </p:txBody>
      </p:sp>
      <p:sp>
        <p:nvSpPr>
          <p:cNvPr id="5" name="Rectangle 4"/>
          <p:cNvSpPr/>
          <p:nvPr/>
        </p:nvSpPr>
        <p:spPr>
          <a:xfrm>
            <a:off x="609600" y="3257550"/>
            <a:ext cx="822960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as-IN" dirty="0" smtClean="0">
                <a:solidFill>
                  <a:schemeClr val="tx1"/>
                </a:solidFill>
                <a:latin typeface="NikoshBAN" pitchFamily="2" charset="0"/>
                <a:cs typeface="NikoshBAN" pitchFamily="2" charset="0"/>
              </a:rPr>
              <a:t>পল্লিগ্রামে শহরের মতো গায়ক, বাদক, নর্তক না থাকলেও তার অভাব নেই। চারদিকে কোকিল, দোয়েল, পাপিয়া প্রভৃতি পাখির কলগান, নদীর কুলকুল ধ্বনি, পাতার মর্মর শব্দ, শ্যামল শস্যের ভঙ্গিময় হিলাদুলা প্রচুর পরিমাণে শহরের অভাব এখানে পূর্ণ করে দিচ্ছে। পল্লির ঘাটে মাঠে, পল্লির আলোবাতাসে, পল্লির প্রত্যেক পরতে পরতে সাহিত্য ছড়িয়ে আছে। কিন্তু বাতাসের মধ্যে বাস করে যেমন আমরা ভুলে যাই </a:t>
            </a:r>
            <a:r>
              <a:rPr lang="en-US" dirty="0" smtClean="0">
                <a:solidFill>
                  <a:schemeClr val="tx1"/>
                </a:solidFill>
                <a:latin typeface="NikoshBAN" pitchFamily="2" charset="0"/>
                <a:cs typeface="NikoshBAN" pitchFamily="2" charset="0"/>
              </a:rPr>
              <a:t>………………………</a:t>
            </a:r>
            <a:r>
              <a:rPr lang="as-IN" dirty="0" smtClean="0">
                <a:solidFill>
                  <a:schemeClr val="tx1"/>
                </a:solidFill>
                <a:latin typeface="NikoshBAN" pitchFamily="2" charset="0"/>
                <a:cs typeface="NikoshBAN" pitchFamily="2" charset="0"/>
              </a:rPr>
              <a:t>এমনিভাবে প্রচলিত আছে।</a:t>
            </a:r>
            <a:endParaRPr lang="en-US" dirty="0" smtClean="0">
              <a:solidFill>
                <a:schemeClr val="tx1"/>
              </a:solidFill>
              <a:latin typeface="NikoshBAN" pitchFamily="2" charset="0"/>
              <a:cs typeface="NikoshBAN" pitchFamily="2" charset="0"/>
            </a:endParaRPr>
          </a:p>
          <a:p>
            <a:pPr algn="just"/>
            <a:endParaRPr lang="as-IN" dirty="0">
              <a:solidFill>
                <a:schemeClr val="bg1"/>
              </a:solidFill>
              <a:latin typeface="NikoshBAN" pitchFamily="2" charset="0"/>
              <a:cs typeface="NikoshBAN"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819150"/>
            <a:ext cx="4334933"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3562350"/>
            <a:ext cx="8077200"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as-IN" sz="1600" dirty="0" smtClean="0">
                <a:solidFill>
                  <a:schemeClr val="tx1"/>
                </a:solidFill>
                <a:latin typeface="NikoshBAN" pitchFamily="2" charset="0"/>
                <a:cs typeface="NikoshBAN" pitchFamily="2" charset="0"/>
              </a:rPr>
              <a:t>হয়তো এশিয়ার বাইরে ইউরোপখণ্ডে লিথোনিয়া কিংবা ওয়েলসের কোনো পল্লিরমনী এখনও হুবহু বা কিছু রূপান্তরিতভাবে সেই উপকথাগুলো তার ছেলেপুলে বা নাতি-পোতাকে শোনাচ্ছে।কে আছে এই উপকথাগুলো সংগ্রহ করে তাদের অবশ্যম্ভাবী ধ্বংসের হাত থেকে রক্ষা করবে? </a:t>
            </a:r>
            <a:r>
              <a:rPr lang="en-US" sz="1600" dirty="0" smtClean="0">
                <a:solidFill>
                  <a:schemeClr val="tx1"/>
                </a:solidFill>
                <a:latin typeface="NikoshBAN" pitchFamily="2" charset="0"/>
                <a:cs typeface="NikoshBAN" pitchFamily="2" charset="0"/>
              </a:rPr>
              <a:t>………………</a:t>
            </a:r>
            <a:r>
              <a:rPr lang="as-IN" sz="1600" dirty="0" smtClean="0">
                <a:solidFill>
                  <a:schemeClr val="tx1"/>
                </a:solidFill>
                <a:latin typeface="NikoshBAN" pitchFamily="2" charset="0"/>
                <a:cs typeface="NikoshBAN" pitchFamily="2" charset="0"/>
              </a:rPr>
              <a:t>তবেই আমার মনে হয় এরূপ পল্লিসাহিত্য সভার আয়োজন সার্থক হবে, নচেৎ এ সকল কেবলি ভুয়া,কেবলি ফক্কিকার।</a:t>
            </a:r>
            <a:endParaRPr lang="en-US" sz="1600" dirty="0" smtClean="0">
              <a:solidFill>
                <a:schemeClr val="tx1"/>
              </a:solidFill>
              <a:latin typeface="NikoshBAN" pitchFamily="2" charset="0"/>
              <a:cs typeface="NikoshBAN" pitchFamily="2" charset="0"/>
            </a:endParaRPr>
          </a:p>
          <a:p>
            <a:pPr algn="just"/>
            <a:endParaRPr lang="as-IN" sz="1600" dirty="0">
              <a:solidFill>
                <a:schemeClr val="bg1"/>
              </a:solidFill>
              <a:latin typeface="NikoshBAN" pitchFamily="2" charset="0"/>
              <a:cs typeface="NikoshBAN" pitchFamily="2" charset="0"/>
            </a:endParaRPr>
          </a:p>
        </p:txBody>
      </p:sp>
      <p:pic>
        <p:nvPicPr>
          <p:cNvPr id="10" name="Picture 9" descr="001.jpg"/>
          <p:cNvPicPr>
            <a:picLocks noChangeAspect="1"/>
          </p:cNvPicPr>
          <p:nvPr/>
        </p:nvPicPr>
        <p:blipFill>
          <a:blip r:embed="rId2" cstate="screen"/>
          <a:stretch>
            <a:fillRect/>
          </a:stretch>
        </p:blipFill>
        <p:spPr>
          <a:xfrm>
            <a:off x="2362200" y="926961"/>
            <a:ext cx="4572000" cy="25321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p:cNvSpPr/>
          <p:nvPr/>
        </p:nvSpPr>
        <p:spPr>
          <a:xfrm>
            <a:off x="3505200" y="111264"/>
            <a:ext cx="20574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bn-IN" sz="3200" b="1" dirty="0" smtClean="0">
                <a:solidFill>
                  <a:schemeClr val="tx1"/>
                </a:solidFill>
                <a:latin typeface="NikoshBAN" pitchFamily="2" charset="0"/>
                <a:cs typeface="NikoshBAN" pitchFamily="2" charset="0"/>
              </a:rPr>
              <a:t> </a:t>
            </a:r>
            <a:r>
              <a:rPr lang="bn-IN" sz="3600" b="1" dirty="0" smtClean="0">
                <a:solidFill>
                  <a:schemeClr val="tx1"/>
                </a:solidFill>
                <a:latin typeface="NikoshBAN" pitchFamily="2" charset="0"/>
                <a:cs typeface="NikoshBAN" pitchFamily="2" charset="0"/>
              </a:rPr>
              <a:t>সরব পাঠ</a:t>
            </a:r>
            <a:endParaRPr lang="en-US" sz="3200" b="1"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1945</TotalTime>
  <Words>1164</Words>
  <Application>Microsoft Office PowerPoint</Application>
  <PresentationFormat>On-screen Show (16:9)</PresentationFormat>
  <Paragraphs>165</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md</cp:lastModifiedBy>
  <cp:revision>615</cp:revision>
  <dcterms:created xsi:type="dcterms:W3CDTF">2006-08-16T00:00:00Z</dcterms:created>
  <dcterms:modified xsi:type="dcterms:W3CDTF">2020-05-14T12:09:09Z</dcterms:modified>
</cp:coreProperties>
</file>