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1" r:id="rId2"/>
    <p:sldId id="352" r:id="rId3"/>
    <p:sldId id="279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228599"/>
            <a:ext cx="11778343" cy="61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3476173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Fancy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2" y="1846941"/>
            <a:ext cx="3542847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superficial or temporary feeling of linking or attraction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5" y="255288"/>
            <a:ext cx="4795390" cy="5994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056" y="4332462"/>
            <a:ext cx="575264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imagination, fantasy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86" y="5094464"/>
            <a:ext cx="575264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reality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7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3" y="83127"/>
            <a:ext cx="1198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A:	Ask </a:t>
            </a:r>
            <a:r>
              <a:rPr lang="en-US" sz="4400" b="1" dirty="0">
                <a:latin typeface="TimesNewRomanPS-BoldMT"/>
              </a:rPr>
              <a:t>and answer these questions in </a:t>
            </a:r>
            <a:r>
              <a:rPr lang="en-US" sz="4400" b="1" dirty="0" smtClean="0">
                <a:latin typeface="TimesNewRomanPS-BoldMT"/>
              </a:rPr>
              <a:t>	pairs</a:t>
            </a:r>
            <a:r>
              <a:rPr lang="en-US" sz="4400" b="1" dirty="0">
                <a:latin typeface="TimesNewRomanPS-BoldMT"/>
              </a:rPr>
              <a:t>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93964" y="2225960"/>
            <a:ext cx="1178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NewRomanPSMT"/>
              </a:rPr>
              <a:t>1.	Do </a:t>
            </a:r>
            <a:r>
              <a:rPr lang="en-US" sz="3600" dirty="0">
                <a:latin typeface="TimesNewRomanPSMT"/>
              </a:rPr>
              <a:t>you read any books other than your English and </a:t>
            </a:r>
            <a:r>
              <a:rPr lang="en-US" sz="3600" dirty="0" smtClean="0">
                <a:latin typeface="TimesNewRomanPSMT"/>
              </a:rPr>
              <a:t>	Bangla </a:t>
            </a:r>
            <a:r>
              <a:rPr lang="en-US" sz="3600" dirty="0">
                <a:latin typeface="TimesNewRomanPSMT"/>
              </a:rPr>
              <a:t>textbooks?</a:t>
            </a:r>
          </a:p>
          <a:p>
            <a:pPr algn="just"/>
            <a:r>
              <a:rPr lang="en-US" sz="3600" dirty="0" smtClean="0">
                <a:latin typeface="TimesNewRomanPSMT"/>
              </a:rPr>
              <a:t>2.	If </a:t>
            </a:r>
            <a:r>
              <a:rPr lang="en-US" sz="3600" dirty="0">
                <a:latin typeface="TimesNewRomanPSMT"/>
              </a:rPr>
              <a:t>yes, what kinds of books do you read? (stories, </a:t>
            </a:r>
            <a:r>
              <a:rPr lang="en-US" sz="3600" dirty="0" smtClean="0">
                <a:latin typeface="TimesNewRomanPSMT"/>
              </a:rPr>
              <a:t>	poems</a:t>
            </a:r>
            <a:r>
              <a:rPr lang="en-US" sz="3600" dirty="0">
                <a:latin typeface="TimesNewRomanPSMT"/>
              </a:rPr>
              <a:t>, </a:t>
            </a:r>
            <a:r>
              <a:rPr lang="en-US" sz="3600" dirty="0" smtClean="0">
                <a:latin typeface="TimesNewRomanPSMT"/>
              </a:rPr>
              <a:t>etc.)</a:t>
            </a:r>
            <a:endParaRPr lang="en-US" sz="3600" dirty="0">
              <a:latin typeface="TimesNewRomanPSMT"/>
            </a:endParaRPr>
          </a:p>
          <a:p>
            <a:pPr algn="just"/>
            <a:r>
              <a:rPr lang="en-US" sz="3600" dirty="0" smtClean="0">
                <a:latin typeface="TimesNewRomanPSMT"/>
              </a:rPr>
              <a:t>3.	Now </a:t>
            </a:r>
            <a:r>
              <a:rPr lang="en-US" sz="3600" dirty="0">
                <a:latin typeface="TimesNewRomanPSMT"/>
              </a:rPr>
              <a:t>write one or two reasons why you read those </a:t>
            </a:r>
            <a:r>
              <a:rPr lang="en-US" sz="3600" dirty="0" smtClean="0">
                <a:latin typeface="TimesNewRomanPSMT"/>
              </a:rPr>
              <a:t>	books </a:t>
            </a:r>
            <a:r>
              <a:rPr lang="en-US" sz="3600" dirty="0">
                <a:latin typeface="TimesNewRomanPSMT"/>
              </a:rPr>
              <a:t>and share </a:t>
            </a:r>
            <a:r>
              <a:rPr lang="en-US" sz="3600" dirty="0" smtClean="0">
                <a:latin typeface="TimesNewRomanPSMT"/>
              </a:rPr>
              <a:t>with your </a:t>
            </a:r>
            <a:r>
              <a:rPr lang="en-US" sz="3600" dirty="0">
                <a:latin typeface="TimesNewRomanPSMT"/>
              </a:rPr>
              <a:t>partner.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88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" y="120069"/>
            <a:ext cx="11813311" cy="76944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	Read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 from the text (page no 199).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0060" y="1354118"/>
            <a:ext cx="269965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03563" y="1963720"/>
            <a:ext cx="8109527" cy="386259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worlds of wonder are our books</a:t>
            </a:r>
            <a:r>
              <a:rPr lang="en-US" sz="3500" b="1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500" b="1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one opens them and looks, </a:t>
            </a:r>
            <a:endParaRPr lang="en-US" sz="3500" b="1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-----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 ---  --- ---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</a:t>
            </a:r>
          </a:p>
          <a:p>
            <a:pPr algn="just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----- --- --- ---  --- --- --- ---</a:t>
            </a:r>
          </a:p>
          <a:p>
            <a:pPr algn="just"/>
            <a:r>
              <a:rPr lang="en-US" sz="3500" b="1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their outside covers,</a:t>
            </a: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 hold all things for their lovers.</a:t>
            </a: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E. </a:t>
            </a:r>
            <a:r>
              <a:rPr lang="en-US" sz="3500" b="1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Farjeon</a:t>
            </a:r>
            <a:endParaRPr lang="en-US" sz="3500" b="1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234880" y="5564872"/>
            <a:ext cx="1660897" cy="73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TEXT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96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1.48148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910" y="157024"/>
            <a:ext cx="7629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107" y="1468280"/>
            <a:ext cx="8580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What worlds of wonder are our books!</a:t>
            </a:r>
          </a:p>
          <a:p>
            <a:pPr algn="just"/>
            <a:r>
              <a:rPr lang="en-US" sz="3600" b="1" dirty="0"/>
              <a:t>As one opens them and looks,</a:t>
            </a:r>
          </a:p>
          <a:p>
            <a:pPr algn="just"/>
            <a:r>
              <a:rPr lang="en-US" sz="3600" b="1" dirty="0"/>
              <a:t>New ideas and people rise</a:t>
            </a:r>
          </a:p>
          <a:p>
            <a:pPr algn="just"/>
            <a:r>
              <a:rPr lang="en-US" sz="3600" b="1" dirty="0"/>
              <a:t>In our fancies and our eyes.</a:t>
            </a:r>
          </a:p>
          <a:p>
            <a:pPr algn="just"/>
            <a:r>
              <a:rPr lang="en-US" sz="3600" b="1" dirty="0"/>
              <a:t>The room we sit in melts away,</a:t>
            </a:r>
          </a:p>
          <a:p>
            <a:pPr algn="just"/>
            <a:r>
              <a:rPr lang="en-US" sz="3600" b="1" dirty="0"/>
              <a:t>And we find ourselves at play</a:t>
            </a:r>
          </a:p>
          <a:p>
            <a:pPr algn="just"/>
            <a:r>
              <a:rPr lang="en-US" sz="3600" b="1" dirty="0"/>
              <a:t>With someone who, before the end,</a:t>
            </a:r>
          </a:p>
          <a:p>
            <a:pPr algn="just"/>
            <a:r>
              <a:rPr lang="en-US" sz="3600" b="1" dirty="0"/>
              <a:t>May become our chosen friend.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55" y="1385153"/>
            <a:ext cx="2813018" cy="4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363" y="609601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Or </a:t>
            </a:r>
            <a:r>
              <a:rPr lang="en-US" sz="3600" b="1" dirty="0"/>
              <a:t>we sail along the page,</a:t>
            </a:r>
          </a:p>
          <a:p>
            <a:pPr algn="just"/>
            <a:r>
              <a:rPr lang="en-US" sz="3600" b="1" dirty="0"/>
              <a:t>To some other land or age.</a:t>
            </a:r>
          </a:p>
          <a:p>
            <a:pPr algn="just"/>
            <a:r>
              <a:rPr lang="en-US" sz="3600" b="1" dirty="0"/>
              <a:t>Here’s our body in the chair,</a:t>
            </a:r>
          </a:p>
          <a:p>
            <a:pPr algn="just"/>
            <a:r>
              <a:rPr lang="en-US" sz="3600" b="1" dirty="0"/>
              <a:t>But our mind is out there.</a:t>
            </a:r>
          </a:p>
          <a:p>
            <a:pPr algn="just"/>
            <a:r>
              <a:rPr lang="en-US" sz="3600" b="1" dirty="0"/>
              <a:t>Each book is a magic box,</a:t>
            </a:r>
          </a:p>
          <a:p>
            <a:pPr algn="just"/>
            <a:r>
              <a:rPr lang="en-US" sz="3600" b="1" dirty="0"/>
              <a:t>Which with a touch a child unlocks.</a:t>
            </a:r>
          </a:p>
          <a:p>
            <a:pPr algn="just"/>
            <a:r>
              <a:rPr lang="en-US" sz="3600" b="1" dirty="0"/>
              <a:t>In between their outside covers,</a:t>
            </a:r>
          </a:p>
          <a:p>
            <a:pPr algn="just"/>
            <a:r>
              <a:rPr lang="en-US" sz="3600" b="1" dirty="0"/>
              <a:t>Books hold all things for their lovers.</a:t>
            </a:r>
          </a:p>
          <a:p>
            <a:pPr algn="just"/>
            <a:endParaRPr lang="en-US" sz="3600" b="1" dirty="0" smtClean="0"/>
          </a:p>
          <a:p>
            <a:pPr algn="just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Farjeon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612087" y="5421086"/>
            <a:ext cx="2414650" cy="100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BACK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6" y="357661"/>
            <a:ext cx="3496623" cy="48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1265383"/>
            <a:ext cx="119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C:</a:t>
            </a:r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does the poet say about the good things that </a:t>
            </a:r>
            <a:r>
              <a:rPr lang="en-US" sz="3600" b="1" dirty="0" smtClean="0"/>
              <a:t>	reading </a:t>
            </a:r>
            <a:r>
              <a:rPr lang="en-US" sz="3600" b="1" dirty="0"/>
              <a:t>a book can </a:t>
            </a:r>
            <a:r>
              <a:rPr lang="en-US" sz="3600" b="1" dirty="0" smtClean="0"/>
              <a:t>do to </a:t>
            </a:r>
            <a:r>
              <a:rPr lang="en-US" sz="3600" b="1" dirty="0"/>
              <a:t>you?</a:t>
            </a:r>
          </a:p>
          <a:p>
            <a:pPr algn="just"/>
            <a:r>
              <a:rPr lang="en-US" sz="3600" b="1" dirty="0" smtClean="0"/>
              <a:t>	</a:t>
            </a:r>
          </a:p>
          <a:p>
            <a:pPr algn="just"/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other benefits can you think of reading books?</a:t>
            </a:r>
          </a:p>
        </p:txBody>
      </p:sp>
    </p:spTree>
    <p:extLst>
      <p:ext uri="{BB962C8B-B14F-4D97-AF65-F5344CB8AC3E}">
        <p14:creationId xmlns:p14="http://schemas.microsoft.com/office/powerpoint/2010/main" val="38200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3" y="2105561"/>
            <a:ext cx="11794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9" y="1265383"/>
            <a:ext cx="119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C:</a:t>
            </a:r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does the poet say about the good things that </a:t>
            </a:r>
            <a:r>
              <a:rPr lang="en-US" sz="3600" b="1" dirty="0" smtClean="0"/>
              <a:t>	reading </a:t>
            </a:r>
            <a:r>
              <a:rPr lang="en-US" sz="3600" b="1" dirty="0"/>
              <a:t>a book can </a:t>
            </a:r>
            <a:r>
              <a:rPr lang="en-US" sz="3600" b="1" dirty="0" smtClean="0"/>
              <a:t>do to </a:t>
            </a:r>
            <a:r>
              <a:rPr lang="en-US" sz="3600" b="1" dirty="0"/>
              <a:t>you?</a:t>
            </a:r>
          </a:p>
          <a:p>
            <a:pPr algn="just"/>
            <a:r>
              <a:rPr lang="en-US" sz="3600" b="1" dirty="0" smtClean="0"/>
              <a:t>	</a:t>
            </a:r>
          </a:p>
          <a:p>
            <a:pPr algn="just"/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other benefits can you think of reading books?</a:t>
            </a:r>
          </a:p>
        </p:txBody>
      </p:sp>
    </p:spTree>
    <p:extLst>
      <p:ext uri="{BB962C8B-B14F-4D97-AF65-F5344CB8AC3E}">
        <p14:creationId xmlns:p14="http://schemas.microsoft.com/office/powerpoint/2010/main" val="42513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105561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15" y="2690336"/>
            <a:ext cx="11832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NewRomanPS-BoldMT"/>
              </a:rPr>
              <a:t>Every student will write a summary of the poem ‘A’ in no more than 90 to 100 words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9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9032"/>
            <a:ext cx="11843657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85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107314"/>
            <a:ext cx="11767457" cy="52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10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" y="889870"/>
            <a:ext cx="11786335" cy="54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75491"/>
            <a:ext cx="11767457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2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06829"/>
            <a:ext cx="11767457" cy="60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4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200" y="1064231"/>
            <a:ext cx="11776363" cy="9144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BOOKS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199" y="1895505"/>
            <a:ext cx="11776363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14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[Pleasure and Purpose]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1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782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39 0.6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recognize and use English sounds, stress, and </a:t>
            </a:r>
            <a:r>
              <a:rPr lang="en-US" sz="3600" b="1" dirty="0" smtClean="0">
                <a:latin typeface="TimesNewRomanPSMT"/>
              </a:rPr>
              <a:t>intonation,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understand </a:t>
            </a:r>
            <a:r>
              <a:rPr lang="en-US" sz="3600" b="1" dirty="0" smtClean="0">
                <a:latin typeface="TimesNewRomanPSMT"/>
              </a:rPr>
              <a:t>poem,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43" y="5011170"/>
            <a:ext cx="1161670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interpret, evaluate, and </a:t>
            </a:r>
            <a:r>
              <a:rPr lang="en-US" sz="3600" b="1" dirty="0" err="1">
                <a:latin typeface="TimesNewRomanPSMT"/>
              </a:rPr>
              <a:t>summarise</a:t>
            </a:r>
            <a:r>
              <a:rPr lang="en-US" sz="3600" b="1" dirty="0">
                <a:latin typeface="TimesNewRomanPSMT"/>
              </a:rPr>
              <a:t>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145294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82" y="2473405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24" y="460734"/>
            <a:ext cx="384297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 away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68" y="1858766"/>
            <a:ext cx="44214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disappear slowly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2" y="1971097"/>
            <a:ext cx="6590514" cy="421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568" y="34337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soften, dissolve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68" y="4856067"/>
            <a:ext cx="429951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strengthen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8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310</Words>
  <Application>Microsoft Office PowerPoint</Application>
  <PresentationFormat>Widescreen</PresentationFormat>
  <Paragraphs>66</Paragraphs>
  <Slides>18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176</cp:revision>
  <dcterms:created xsi:type="dcterms:W3CDTF">2020-05-04T06:38:32Z</dcterms:created>
  <dcterms:modified xsi:type="dcterms:W3CDTF">2020-05-12T08:09:37Z</dcterms:modified>
</cp:coreProperties>
</file>