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79" r:id="rId9"/>
    <p:sldId id="262" r:id="rId10"/>
    <p:sldId id="263" r:id="rId11"/>
    <p:sldId id="264" r:id="rId12"/>
    <p:sldId id="280" r:id="rId13"/>
    <p:sldId id="265" r:id="rId14"/>
    <p:sldId id="266" r:id="rId15"/>
    <p:sldId id="267" r:id="rId16"/>
    <p:sldId id="268" r:id="rId17"/>
    <p:sldId id="269" r:id="rId18"/>
    <p:sldId id="270" r:id="rId19"/>
    <p:sldId id="281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70" y="-10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noksa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10058400" cy="662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Horizontal Scroll 7"/>
          <p:cNvSpPr/>
          <p:nvPr/>
        </p:nvSpPr>
        <p:spPr>
          <a:xfrm>
            <a:off x="2286000" y="1524000"/>
            <a:ext cx="6705600" cy="3124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endParaRPr lang="en-US" sz="9600" b="1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10058400" cy="2316162"/>
          </a:xfrm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Rule-3. Since/as/when +am/is/are/was/were/have/has/had+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sub+বাকী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২য় clause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(Subject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Because of+ Subject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possessive form+ am/is/ are/was/were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being have/has/had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having+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comma+ ২য় clause.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971800"/>
            <a:ext cx="10058400" cy="36576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Complex: </a:t>
            </a:r>
            <a:r>
              <a:rPr lang="en-US" sz="2400" dirty="0" smtClean="0">
                <a:solidFill>
                  <a:srgbClr val="FF0000"/>
                </a:solidFill>
              </a:rPr>
              <a:t>Since</a:t>
            </a:r>
            <a:r>
              <a:rPr lang="en-US" sz="2400" dirty="0" smtClean="0">
                <a:solidFill>
                  <a:schemeClr val="tx1"/>
                </a:solidFill>
              </a:rPr>
              <a:t> he was ill, he could not work hard.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Simple: Because of his being ill, he could not work hard.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Or: Because of his  illness, he could not work hard.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Com: </a:t>
            </a:r>
            <a:r>
              <a:rPr lang="en-US" sz="2400" dirty="0" err="1" smtClean="0">
                <a:solidFill>
                  <a:schemeClr val="tx1"/>
                </a:solidFill>
              </a:rPr>
              <a:t>Selim</a:t>
            </a:r>
            <a:r>
              <a:rPr lang="en-US" sz="2400" dirty="0" smtClean="0">
                <a:solidFill>
                  <a:schemeClr val="tx1"/>
                </a:solidFill>
              </a:rPr>
              <a:t> was loved by the authoress </a:t>
            </a:r>
            <a:r>
              <a:rPr lang="en-US" sz="2400" dirty="0" smtClean="0">
                <a:solidFill>
                  <a:srgbClr val="FF0000"/>
                </a:solidFill>
              </a:rPr>
              <a:t>as</a:t>
            </a:r>
            <a:r>
              <a:rPr lang="en-US" sz="2400" dirty="0" smtClean="0">
                <a:solidFill>
                  <a:schemeClr val="tx1"/>
                </a:solidFill>
              </a:rPr>
              <a:t> he had integrity.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Sim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Selim</a:t>
            </a:r>
            <a:r>
              <a:rPr lang="en-US" sz="2400" dirty="0" smtClean="0">
                <a:solidFill>
                  <a:schemeClr val="tx1"/>
                </a:solidFill>
              </a:rPr>
              <a:t> was loved by the authoress because of his having  integrity.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MD\Pictures\as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429000"/>
            <a:ext cx="3047999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04800"/>
            <a:ext cx="9875520" cy="1828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Rule-4. When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Complex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When,sub,verb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যায়+ছোট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at/in,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in,বয়স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at the age of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২য়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438400"/>
            <a:ext cx="10058400" cy="4038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Com: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When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it is spring, the cuckoo sings.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In spring, the cuckoo sings.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Com: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When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 was four, he left the village.</a:t>
            </a:r>
          </a:p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At the age of four, he left the village.</a:t>
            </a:r>
          </a:p>
        </p:txBody>
      </p:sp>
      <p:pic>
        <p:nvPicPr>
          <p:cNvPr id="5122" name="Picture 2" descr="C:\Users\MD\Pictures\bosont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2895600" cy="1828800"/>
          </a:xfrm>
          <a:prstGeom prst="rect">
            <a:avLst/>
          </a:prstGeom>
          <a:noFill/>
        </p:spPr>
      </p:pic>
      <p:pic>
        <p:nvPicPr>
          <p:cNvPr id="5123" name="Picture 3" descr="C:\Users\MD\Pictures\kok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00400"/>
            <a:ext cx="2752725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1005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Complex: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When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it was daylight, I was half wakened by the sound of chopping wood.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Simple: At daylight, I was half wakened by the sound of chopping wood.</a:t>
            </a:r>
          </a:p>
        </p:txBody>
      </p:sp>
      <p:pic>
        <p:nvPicPr>
          <p:cNvPr id="6147" name="Picture 3" descr="C:\Users\MD\Pictures\kath k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200"/>
            <a:ext cx="3505200" cy="2438400"/>
          </a:xfrm>
          <a:prstGeom prst="rect">
            <a:avLst/>
          </a:prstGeom>
          <a:noFill/>
        </p:spPr>
      </p:pic>
      <p:pic>
        <p:nvPicPr>
          <p:cNvPr id="6148" name="Picture 4" descr="C:\Users\MD\Pictures\dup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3810000" cy="24193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10058400" cy="1782762"/>
          </a:xfr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Rule-5. Relative pronoun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Complex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Relative pronoun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Relative pronoun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verb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presentআকারের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ing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209800"/>
            <a:ext cx="10058400" cy="426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Complex: The writer lived in a cabin 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that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belonged to the orphanage.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The writer lived in a cabin   belonging to the orphanage.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A solar pond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that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absorbs heat from the sun can cook our food.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A solar pond absorbing heat from the sun can cook our food.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MD\Pictures\ke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95600"/>
            <a:ext cx="2657475" cy="1857375"/>
          </a:xfrm>
          <a:prstGeom prst="rect">
            <a:avLst/>
          </a:prstGeom>
          <a:noFill/>
        </p:spPr>
      </p:pic>
      <p:pic>
        <p:nvPicPr>
          <p:cNvPr id="7171" name="Picture 3" descr="C:\Users\MD\Pictures\at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895600"/>
            <a:ext cx="28575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10119360" cy="16303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Rule-6. If /unless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Complex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Negative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Without+verbএর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ing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যোগ+বাকী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+ Comma+ ২য় Clause.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057400"/>
            <a:ext cx="9982200" cy="449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Complex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If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you do not work hard, you will not prosper in life.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Simple: Without working hard, you will not prosper in life.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Com: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If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you do not read attentively, you will not pass the examination.</a:t>
            </a:r>
          </a:p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Without reading  attentively, you will not pass the examination.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MD\Pictures\balo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667000"/>
            <a:ext cx="2533650" cy="1800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966960" cy="1935162"/>
          </a:xfr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Rule-6. If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Complex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Positive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By+verbএর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ing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যোগ+বাকী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+ Comma+ ২য় Clause.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286000"/>
            <a:ext cx="9982200" cy="41148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Complex: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If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you work hard, you will shine in life.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By working hard, you will shine in life.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If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you  work hard, you will  prosper in life.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By working hard, you will  prosper in life.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D\Pictures\balo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48000"/>
            <a:ext cx="2990850" cy="1800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966960" cy="2316162"/>
          </a:xfr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Rule-7. So that /in order that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Complex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sothat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পর্যন্ত+to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verbথেকে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743200"/>
            <a:ext cx="9906000" cy="38100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Complex: He work hard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so that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he could prosper in life.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He work hard to prosper in life.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I read more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so that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can make a good result.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I read more to  make a good result.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We eat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so that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we may live.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We eat to live.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06200" y="10668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3124200"/>
            <a:ext cx="2057400" cy="171268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858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Rule-8. So----that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Complex Sentence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Simple Sentence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Structure: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Sub+verb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+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Soএর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too+বাকী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+ that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not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to+ verb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514600"/>
            <a:ext cx="9906000" cy="403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Complex: He is </a:t>
            </a:r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so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weak </a:t>
            </a:r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that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he can not walk.</a:t>
            </a:r>
          </a:p>
          <a:p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Simple: He is too weak to walk.</a:t>
            </a:r>
          </a:p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Com: The boy was </a:t>
            </a:r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so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poor </a:t>
            </a:r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that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 could not buy book.</a:t>
            </a:r>
          </a:p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The boy was too poor to buy book. </a:t>
            </a:r>
          </a:p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Com: The boy is </a:t>
            </a:r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so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lazy </a:t>
            </a:r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that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he can not do any work.</a:t>
            </a:r>
          </a:p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The boy is too lazy  to do any work.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124200"/>
            <a:ext cx="1975077" cy="136434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2620962"/>
          </a:xfr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Rule-9. Though/ although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Complex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Structure:  Though/although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in spite of /despite+ Pronoun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possessive form + am/is/are/was/were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being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have/has/had having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having/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verb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ing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+ clause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+ ২য় clause.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048000"/>
            <a:ext cx="9829800" cy="35052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Complex: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Though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he is ill, he went to school.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Simple: In spite of his being  ill, he went to school.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Or: In spite of his  illness , he went to school.</a:t>
            </a:r>
          </a:p>
        </p:txBody>
      </p:sp>
      <p:pic>
        <p:nvPicPr>
          <p:cNvPr id="9218" name="Picture 2" descr="C:\Users\MD\Pictures\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581400"/>
            <a:ext cx="2438400" cy="1843088"/>
          </a:xfrm>
          <a:prstGeom prst="rect">
            <a:avLst/>
          </a:prstGeom>
          <a:noFill/>
        </p:spPr>
      </p:pic>
      <p:pic>
        <p:nvPicPr>
          <p:cNvPr id="9219" name="Picture 3" descr="C:\Users\MD\Pictures\asosto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6576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74838"/>
            <a:ext cx="982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Com: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Though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he tried hard and soul, he could not pass the examination.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 In spite of his trying  hard and soul, he could not pass the examination.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Com: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Although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the man has vast riches, he wants more.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 In spite of his having  vast riches, the man  wants more.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ksa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" y="990600"/>
            <a:ext cx="4556760" cy="5486400"/>
          </a:xfrm>
          <a:prstGeom prst="rect">
            <a:avLst/>
          </a:prstGeom>
        </p:spPr>
      </p:pic>
      <p:sp>
        <p:nvSpPr>
          <p:cNvPr id="2" name="Up Ribbon 1"/>
          <p:cNvSpPr/>
          <p:nvPr/>
        </p:nvSpPr>
        <p:spPr>
          <a:xfrm>
            <a:off x="762000" y="0"/>
            <a:ext cx="9753600" cy="914400"/>
          </a:xfrm>
          <a:prstGeom prst="ribbon2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 IDENTITY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863" y="1447800"/>
            <a:ext cx="3566160" cy="44958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Picture 4" descr="noksa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1120" y="914400"/>
            <a:ext cx="5821680" cy="5562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43600" y="1981200"/>
            <a:ext cx="4290060" cy="31242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A.K.M. SHARIFUL ALAM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HEADTEACHER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MUKTARPUR AM-JAMTALA SECONDARY SCHOOL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CHOWGACHA, JASHORE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Cell-01717251605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782762"/>
          </a:xfr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Rule-10.After/before/till/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untill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complex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After/before/till/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untill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+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possessive+gerund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/noun+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362200"/>
            <a:ext cx="9829800" cy="42672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Complex: The patient had died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before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the doctor came.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Simple: The patient had died before the doctor’s  coming.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Wait here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untill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return.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Wait here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untill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my  return.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We waited the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till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they arrived.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We waited the till their arrival.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C:\Users\MD\Pictures\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0"/>
            <a:ext cx="3505200" cy="1524000"/>
          </a:xfrm>
          <a:prstGeom prst="rect">
            <a:avLst/>
          </a:prstGeom>
          <a:noFill/>
        </p:spPr>
      </p:pic>
      <p:pic>
        <p:nvPicPr>
          <p:cNvPr id="10243" name="Picture 3" descr="C:\Users\MD\Pictures\do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971800"/>
            <a:ext cx="2619375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2544762"/>
          </a:xfr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Rule-11. As if/as though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Complex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Sentenceকে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As if/as though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like+ Prepositional Phrase.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971800"/>
            <a:ext cx="9906000" cy="36576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Complex: He speaks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 if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he were a mad.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Simple: He speaks like  a mad man.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He talks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 though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he knew everything.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He talks like all-knowing man.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He talks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 if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he were present there.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He talks like a man present there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6049962"/>
          </a:xfr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Rule-12. As +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adj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/adv+ so/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as+adj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/adv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adverb clause of degree prepositional phrase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complex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simple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Complex: He is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 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intelligent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you.</a:t>
            </a:r>
            <a:b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He is intelligent like you. </a:t>
            </a:r>
            <a:b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Com: He is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brave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a lion.</a:t>
            </a:r>
            <a:b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He is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brav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like a lion. </a:t>
            </a:r>
            <a:b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Com: He is not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so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foolish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you.</a:t>
            </a:r>
            <a:b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He is not  foolish like you. </a:t>
            </a:r>
            <a:b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Com: He acted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 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foolishly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your brother.</a:t>
            </a:r>
            <a:b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He acted  foolish like  your brother.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Rule-13.Verb of thinking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clause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infinitive phrase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00200"/>
            <a:ext cx="9906000" cy="50292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Complex: I think that he is honest.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Simple: I think him to be  honest.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I believe that he is a liar.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I believe him to be a liar.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I believe that he was once dishonest.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I believe him to have once been  dishonest.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He considers that you are a truthful boy.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He considers you  a truthful boy.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Do you think that it is easy to pass exam?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Do you think  it  easy to pass exam?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9753600" cy="1706562"/>
          </a:xfr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Rule-14. As soon as/ no sooner –than/ hardly----when/ scarcely----when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Complex Sentence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Simple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Structure: Just after/Immediately+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Possessive+gerund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/noun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209800"/>
            <a:ext cx="9677400" cy="42672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Complex: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No sooner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had we reached the station than the train left.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Simple: Just after our reaching the station , the train left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 soon as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 thief saw the police, he ran away.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Just after seeing the police, the thief ran away.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C:\Users\MD\Pictures\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71800"/>
            <a:ext cx="4419600" cy="184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4864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Home Task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24000"/>
            <a:ext cx="9906000" cy="464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1.The thief ran so fast that we could not catch him.</a:t>
            </a:r>
          </a:p>
          <a:p>
            <a:pPr marL="457200" indent="-457200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When I found him, he was reading a novel.</a:t>
            </a:r>
          </a:p>
          <a:p>
            <a:pPr marL="457200" indent="-457200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Though he is rich, he is unhappy.</a:t>
            </a:r>
          </a:p>
          <a:p>
            <a:pPr marL="457200" indent="-457200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If you do not work hard , you will fail.</a:t>
            </a:r>
          </a:p>
          <a:p>
            <a:pPr marL="457200" indent="-457200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The man is so foolish that he could not understand it.</a:t>
            </a:r>
          </a:p>
          <a:p>
            <a:pPr marL="457200" indent="-457200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When my mutton chop was arrived , she took me to task.</a:t>
            </a:r>
          </a:p>
          <a:p>
            <a:pPr marL="457200" indent="-457200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There is no mother but loves her child.</a:t>
            </a:r>
          </a:p>
          <a:p>
            <a:pPr marL="457200" indent="-457200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I do not know why it disturb me.</a:t>
            </a:r>
          </a:p>
          <a:p>
            <a:pPr marL="457200" indent="-457200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ome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2286000" cy="1219200"/>
          </a:xfrm>
          <a:prstGeom prst="rect">
            <a:avLst/>
          </a:prstGeom>
        </p:spPr>
      </p:pic>
      <p:pic>
        <p:nvPicPr>
          <p:cNvPr id="5" name="Picture 4" descr="hwq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0"/>
            <a:ext cx="19812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="" xmlns:a16="http://schemas.microsoft.com/office/drawing/2014/main" id="{E025889A-EDD1-43FD-89B0-1B6F1670F02F}"/>
              </a:ext>
            </a:extLst>
          </p:cNvPr>
          <p:cNvSpPr/>
          <p:nvPr/>
        </p:nvSpPr>
        <p:spPr>
          <a:xfrm>
            <a:off x="228600" y="0"/>
            <a:ext cx="10439399" cy="1143000"/>
          </a:xfrm>
          <a:prstGeom prst="flowChartPunchedTap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lgerian" pitchFamily="82" charset="0"/>
                <a:ea typeface="SimHei" pitchFamily="49" charset="-122"/>
                <a:cs typeface="Times New Roman" pitchFamily="18" charset="0"/>
              </a:rPr>
              <a:t>Thank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lgerian" pitchFamily="82" charset="0"/>
                <a:ea typeface="SimHei" pitchFamily="49" charset="-122"/>
                <a:cs typeface="Times New Roman" pitchFamily="18" charset="0"/>
              </a:rPr>
              <a:t>   </a:t>
            </a:r>
            <a:r>
              <a:rPr lang="en-US" sz="6000" b="1" dirty="0" smtClean="0">
                <a:solidFill>
                  <a:srgbClr val="FF0000"/>
                </a:solidFill>
                <a:latin typeface="Algerian" pitchFamily="82" charset="0"/>
                <a:ea typeface="SimHei" pitchFamily="49" charset="-122"/>
                <a:cs typeface="Times New Roman" pitchFamily="18" charset="0"/>
              </a:rPr>
              <a:t>for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lgerian" pitchFamily="82" charset="0"/>
                <a:ea typeface="SimHei" pitchFamily="49" charset="-122"/>
                <a:cs typeface="Times New Roman" pitchFamily="18" charset="0"/>
              </a:rPr>
              <a:t>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  <a:ea typeface="SimHei" pitchFamily="49" charset="-122"/>
                <a:cs typeface="Times New Roman" pitchFamily="18" charset="0"/>
              </a:rPr>
              <a:t>all</a:t>
            </a:r>
          </a:p>
        </p:txBody>
      </p:sp>
      <p:pic>
        <p:nvPicPr>
          <p:cNvPr id="3" name="Content Placeholder 3" descr="fall-flower-gardens-mums-1024x769.jpg">
            <a:extLst>
              <a:ext uri="{FF2B5EF4-FFF2-40B4-BE49-F238E27FC236}">
                <a16:creationId xmlns="" xmlns:a16="http://schemas.microsoft.com/office/drawing/2014/main" id="{B430F4A8-18EF-430F-A5C9-0EA6F14BF5EE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744" y="1524000"/>
            <a:ext cx="10116456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609600"/>
            <a:ext cx="9296400" cy="106680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LESSON  INTRODUCTION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85800" y="1524000"/>
            <a:ext cx="9296400" cy="4953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SUBJECT-ENGLISH 2</a:t>
            </a:r>
            <a:r>
              <a:rPr lang="en-US" sz="36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PAPER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CLASS-NINE/TEN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UNIT-COMPLEX  TO SIMPLE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TIME-45 MINUTES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DATE-00-00-2020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28601" y="928918"/>
            <a:ext cx="1676399" cy="473165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Classification of Sentence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914400"/>
            <a:ext cx="274320" cy="53949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09800" y="5943600"/>
            <a:ext cx="548640" cy="350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838200"/>
            <a:ext cx="7772400" cy="3773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Simple Sentence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Because of his being ill, he could not play.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6080" y="3048000"/>
            <a:ext cx="7513320" cy="4499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Compound Sentence: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He was ill and he could not play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6019800"/>
            <a:ext cx="7543800" cy="3773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Complex Sentence: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As he was ill, he could not play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09800" y="3048000"/>
            <a:ext cx="54864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133600" y="838200"/>
            <a:ext cx="54864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789" y="381001"/>
            <a:ext cx="10191011" cy="12003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6600" b="1" u="sng" dirty="0">
                <a:solidFill>
                  <a:srgbClr val="FF0000"/>
                </a:solidFill>
                <a:latin typeface="Stencil" pitchFamily="82" charset="0"/>
                <a:cs typeface="Times New Roman" panose="02020603050405020304" pitchFamily="18" charset="0"/>
              </a:rPr>
              <a:t>O</a:t>
            </a:r>
            <a:r>
              <a:rPr lang="en-US" sz="6600" b="1" u="sng" dirty="0">
                <a:solidFill>
                  <a:srgbClr val="002060"/>
                </a:solidFill>
                <a:latin typeface="Stencil" pitchFamily="82" charset="0"/>
                <a:cs typeface="Times New Roman" panose="02020603050405020304" pitchFamily="18" charset="0"/>
              </a:rPr>
              <a:t>u</a:t>
            </a:r>
            <a:r>
              <a:rPr lang="en-US" sz="6600" b="1" u="sng" dirty="0">
                <a:solidFill>
                  <a:srgbClr val="0070C0"/>
                </a:solidFill>
                <a:latin typeface="Stencil" pitchFamily="82" charset="0"/>
                <a:cs typeface="Times New Roman" panose="02020603050405020304" pitchFamily="18" charset="0"/>
              </a:rPr>
              <a:t>r</a:t>
            </a:r>
            <a:r>
              <a:rPr lang="en-US" sz="6600" b="1" u="sng" dirty="0">
                <a:solidFill>
                  <a:srgbClr val="002060"/>
                </a:solidFill>
                <a:latin typeface="Stencil" pitchFamily="82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>
                <a:solidFill>
                  <a:srgbClr val="C00000"/>
                </a:solidFill>
                <a:latin typeface="Stencil" pitchFamily="82" charset="0"/>
                <a:cs typeface="Times New Roman" panose="02020603050405020304" pitchFamily="18" charset="0"/>
              </a:rPr>
              <a:t>T</a:t>
            </a:r>
            <a:r>
              <a:rPr lang="en-US" sz="6600" b="1" u="sng" dirty="0">
                <a:solidFill>
                  <a:srgbClr val="002060"/>
                </a:solidFill>
                <a:latin typeface="Stencil" pitchFamily="82" charset="0"/>
                <a:cs typeface="Times New Roman" panose="02020603050405020304" pitchFamily="18" charset="0"/>
              </a:rPr>
              <a:t>o</a:t>
            </a:r>
            <a:r>
              <a:rPr lang="en-US" sz="6600" b="1" u="sng" dirty="0">
                <a:solidFill>
                  <a:srgbClr val="00B050"/>
                </a:solidFill>
                <a:latin typeface="Stencil" pitchFamily="82" charset="0"/>
                <a:cs typeface="Times New Roman" panose="02020603050405020304" pitchFamily="18" charset="0"/>
              </a:rPr>
              <a:t>d</a:t>
            </a:r>
            <a:r>
              <a:rPr lang="en-US" sz="6600" b="1" u="sng" dirty="0">
                <a:solidFill>
                  <a:srgbClr val="002060"/>
                </a:solidFill>
                <a:latin typeface="Stencil" pitchFamily="82" charset="0"/>
                <a:cs typeface="Times New Roman" panose="02020603050405020304" pitchFamily="18" charset="0"/>
              </a:rPr>
              <a:t>a</a:t>
            </a:r>
            <a:r>
              <a:rPr lang="en-US" sz="6600" b="1" u="sng" dirty="0">
                <a:solidFill>
                  <a:srgbClr val="00B0F0"/>
                </a:solidFill>
                <a:latin typeface="Stencil" pitchFamily="82" charset="0"/>
                <a:cs typeface="Times New Roman" panose="02020603050405020304" pitchFamily="18" charset="0"/>
              </a:rPr>
              <a:t>y</a:t>
            </a:r>
            <a:r>
              <a:rPr lang="en-US" sz="6600" b="1" u="sng" dirty="0">
                <a:solidFill>
                  <a:srgbClr val="FF0000"/>
                </a:solidFill>
                <a:latin typeface="Stencil" pitchFamily="82" charset="0"/>
                <a:cs typeface="Times New Roman" panose="02020603050405020304" pitchFamily="18" charset="0"/>
              </a:rPr>
              <a:t>’</a:t>
            </a:r>
            <a:r>
              <a:rPr lang="en-US" sz="6600" b="1" u="sng" dirty="0">
                <a:solidFill>
                  <a:srgbClr val="002060"/>
                </a:solidFill>
                <a:latin typeface="Stencil" pitchFamily="82" charset="0"/>
                <a:cs typeface="Times New Roman" panose="02020603050405020304" pitchFamily="18" charset="0"/>
              </a:rPr>
              <a:t>s </a:t>
            </a:r>
            <a:r>
              <a:rPr lang="en-US" sz="6600" b="1" u="sng" dirty="0">
                <a:solidFill>
                  <a:srgbClr val="FF0000"/>
                </a:solidFill>
                <a:latin typeface="Stencil" pitchFamily="82" charset="0"/>
                <a:cs typeface="Times New Roman" panose="02020603050405020304" pitchFamily="18" charset="0"/>
              </a:rPr>
              <a:t>t</a:t>
            </a:r>
            <a:r>
              <a:rPr lang="en-US" sz="6600" b="1" u="sng" dirty="0">
                <a:solidFill>
                  <a:srgbClr val="002060"/>
                </a:solidFill>
                <a:latin typeface="Stencil" pitchFamily="82" charset="0"/>
                <a:cs typeface="Times New Roman" panose="02020603050405020304" pitchFamily="18" charset="0"/>
              </a:rPr>
              <a:t>o</a:t>
            </a:r>
            <a:r>
              <a:rPr lang="en-US" sz="6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tencil" pitchFamily="82" charset="0"/>
                <a:cs typeface="Times New Roman" panose="02020603050405020304" pitchFamily="18" charset="0"/>
              </a:rPr>
              <a:t>p</a:t>
            </a:r>
            <a:r>
              <a:rPr lang="en-US" sz="6600" b="1" u="sng" dirty="0">
                <a:solidFill>
                  <a:srgbClr val="002060"/>
                </a:solidFill>
                <a:latin typeface="Stencil" pitchFamily="82" charset="0"/>
                <a:cs typeface="Times New Roman" panose="02020603050405020304" pitchFamily="18" charset="0"/>
              </a:rPr>
              <a:t>i</a:t>
            </a:r>
            <a:r>
              <a:rPr lang="en-US" sz="6600" b="1" u="sng" dirty="0">
                <a:solidFill>
                  <a:srgbClr val="00B050"/>
                </a:solidFill>
                <a:latin typeface="Stencil" pitchFamily="82" charset="0"/>
                <a:cs typeface="Times New Roman" panose="02020603050405020304" pitchFamily="18" charset="0"/>
              </a:rPr>
              <a:t>c</a:t>
            </a:r>
            <a:r>
              <a:rPr lang="en-US" sz="6600" b="1" u="sng" dirty="0">
                <a:solidFill>
                  <a:srgbClr val="002060"/>
                </a:solidFill>
                <a:latin typeface="Stencil" pitchFamily="82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smtClean="0">
                <a:solidFill>
                  <a:srgbClr val="FF0000"/>
                </a:solidFill>
                <a:latin typeface="Stencil" pitchFamily="82" charset="0"/>
                <a:cs typeface="Times New Roman" panose="02020603050405020304" pitchFamily="18" charset="0"/>
              </a:rPr>
              <a:t>i</a:t>
            </a:r>
            <a:r>
              <a:rPr lang="en-US" sz="6600" b="1" u="sng" dirty="0" smtClean="0">
                <a:solidFill>
                  <a:srgbClr val="002060"/>
                </a:solidFill>
                <a:latin typeface="Stencil" pitchFamily="82" charset="0"/>
                <a:cs typeface="Times New Roman" panose="02020603050405020304" pitchFamily="18" charset="0"/>
              </a:rPr>
              <a:t>s</a:t>
            </a:r>
            <a:r>
              <a:rPr lang="en-US" sz="7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7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7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7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338" y="1981200"/>
            <a:ext cx="314106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981200"/>
            <a:ext cx="57150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Simple Sentence 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0" y="2209800"/>
            <a:ext cx="914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. tre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124200"/>
            <a:ext cx="9982200" cy="3429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5537" y="304800"/>
            <a:ext cx="4549322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Learning outcomes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219200"/>
            <a:ext cx="9829800" cy="28614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85800" y="4191000"/>
            <a:ext cx="9829800" cy="220060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The students will be able to-</a:t>
            </a:r>
          </a:p>
          <a:p>
            <a:pPr lvl="0">
              <a:defRPr/>
            </a:pPr>
            <a:endParaRPr lang="en-US" sz="5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0" indent="-1028700"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simple and complex  sentences,</a:t>
            </a:r>
          </a:p>
          <a:p>
            <a:pPr marL="1028700" lvl="0" indent="-1028700"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structures of each form of sentences,</a:t>
            </a:r>
          </a:p>
          <a:p>
            <a:pPr marL="1028700" lvl="0" indent="-1028700"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simple form into complex.</a:t>
            </a:r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2544762"/>
          </a:xfr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  <a:latin typeface="Algerian" pitchFamily="82" charset="0"/>
              </a:rPr>
              <a:t>Complex to simple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Rule-1. Since/ as/when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Complex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Subject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verb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verb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present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ing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১ম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comma+ ২য় Sentence.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048000"/>
            <a:ext cx="9982200" cy="35052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Complex: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Since/as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 boy worked hard, he shone in life.</a:t>
            </a:r>
          </a:p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Simple: Working hard , the boy shone in life.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D\Pictures\balo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657600"/>
            <a:ext cx="2819400" cy="1800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1013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Com: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When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the thief saw the police, he ran away.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seeing the police, the thief ran away.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Com: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 forgotten him, I went out.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SimL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Forgetting him, I went out.</a:t>
            </a:r>
          </a:p>
        </p:txBody>
      </p:sp>
      <p:pic>
        <p:nvPicPr>
          <p:cNvPr id="2050" name="Picture 2" descr="C:\Users\MD\Pictures\polic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1143000"/>
            <a:ext cx="3429001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2468562"/>
          </a:xfr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Rule-2. Since/as/when +am/is/are/was/were/have/has/had+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sub+বাকী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২য় clause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(Subject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Subject+ am/is/ are/was/were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being have/has/had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having+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অংশ+comma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২য় clause.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667000"/>
            <a:ext cx="9829800" cy="39624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Complex: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Since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 weather was very cold , there was no birds or animals  in the snow country.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Simple: The weather being very cold , there was no birds or animals  in the snow country.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When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 meeting was over, we went back home.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the meeting being over, we went back home.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MD\Pictures\p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24200"/>
            <a:ext cx="2057400" cy="1552575"/>
          </a:xfrm>
          <a:prstGeom prst="rect">
            <a:avLst/>
          </a:prstGeom>
          <a:noFill/>
        </p:spPr>
      </p:pic>
      <p:pic>
        <p:nvPicPr>
          <p:cNvPr id="3075" name="Picture 3" descr="C:\Users\MD\Pictures\bar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1" y="3124199"/>
            <a:ext cx="2438400" cy="14478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1386</Words>
  <Application>Microsoft Office PowerPoint</Application>
  <PresentationFormat>Custom</PresentationFormat>
  <Paragraphs>209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Complex to simple Rule-1. Since/ as/when যুক্ত Complex Sentence এর  Subject এক হলে এবং উভয় পাশে  verb থাকলে Simple করার নিয়ম। Structure: প্রথম Sentence এর মুল verb এর present আকারের সাথে ing যোগ+ ১ম Sentence এর বাকী অংশ+ comma+ ২য় Sentence.</vt:lpstr>
      <vt:lpstr>Slide 8</vt:lpstr>
      <vt:lpstr>Rule-2. Since/as/when +am/is/are/was/were/have/has/had+ sub+বাকী অংশ+ ২য় clause হলে Simple করার নিয়ম। (Subject ভিন্ন হলে)  Structure: Subject+ am/is/ are/was/were এর পরিবর্তে being have/has/had এর পরিবর্তে having+ বাকী অংশ+comma+ ২য় clause.</vt:lpstr>
      <vt:lpstr>Rule-3. Since/as/when +am/is/are/was/were/have/has/had+ sub+বাকী অংশ+ ২য় clause হলে Simple করার নিয়ম। (Subject একই হলে)  Structure: Because of+ Subject এর possessive form+ am/is/ are/was/were এর পরিবর্তে being have/has/had এর পরিবর্তে having+ বাকী অংশ+ comma+ ২য় clause.</vt:lpstr>
      <vt:lpstr>Rule-4. When দ্বারা সময় বুঝালে  Complex কে Simple করার নিয়মঃ Structure: When,sub,verb উঠে যায়+ছোট সময় বুঝালে at/in, ঋতু বুঝালে in,বয়স বুঝালে at the age of বসে+ বাকী অংশ+ ২য় </vt:lpstr>
      <vt:lpstr>Slide 12</vt:lpstr>
      <vt:lpstr>Rule-5. Relative pronoun যুক্ত Complex Sentence কে Simple  করার নিয়মঃ  Structure: Relative pronoun এর পুর্ব পর্যন্ত+ Relative pronoun বাদ দিয়ে পরের verb এর presentআকারের সাথে ing যোগ+ বাকী অংশ। </vt:lpstr>
      <vt:lpstr>Rule-6. If /unless যুক্ত Complex Sentence টি Negative হলে Simple করার নিয়মঃ  Structure: Without+verbএর সাথে ing যোগ+বাকী অংশ + Comma+ ২য় Clause.</vt:lpstr>
      <vt:lpstr>Rule-6. If যুক্ত Complex Sentence টি Positive হলে Simple করার নিয়মঃ  Structure: By+verbএর সাথে ing যোগ+বাকী অংশ + Comma+ ২য় Clause.</vt:lpstr>
      <vt:lpstr>Rule-7. So that /in order that যুক্ত Complex sentence কে Simple Sentence করার নিয়মঃ Structure: sothat এর পুর্ব পর্যন্ত+to+ মুল verbথেকে শেষ পর্যন্ত।</vt:lpstr>
      <vt:lpstr>Rule-8. So----that যুক্ত Complex Sentence কে Simple Sentence করার নিয়ম। Structure: Sub+verb+ Soএর স্থলে too+বাকী অংশ+ that থেকে not পর্যন্ত বাদ দিয়ে to+ verb থেকে শেষ পর্যন্ত।</vt:lpstr>
      <vt:lpstr>Rule-9. Though/ although যুক্ত Complex Sentence কে Simple Sentence করার নিয়মঃ  Structure:  Though/although এর স্থলে in spite of /despite+ Pronoun এর possessive form + am/is/are/was/were এর পরিবর্তে being এবং have/has/had having এর পরিবর্তে having/মুল verb এর সাথে ing যোগ+ clause এর বাকী অংশ+ ২য় clause.</vt:lpstr>
      <vt:lpstr>Slide 19</vt:lpstr>
      <vt:lpstr>Rule-10.After/before/till/untill যুক্ত complex sentence কে simple sentence করার নিয়ম।  Structure: After/before/till/untill এর পুর্ব পর্যন্ত +possessive+gerund/noun+ বাকী অংশ।</vt:lpstr>
      <vt:lpstr>Rule-11. As if/as though যুক্ত Complex Sentenceকে Simple করার নিয়মঃ  Structure: As if/as though এর স্থলে like+ Prepositional Phrase.</vt:lpstr>
      <vt:lpstr>Rule-12. As + adj/adv+ so/as+adj/adv যুক্ত adverb clause of degree prepositional phrase সহ complex কে simple করা যায়।  Complex: He is as intelligent as you. Sim: He is intelligent like you.  Com: He is as brave as a lion. Sim: He is brav like a lion.  Com: He is not so foolish as you. Sim: He is not  foolish like you.  Com: He acted as foolishly as your brother. Sim: He acted  foolish like  your brother.  </vt:lpstr>
      <vt:lpstr>Rule-13.Verb of thinking এর পরের clause কে infinitive phrase এ রুপান্তর করে Simple করা যায়।</vt:lpstr>
      <vt:lpstr>Rule-14. As soon as/ no sooner –than/ hardly----when/ scarcely----when যুক্ত Complex Sentence কে Simple করার নিয়মঃ Structure: Just after/Immediately+ Possessive+gerund/noun</vt:lpstr>
      <vt:lpstr>Home Task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</dc:creator>
  <cp:lastModifiedBy>SHARIFUL</cp:lastModifiedBy>
  <cp:revision>74</cp:revision>
  <dcterms:created xsi:type="dcterms:W3CDTF">2006-08-16T00:00:00Z</dcterms:created>
  <dcterms:modified xsi:type="dcterms:W3CDTF">2020-05-12T11:37:42Z</dcterms:modified>
</cp:coreProperties>
</file>