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25"/>
  </p:notesMasterIdLst>
  <p:sldIdLst>
    <p:sldId id="282" r:id="rId2"/>
    <p:sldId id="256" r:id="rId3"/>
    <p:sldId id="403" r:id="rId4"/>
    <p:sldId id="274" r:id="rId5"/>
    <p:sldId id="269" r:id="rId6"/>
    <p:sldId id="385" r:id="rId7"/>
    <p:sldId id="395" r:id="rId8"/>
    <p:sldId id="400" r:id="rId9"/>
    <p:sldId id="425" r:id="rId10"/>
    <p:sldId id="428" r:id="rId11"/>
    <p:sldId id="423" r:id="rId12"/>
    <p:sldId id="421" r:id="rId13"/>
    <p:sldId id="368" r:id="rId14"/>
    <p:sldId id="406" r:id="rId15"/>
    <p:sldId id="422" r:id="rId16"/>
    <p:sldId id="429" r:id="rId17"/>
    <p:sldId id="430" r:id="rId18"/>
    <p:sldId id="276" r:id="rId19"/>
    <p:sldId id="420" r:id="rId20"/>
    <p:sldId id="270" r:id="rId21"/>
    <p:sldId id="408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BC"/>
    <a:srgbClr val="00CCFF"/>
    <a:srgbClr val="3333FF"/>
    <a:srgbClr val="CCFFFF"/>
    <a:srgbClr val="C2FFA3"/>
    <a:srgbClr val="CCFF66"/>
    <a:srgbClr val="99FF66"/>
    <a:srgbClr val="B3F1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60"/>
  </p:normalViewPr>
  <p:slideViewPr>
    <p:cSldViewPr snapToGrid="0" showGuides="1">
      <p:cViewPr>
        <p:scale>
          <a:sx n="68" d="100"/>
          <a:sy n="68" d="100"/>
        </p:scale>
        <p:origin x="-792" y="-114"/>
      </p:cViewPr>
      <p:guideLst>
        <p:guide orient="horz" pos="2205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5913-E6C3-4E51-A8A3-10C723881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D7C1-5CD7-4D25-8C5E-40F3B23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7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E5C-C145-4F31-BE6A-2D92A64C1C1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875" y="274212"/>
            <a:ext cx="4374697" cy="29238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মলিনা বিশ্বাস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মলি) </a:t>
            </a:r>
          </a:p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(গণিত ও বিজ্ঞান )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বনগ্রাম মাধ্যমিক বিদ্যালয়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খোকসা, কুষ্টিয়া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    মোবাইলঃ   ০১৭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৪৭৪৮৯৪৯২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86524" y="3519282"/>
            <a:ext cx="4659002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 নবম     </a:t>
            </a:r>
            <a:endParaRPr lang="bn-BD" sz="28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পদার্থ বিজ্ঞান   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অষ্টম (আলোর প্রতিফলন )              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গোলীয় দর্পন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0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সময়ঃ  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মিনিট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800" dirty="0"/>
          </a:p>
        </p:txBody>
      </p:sp>
      <p:pic>
        <p:nvPicPr>
          <p:cNvPr id="6" name="Picture 2" descr="C:\Users\Tumpa\Desktop\M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6776" y="274212"/>
            <a:ext cx="2155086" cy="2089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88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625" y="240909"/>
            <a:ext cx="3334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বক্রতার কেন্দ্রেঃ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15028" y="1347672"/>
            <a:ext cx="5838092" cy="4153487"/>
            <a:chOff x="1392702" y="1153551"/>
            <a:chExt cx="5838092" cy="636116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1392702" y="2940149"/>
              <a:ext cx="5838092" cy="84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 rot="281895">
              <a:off x="3370818" y="1153551"/>
              <a:ext cx="970798" cy="636116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4266332" y="1266094"/>
              <a:ext cx="222824" cy="323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266332" y="1589651"/>
              <a:ext cx="197777" cy="334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301660" y="1818251"/>
              <a:ext cx="244732" cy="914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301660" y="1923757"/>
              <a:ext cx="258885" cy="168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320521" y="2092570"/>
              <a:ext cx="251637" cy="256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29489" y="2377439"/>
              <a:ext cx="242669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309779" y="2581417"/>
              <a:ext cx="309896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354890" y="2693960"/>
              <a:ext cx="341825" cy="1828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338515" y="2876840"/>
              <a:ext cx="358200" cy="18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405753" y="3221502"/>
              <a:ext cx="268531" cy="703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365221" y="3488787"/>
              <a:ext cx="301381" cy="56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74796" y="3713871"/>
              <a:ext cx="265100" cy="984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355256" y="3938954"/>
              <a:ext cx="191136" cy="112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651942" y="2915523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01299" y="1243176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144062" y="3476099"/>
                <a:ext cx="4501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062" y="3476099"/>
                <a:ext cx="45016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V="1">
            <a:off x="3981153" y="2072480"/>
            <a:ext cx="2208436" cy="34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57596" y="2633841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39999" y="2647019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24692" y="2073223"/>
            <a:ext cx="3978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52938" y="3030515"/>
            <a:ext cx="315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981153" y="2089563"/>
            <a:ext cx="0" cy="4797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971171" y="2044616"/>
            <a:ext cx="3230605" cy="14202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67081" y="2106646"/>
            <a:ext cx="2210135" cy="8965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005597" y="3003173"/>
            <a:ext cx="32407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967081" y="2553563"/>
            <a:ext cx="14072" cy="4496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586473" y="2371313"/>
            <a:ext cx="138219" cy="418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5373858" y="2316731"/>
            <a:ext cx="182880" cy="964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5136609" y="3003173"/>
            <a:ext cx="3235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337625" y="4543278"/>
            <a:ext cx="82858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থেকে আলোক রশ্মি প্রধান অক্ষের সমান্তরাল এবং প্রধান ফোকাস দিয়ে যায়।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8271" y="5533940"/>
            <a:ext cx="89548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আলোক রশ্মি প্রধান ফোকাস দিয়ে দর্পনে আপতিত হয়ে ফিরে প্রধান অক্ষের সমান্তরাল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দিয়ে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যায় এবং প্রতিফলনের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বিন্দুতে মিলিত হয়।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0" y="2198324"/>
            <a:ext cx="3263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অবস্থানঃ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বক্রতার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কেন্দ্রে প্রকৃতিঃ বাস্তব ও উল্টো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আকৃতিঃ  সমান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6" grpId="0"/>
      <p:bldP spid="27" grpId="0"/>
      <p:bldP spid="29" grpId="0"/>
      <p:bldP spid="91" grpId="0"/>
      <p:bldP spid="92" grpId="0"/>
      <p:bldP spid="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624" y="240909"/>
            <a:ext cx="54160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বক্রতার কেন্দ্রে ও প্রধান ফোকাসেঃ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59126" y="1319033"/>
            <a:ext cx="5444243" cy="3336870"/>
            <a:chOff x="910199" y="1153551"/>
            <a:chExt cx="6320595" cy="6361165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910199" y="2940151"/>
              <a:ext cx="6320595" cy="1546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281895">
              <a:off x="3370818" y="1153551"/>
              <a:ext cx="970798" cy="636116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266332" y="1266094"/>
              <a:ext cx="222824" cy="323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266332" y="1589651"/>
              <a:ext cx="197777" cy="334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301660" y="1818251"/>
              <a:ext cx="244732" cy="914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301660" y="1923757"/>
              <a:ext cx="258885" cy="168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320521" y="2092570"/>
              <a:ext cx="251637" cy="256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329489" y="2377439"/>
              <a:ext cx="242669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09779" y="2581417"/>
              <a:ext cx="309896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354890" y="2693960"/>
              <a:ext cx="341825" cy="1828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338515" y="2876840"/>
              <a:ext cx="358200" cy="18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405753" y="3221502"/>
              <a:ext cx="268531" cy="703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365221" y="3488787"/>
              <a:ext cx="301381" cy="56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374796" y="3713871"/>
              <a:ext cx="265100" cy="984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55256" y="3938954"/>
              <a:ext cx="191136" cy="112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966286" y="1932543"/>
            <a:ext cx="38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8536" y="1008738"/>
            <a:ext cx="38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72411" y="2853053"/>
                <a:ext cx="387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411" y="2853053"/>
                <a:ext cx="387750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569873" y="2275450"/>
            <a:ext cx="2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530691" y="2337357"/>
            <a:ext cx="2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81157" y="2987468"/>
            <a:ext cx="27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99743" y="1932543"/>
            <a:ext cx="0" cy="3910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15482" y="1991641"/>
            <a:ext cx="1426516" cy="38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251490" y="1984925"/>
            <a:ext cx="3306265" cy="111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99743" y="2012929"/>
            <a:ext cx="1426782" cy="849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981157" y="2341380"/>
            <a:ext cx="14068" cy="5396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730036" y="1956015"/>
            <a:ext cx="158701" cy="425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261318" y="2862315"/>
            <a:ext cx="282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302587" y="2605498"/>
            <a:ext cx="406634" cy="108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831138" y="2465766"/>
            <a:ext cx="143645" cy="93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645204" y="2862315"/>
            <a:ext cx="29405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90023" y="3868029"/>
            <a:ext cx="85133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লক্ষবস্তু থেকে আলোক রশ্মি প্রধান অক্ষের সমান্তরাল এবং প্রধান ফোকাস দিয়ে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92448" y="5069707"/>
            <a:ext cx="89548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আলোক রশ্মি প্রধান ফোকাস দিয়ে দর্পনে আপতিত হয়ে ফিরে প্রধান অক্ষের সমান্তরাল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দিয়ে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যায় এবং প্রতিফলনের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বিন্দুতে মিলিত হয়।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47192" y="1315076"/>
            <a:ext cx="33980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অবস্থানঃবক্রতার কেন্দ্রের  বাইরে 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আকৃতিঃ  বির্বধিত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/>
      <p:bldP spid="24" grpId="0"/>
      <p:bldP spid="25" grpId="0"/>
      <p:bldP spid="26" grpId="0"/>
      <p:bldP spid="118" grpId="0"/>
      <p:bldP spid="119" grpId="0"/>
      <p:bldP spid="1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7624" y="240909"/>
            <a:ext cx="54160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 ও প্রধান ফোকাসেঃ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66286" y="1932543"/>
            <a:ext cx="38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87588" y="967991"/>
            <a:ext cx="38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772411" y="2853053"/>
                <a:ext cx="387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411" y="2853053"/>
                <a:ext cx="387750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569873" y="2275450"/>
            <a:ext cx="2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3604977" y="1694231"/>
            <a:ext cx="2927869" cy="18776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43326" y="2344422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5573426" y="1723060"/>
            <a:ext cx="30100" cy="5788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547255" y="1694231"/>
            <a:ext cx="1011762" cy="73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415594" y="1278526"/>
            <a:ext cx="2913361" cy="18977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3630790" y="1051335"/>
            <a:ext cx="5444243" cy="3575739"/>
            <a:chOff x="3630790" y="1051335"/>
            <a:chExt cx="5444243" cy="3575739"/>
          </a:xfrm>
        </p:grpSpPr>
        <p:grpSp>
          <p:nvGrpSpPr>
            <p:cNvPr id="6" name="Group 5"/>
            <p:cNvGrpSpPr/>
            <p:nvPr/>
          </p:nvGrpSpPr>
          <p:grpSpPr>
            <a:xfrm>
              <a:off x="3630790" y="1290204"/>
              <a:ext cx="5444243" cy="3336870"/>
              <a:chOff x="910199" y="1153551"/>
              <a:chExt cx="6320595" cy="63611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910199" y="2940151"/>
                <a:ext cx="6320595" cy="1546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Arc 7"/>
              <p:cNvSpPr/>
              <p:nvPr/>
            </p:nvSpPr>
            <p:spPr>
              <a:xfrm rot="281895">
                <a:off x="3370818" y="1153551"/>
                <a:ext cx="970798" cy="636116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4266332" y="1266094"/>
                <a:ext cx="222824" cy="3235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4266332" y="1589651"/>
                <a:ext cx="197777" cy="3341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4301660" y="1818251"/>
                <a:ext cx="244732" cy="914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4301660" y="1923757"/>
                <a:ext cx="258885" cy="168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320521" y="2092570"/>
                <a:ext cx="251637" cy="2567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4329489" y="2377439"/>
                <a:ext cx="242669" cy="1125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4309779" y="2581417"/>
                <a:ext cx="309896" cy="1125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4354890" y="2693960"/>
                <a:ext cx="341825" cy="1828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4338515" y="2876840"/>
                <a:ext cx="358200" cy="1899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4405753" y="3221502"/>
                <a:ext cx="268531" cy="703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4365221" y="3488787"/>
                <a:ext cx="301381" cy="56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374796" y="3713871"/>
                <a:ext cx="265100" cy="98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4355256" y="3938954"/>
                <a:ext cx="191136" cy="112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 flipV="1">
              <a:off x="6468543" y="1178079"/>
              <a:ext cx="128606" cy="269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420632" y="1051335"/>
              <a:ext cx="47911" cy="2860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8" idx="0"/>
            </p:cNvCxnSpPr>
            <p:nvPr/>
          </p:nvCxnSpPr>
          <p:spPr>
            <a:xfrm flipV="1">
              <a:off x="6305000" y="1051336"/>
              <a:ext cx="47911" cy="2444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/>
          <p:cNvCxnSpPr/>
          <p:nvPr/>
        </p:nvCxnSpPr>
        <p:spPr>
          <a:xfrm flipV="1">
            <a:off x="5866883" y="1715681"/>
            <a:ext cx="229795" cy="7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753686" y="2020084"/>
            <a:ext cx="250532" cy="1549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821503" y="1518969"/>
            <a:ext cx="114897" cy="84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4040945" y="2657786"/>
            <a:ext cx="133644" cy="82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6096678" y="1349241"/>
            <a:ext cx="71664" cy="1136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905971" y="4450095"/>
            <a:ext cx="33980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অবস্থানঃঅসীমে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প্রকৃতিঃ বাস্তব ও উল্টো অথবা অবাস্তব ও সোজা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আকৃতিঃ  অত্যন্ত বির্বধিত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3" grpId="0"/>
      <p:bldP spid="24" grpId="0"/>
      <p:bldP spid="25" grpId="0"/>
      <p:bldP spid="28" grpId="0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624" y="240909"/>
            <a:ext cx="5022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প্রধান ফোকাসে ও মেরুর মধ্যেঃ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66286" y="1932543"/>
            <a:ext cx="38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7588" y="967991"/>
            <a:ext cx="38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72411" y="2853053"/>
                <a:ext cx="387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411" y="2853053"/>
                <a:ext cx="387750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40418" y="2315593"/>
            <a:ext cx="2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53444" y="2315593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053444" y="1831438"/>
            <a:ext cx="561710" cy="214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630790" y="1051335"/>
            <a:ext cx="5444243" cy="3575739"/>
            <a:chOff x="3630790" y="1051335"/>
            <a:chExt cx="5444243" cy="3575739"/>
          </a:xfrm>
        </p:grpSpPr>
        <p:grpSp>
          <p:nvGrpSpPr>
            <p:cNvPr id="11" name="Group 10"/>
            <p:cNvGrpSpPr/>
            <p:nvPr/>
          </p:nvGrpSpPr>
          <p:grpSpPr>
            <a:xfrm>
              <a:off x="3630790" y="1290204"/>
              <a:ext cx="5444243" cy="3336870"/>
              <a:chOff x="910199" y="1153551"/>
              <a:chExt cx="6320595" cy="636116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910199" y="2940151"/>
                <a:ext cx="6320595" cy="1546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Arc 15"/>
              <p:cNvSpPr/>
              <p:nvPr/>
            </p:nvSpPr>
            <p:spPr>
              <a:xfrm rot="281895">
                <a:off x="3370818" y="1153551"/>
                <a:ext cx="970798" cy="636116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V="1">
                <a:off x="4266332" y="1266094"/>
                <a:ext cx="222824" cy="3235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4266332" y="1589651"/>
                <a:ext cx="197777" cy="3341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4301660" y="1818251"/>
                <a:ext cx="244732" cy="914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301660" y="1923757"/>
                <a:ext cx="258885" cy="168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4320521" y="2092570"/>
                <a:ext cx="251637" cy="2567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4329489" y="2377439"/>
                <a:ext cx="242669" cy="1125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309779" y="2581417"/>
                <a:ext cx="309896" cy="1125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354890" y="2693960"/>
                <a:ext cx="341825" cy="1828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4338515" y="2876840"/>
                <a:ext cx="358200" cy="1899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4405753" y="3221502"/>
                <a:ext cx="268531" cy="703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365221" y="3488787"/>
                <a:ext cx="301381" cy="56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374796" y="3713871"/>
                <a:ext cx="265100" cy="98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355256" y="3938954"/>
                <a:ext cx="191136" cy="112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 flipV="1">
              <a:off x="6468543" y="1178079"/>
              <a:ext cx="128606" cy="269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420632" y="1051335"/>
              <a:ext cx="47911" cy="2860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6" idx="0"/>
            </p:cNvCxnSpPr>
            <p:nvPr/>
          </p:nvCxnSpPr>
          <p:spPr>
            <a:xfrm flipV="1">
              <a:off x="6305000" y="1051336"/>
              <a:ext cx="47911" cy="2444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V="1">
            <a:off x="6219401" y="1831438"/>
            <a:ext cx="229795" cy="7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053444" y="1842162"/>
            <a:ext cx="4336" cy="433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377193" y="1831438"/>
            <a:ext cx="3237827" cy="24326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996106" y="2853053"/>
            <a:ext cx="223008" cy="1947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335237" y="1831438"/>
            <a:ext cx="3739285" cy="1770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025691" y="1107370"/>
            <a:ext cx="1911544" cy="7240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597874" y="1107368"/>
            <a:ext cx="1367114" cy="72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68283" y="3094382"/>
            <a:ext cx="408910" cy="1746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6280062" y="1652278"/>
            <a:ext cx="193878" cy="69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6074522" y="1686853"/>
            <a:ext cx="144879" cy="155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32778" y="1534901"/>
            <a:ext cx="33980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অবস্থানঃ দর্পনের পিছনে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প্রকৃতিঃ অবাস্তব ও সোজা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আকৃতিঃ  অত্যন্ত বির্বধিত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H="1" flipV="1">
            <a:off x="7939910" y="1107372"/>
            <a:ext cx="25078" cy="11680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964988" y="96279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I 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232778" y="3992489"/>
            <a:ext cx="85133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লক্ষবস্তু থেকে আলোক রশ্মি প্রধান অক্ষের সমান্তরাল এবং প্রধান ফোকাস দিয়ে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92448" y="5069707"/>
            <a:ext cx="89548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বক্রতার কেন্দ্র বরাবর অপসারী হয় এবং এগুলোকে পিছন দিকে বাড়ালে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বিন্দু থেকে অপসৃত হচ্ছে বলে মনে হয়।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82" grpId="0"/>
      <p:bldP spid="86" grpId="0"/>
      <p:bldP spid="88" grpId="0"/>
      <p:bldP spid="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9649" y="433307"/>
            <a:ext cx="2335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দর্পনের ব্যবহার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9475" y="2729374"/>
            <a:ext cx="3629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সমতল দর্পন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গোলীয় দর্পনে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অবতল,  দর্পন উত্তল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দর্পন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umpa\Desktop\lej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317" y="4248443"/>
            <a:ext cx="2966523" cy="191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umpa\Desktop\te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340" y="1018082"/>
            <a:ext cx="2857500" cy="202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umpa\Desktop\ov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69" y="3542485"/>
            <a:ext cx="3209853" cy="227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9649" y="433307"/>
            <a:ext cx="4135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সমতল দর্পনের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2062" y="3311653"/>
            <a:ext cx="167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টেলিস্কোপ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074" y="5892467"/>
            <a:ext cx="281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ওভার হেড প্রজেক্টর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8475" y="6354132"/>
            <a:ext cx="167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লেজার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 descr="C:\Users\Tumpa\Desktop\cehar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11" y="1304858"/>
            <a:ext cx="2979311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89650" y="3095720"/>
            <a:ext cx="1477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আয়না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umpa\Desktop\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0" y="2411364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umpa\Desktop\sti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497" y="2411364"/>
            <a:ext cx="2756681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89649" y="433307"/>
            <a:ext cx="4135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অবতল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দর্পনের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7594" y="4249689"/>
            <a:ext cx="167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টর্চলাইট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7267" y="3814038"/>
            <a:ext cx="167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স্টিমার বা লঞ্চ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9827" y="1146057"/>
            <a:ext cx="77325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রূপচর্চা ও দাড়িঁ কাঁটার সুবিধা হয়।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প্রতিফলক হিসাবে অবতল দর্পন ব্যবহার করা হয়। যেমন, টর্চলাইট, স্টিমার ।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0" name="Picture 4" descr="C:\Users\Tumpa\Desktop\d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34" y="466380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Tumpa\Desktop\di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634" y="4358863"/>
            <a:ext cx="23145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356251" y="6349664"/>
            <a:ext cx="167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ডিসেন্টেনা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2622" y="6396335"/>
            <a:ext cx="167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দন্ত চিকিৎসক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70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  <p:bldP spid="7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813" y="2614115"/>
            <a:ext cx="8975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উত্তল দর্পন সর্বদা অবাস্তব , সোজা এবং খর্বিত  প্রতিবিম্ব গঠন করে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শপিংমলে নিরাপত্তার কাজে উত্তল দর্পন ব্যবহার করা হয়।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রাস্তার বাতিতে প্রতিফলকরূপে ব্যবহূত হয়। 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9649" y="433307"/>
            <a:ext cx="34887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উত্তল দর্পনের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341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208556" y="198636"/>
            <a:ext cx="2729133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475" y="5855247"/>
            <a:ext cx="88204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প্রশ্নঃ উপরের রশ্মি চিত্র  বর্ণনা কর এবং অবস্থান, প্রকৃতি ও আকৃতি লিখ। 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umpa\Desktop\do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323" y="1071590"/>
            <a:ext cx="4895557" cy="2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Tumpa\Desktop\hy7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697" y="3854509"/>
            <a:ext cx="36322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16" y="4488111"/>
            <a:ext cx="8764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উপরের চিত্রে এটি কোন দর্পন ? এর অবস্থান , আকৃতি ও প্রকৃতির নাম লিখ। 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8556" y="198636"/>
            <a:ext cx="2729133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Tumpa\Desktop\go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74" y="2321755"/>
            <a:ext cx="513470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1" y="411125"/>
            <a:ext cx="2646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79" y="304800"/>
            <a:ext cx="1628043" cy="1360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778" y="152400"/>
            <a:ext cx="1628043" cy="13602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399"/>
            <a:ext cx="883920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6682" y="148005"/>
            <a:ext cx="3769284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 প্রশ্ন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038" y="1811953"/>
            <a:ext cx="87179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।অবতল দর্পনের প্রধান অক্ষের উপর বক্রতার কেন্দ্রে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অবস্থিত লক্ষবস্তুর বিম্বের প্রকৃতি কি রূপ?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অবাস্তব ও সোজা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অবাস্তব ও উল্টো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গ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বাস্তব ও সোজা                     ঘ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বাস্তব ও উল্টো </a:t>
            </a:r>
            <a:endParaRPr lang="bn-I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উত্তল দর্পন কোথায় ব্যবহার করা হয়?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গাড়িতে                           খ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টর্চলাইট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I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সৌরচুল্লী                            ঘ রাডারে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006592" y="3300387"/>
            <a:ext cx="323557" cy="365760"/>
          </a:xfrm>
          <a:prstGeom prst="ellipse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6654" y="4370358"/>
            <a:ext cx="323557" cy="365760"/>
          </a:xfrm>
          <a:prstGeom prst="ellipse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1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0160" y="3110080"/>
            <a:ext cx="60772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গোলীয় দর্পন কাকে বলে?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।দন্ত চিকিৎসায় কোন দর্পন ব্যবহার করা হয়?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গ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োলীয় দর্পন কয় প্রকার?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9853" y="328114"/>
            <a:ext cx="3103419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5249" y="310713"/>
            <a:ext cx="3044516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948" y="3135910"/>
            <a:ext cx="8947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প্রশ্নঃ ক প্রতিফলক টেলিস্কোপ তৈরিতে কোন দর্পন ব্যবহূত হয়? </a:t>
            </a:r>
          </a:p>
          <a:p>
            <a:r>
              <a:rPr lang="bn-IN" sz="3200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    খ বাস্তব ও অবাস্তব দর্পনের মধ্যে পার্থক্য লিখ। </a:t>
            </a:r>
          </a:p>
          <a:p>
            <a:r>
              <a:rPr lang="bn-IN" sz="3200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    গ উদ্দীপকে চিত্রটি বিশ্লেষণ কর। </a:t>
            </a:r>
            <a:endParaRPr lang="bn-IN" sz="3200" dirty="0" smtClean="0">
              <a:ln w="1143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Tumpa\Desktop\ut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639" y="1510652"/>
            <a:ext cx="3583176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2931" y="1069146"/>
            <a:ext cx="3166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Tumpa\Desktop\New folder (2)\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82" y="2799471"/>
            <a:ext cx="3924886" cy="27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6688" y="5857632"/>
            <a:ext cx="52202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তোমরা চিত্রটি দেখে বুঝতে পারছ?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umpa\Desktop\dorp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197" y="1294228"/>
            <a:ext cx="4614789" cy="343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1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2873" y="3602182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0440" y="2802892"/>
            <a:ext cx="28023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গোলীয় দর্পন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61770" y="832125"/>
            <a:ext cx="3945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আচরনিক উদ্দেশ্য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893197"/>
            <a:ext cx="89611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গোলীয় দর্পন কী বলতে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গোলীয় দর্পনে বিভিন্ন অবস্থানে বস্তু রাখলে তার অবস্থান, আকৃতি ও  প্রকৃতি নির্ণয় করতে পারবে।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দর্পন ব্যবহার  করতে পারবে।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1709" y="410699"/>
            <a:ext cx="399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গোলীয় দর্পন এর সংজ্ঞাঃ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8455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প্রতিফলক পৃষ্ঠ যদি মসৃন এবং গোলীয় হয় অর্থাৎ প্রতিফলক পৃষ্ঠটি যদি কোনো গোলকের অংশ বিশেষ হয় এবং তাতে আলোর নিয়মিত প্রতিফলন ঘটে তবে তাকে গোলীয় দর্পন বলে।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Tumpa\Desktop\goliy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34" y="3829636"/>
            <a:ext cx="4318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378634" y="5403459"/>
            <a:ext cx="1209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অবতল দর্পন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78104" y="5351231"/>
            <a:ext cx="1209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উত্তল  দর্পন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611" y="286139"/>
            <a:ext cx="89611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গোলীয় দর্পণের প্রধান অক্ষের উপর লক্ষ্যবস্তুর অবস্থান নির্ণয় এর নিয়ম হলঃ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3010853" y="1153550"/>
            <a:ext cx="5838092" cy="6361165"/>
            <a:chOff x="1392702" y="1153551"/>
            <a:chExt cx="5838092" cy="636116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392702" y="2940149"/>
              <a:ext cx="5838092" cy="84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281895">
              <a:off x="3370818" y="1153551"/>
              <a:ext cx="970798" cy="636116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4338515" y="1266092"/>
              <a:ext cx="150641" cy="260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53706" y="1484143"/>
              <a:ext cx="155819" cy="2426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353706" y="1726811"/>
              <a:ext cx="258885" cy="1828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353706" y="1923758"/>
              <a:ext cx="258885" cy="168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391929" y="2120705"/>
              <a:ext cx="247967" cy="1969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431615" y="2377439"/>
              <a:ext cx="242669" cy="112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4449883" y="2560317"/>
              <a:ext cx="206132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354890" y="2693960"/>
              <a:ext cx="341825" cy="1828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407999" y="2876839"/>
              <a:ext cx="288716" cy="1899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405753" y="3221502"/>
              <a:ext cx="268531" cy="703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365221" y="3488787"/>
              <a:ext cx="301381" cy="56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374796" y="3713871"/>
              <a:ext cx="265100" cy="984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4355256" y="3938954"/>
              <a:ext cx="191136" cy="112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2476280" y="1243176"/>
            <a:ext cx="4389120" cy="3048190"/>
            <a:chOff x="858129" y="1243177"/>
            <a:chExt cx="4389120" cy="3048190"/>
          </a:xfrm>
        </p:grpSpPr>
        <p:cxnSp>
          <p:nvCxnSpPr>
            <p:cNvPr id="67" name="Straight Arrow Connector 66"/>
            <p:cNvCxnSpPr/>
            <p:nvPr/>
          </p:nvCxnSpPr>
          <p:spPr>
            <a:xfrm flipH="1" flipV="1">
              <a:off x="858129" y="2433711"/>
              <a:ext cx="14068" cy="58380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1392702" y="2433711"/>
              <a:ext cx="0" cy="5908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1997612" y="2433711"/>
              <a:ext cx="0" cy="5486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 flipV="1">
              <a:off x="2532185" y="2419639"/>
              <a:ext cx="14068" cy="58380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H="1" flipV="1">
              <a:off x="3111933" y="2419639"/>
              <a:ext cx="14069" cy="5767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 flipV="1">
              <a:off x="3713872" y="2419639"/>
              <a:ext cx="14066" cy="5978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4797083" y="2600733"/>
              <a:ext cx="450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483148" y="1243177"/>
              <a:ext cx="450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4583625" y="3922035"/>
                  <a:ext cx="4501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𝑀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3625" y="3922035"/>
                  <a:ext cx="450166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8" name="TextBox 87"/>
          <p:cNvSpPr txBox="1"/>
          <p:nvPr/>
        </p:nvSpPr>
        <p:spPr>
          <a:xfrm>
            <a:off x="2237129" y="1923757"/>
            <a:ext cx="46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952139" y="1909690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402305" y="1907903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939321" y="1948320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519070" y="1923757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121006" y="1962384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4" name="Rectangle 93"/>
          <p:cNvSpPr/>
          <p:nvPr/>
        </p:nvSpPr>
        <p:spPr>
          <a:xfrm>
            <a:off x="91513" y="3256670"/>
            <a:ext cx="54796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বস্তুর অবস্থান+ বিম্বের অবস্থান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3200" dirty="0" smtClean="0">
                <a:latin typeface="Century Gothic"/>
                <a:cs typeface="Times New Roman" pitchFamily="18" charset="0"/>
              </a:rPr>
              <a:t>→     5</a:t>
            </a:r>
          </a:p>
          <a:p>
            <a:r>
              <a:rPr lang="en-US" sz="3200" dirty="0">
                <a:latin typeface="Century Gothic"/>
                <a:cs typeface="Times New Roman" pitchFamily="18" charset="0"/>
              </a:rPr>
              <a:t> </a:t>
            </a:r>
            <a:r>
              <a:rPr lang="en-US" sz="3200" dirty="0" smtClean="0">
                <a:latin typeface="Century Gothic"/>
                <a:cs typeface="Times New Roman" pitchFamily="18" charset="0"/>
              </a:rPr>
              <a:t>      2 →   4</a:t>
            </a:r>
          </a:p>
          <a:p>
            <a:r>
              <a:rPr lang="en-US" sz="3200" dirty="0">
                <a:latin typeface="Century Gothic"/>
                <a:cs typeface="Times New Roman" pitchFamily="18" charset="0"/>
              </a:rPr>
              <a:t> </a:t>
            </a:r>
            <a:r>
              <a:rPr lang="en-US" sz="3200" dirty="0" smtClean="0">
                <a:latin typeface="Century Gothic"/>
                <a:cs typeface="Times New Roman" pitchFamily="18" charset="0"/>
              </a:rPr>
              <a:t>      3 →   3</a:t>
            </a:r>
          </a:p>
          <a:p>
            <a:r>
              <a:rPr lang="en-US" sz="3200" dirty="0">
                <a:latin typeface="Century Gothic"/>
                <a:cs typeface="Times New Roman" pitchFamily="18" charset="0"/>
              </a:rPr>
              <a:t> </a:t>
            </a:r>
            <a:r>
              <a:rPr lang="en-US" sz="3200" dirty="0" smtClean="0">
                <a:latin typeface="Century Gothic"/>
                <a:cs typeface="Times New Roman" pitchFamily="18" charset="0"/>
              </a:rPr>
              <a:t>      4 →   2</a:t>
            </a:r>
          </a:p>
          <a:p>
            <a:r>
              <a:rPr lang="en-US" sz="3200" dirty="0">
                <a:latin typeface="Century Gothic"/>
                <a:cs typeface="Times New Roman" pitchFamily="18" charset="0"/>
              </a:rPr>
              <a:t> </a:t>
            </a:r>
            <a:r>
              <a:rPr lang="en-US" sz="3200" dirty="0" smtClean="0">
                <a:latin typeface="Century Gothic"/>
                <a:cs typeface="Times New Roman" pitchFamily="18" charset="0"/>
              </a:rPr>
              <a:t>      5 →   1</a:t>
            </a:r>
          </a:p>
          <a:p>
            <a:r>
              <a:rPr lang="en-US" sz="3200" dirty="0">
                <a:latin typeface="Century Gothic"/>
                <a:cs typeface="Times New Roman" pitchFamily="18" charset="0"/>
              </a:rPr>
              <a:t> </a:t>
            </a:r>
            <a:r>
              <a:rPr lang="en-US" sz="3200" dirty="0" smtClean="0">
                <a:latin typeface="Century Gothic"/>
                <a:cs typeface="Times New Roman" pitchFamily="18" charset="0"/>
              </a:rPr>
              <a:t>     6 →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দর্পনের পিছনে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469246" y="3995223"/>
            <a:ext cx="7034" cy="1519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31342" y="4334132"/>
            <a:ext cx="168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বাস্তব ও উল্টো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অবাস্তব ও সোজা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5862" y="289172"/>
            <a:ext cx="842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গোলীয় দর্পণের প্রধান অক্ষের উপর লক্ষ্যবস্তুর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অবস্থান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10853" y="1529860"/>
            <a:ext cx="5838092" cy="6361165"/>
            <a:chOff x="1392702" y="1153551"/>
            <a:chExt cx="5838092" cy="636116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392702" y="2940149"/>
              <a:ext cx="5838092" cy="84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Arc 5"/>
            <p:cNvSpPr/>
            <p:nvPr/>
          </p:nvSpPr>
          <p:spPr>
            <a:xfrm rot="281895">
              <a:off x="3370818" y="1153551"/>
              <a:ext cx="970798" cy="636116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4338515" y="1266092"/>
              <a:ext cx="150641" cy="260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353706" y="1484143"/>
              <a:ext cx="155819" cy="2426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353706" y="1726811"/>
              <a:ext cx="258885" cy="1828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353706" y="1923758"/>
              <a:ext cx="258885" cy="168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391929" y="2120705"/>
              <a:ext cx="247967" cy="1969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431615" y="2377439"/>
              <a:ext cx="242669" cy="112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449883" y="2560317"/>
              <a:ext cx="206132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54890" y="2693960"/>
              <a:ext cx="341825" cy="1828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407999" y="2876839"/>
              <a:ext cx="288716" cy="1899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405753" y="3221502"/>
              <a:ext cx="268531" cy="703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365221" y="3488787"/>
              <a:ext cx="301381" cy="56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374796" y="3713871"/>
              <a:ext cx="265100" cy="984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355256" y="3938954"/>
              <a:ext cx="191136" cy="112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415234" y="2915523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01299" y="1243176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201776" y="3922034"/>
                <a:ext cx="4501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776" y="3922034"/>
                <a:ext cx="45016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3770142" y="1427842"/>
            <a:ext cx="2222805" cy="10691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16923" y="1902655"/>
            <a:ext cx="2493157" cy="10339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936155" y="2481155"/>
            <a:ext cx="2047217" cy="22134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447133" y="2936626"/>
            <a:ext cx="2602633" cy="1491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Arrow Connector 2048"/>
          <p:cNvCxnSpPr/>
          <p:nvPr/>
        </p:nvCxnSpPr>
        <p:spPr>
          <a:xfrm>
            <a:off x="4959763" y="3369212"/>
            <a:ext cx="24747" cy="1969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0" y="4872895"/>
            <a:ext cx="8427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অসীম দূরে অবস্থিত লক্ষবস্তু পরস্পর সমান্তরাল আলোক রশ্মি প্রধান অক্ষের সাথে আপতিত হয়ে প্রতিফলনের পর ফোকাস তলে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মিলিত হয়।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1" name="TextBox 2050"/>
          <p:cNvSpPr txBox="1"/>
          <p:nvPr/>
        </p:nvSpPr>
        <p:spPr>
          <a:xfrm>
            <a:off x="279356" y="1135454"/>
            <a:ext cx="2704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অসীম দূরেঃ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54" name="Straight Arrow Connector 2053"/>
          <p:cNvCxnSpPr/>
          <p:nvPr/>
        </p:nvCxnSpPr>
        <p:spPr>
          <a:xfrm>
            <a:off x="4730084" y="1860452"/>
            <a:ext cx="229679" cy="1213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705241" y="2359821"/>
            <a:ext cx="254426" cy="1213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213859" y="3802014"/>
            <a:ext cx="305863" cy="1824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302257" y="3984448"/>
            <a:ext cx="305334" cy="2935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TextBox 2067"/>
          <p:cNvSpPr txBox="1"/>
          <p:nvPr/>
        </p:nvSpPr>
        <p:spPr>
          <a:xfrm>
            <a:off x="4959763" y="3615616"/>
            <a:ext cx="315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4547430" y="2900098"/>
            <a:ext cx="315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2390467"/>
            <a:ext cx="3263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অবস্থানঃ ফোকাস তলে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আকৃতিঃ অত্যন্ত  খর্বিত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32454" y="2977042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6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  <p:bldP spid="22" grpId="0"/>
      <p:bldP spid="35" grpId="0"/>
      <p:bldP spid="2051" grpId="0"/>
      <p:bldP spid="2068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522544"/>
            <a:ext cx="4403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বক্রতার কেন্দ্রের বাইরেঃ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188261" y="1532220"/>
            <a:ext cx="5838092" cy="4153487"/>
            <a:chOff x="1392702" y="1153551"/>
            <a:chExt cx="5838092" cy="6361165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1392702" y="2940149"/>
              <a:ext cx="5838092" cy="84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281895">
              <a:off x="3370818" y="1153551"/>
              <a:ext cx="970798" cy="6361165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266332" y="1266094"/>
              <a:ext cx="222824" cy="323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66332" y="1589651"/>
              <a:ext cx="197777" cy="334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301660" y="1818251"/>
              <a:ext cx="244732" cy="914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301660" y="1923757"/>
              <a:ext cx="258885" cy="168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320521" y="2092570"/>
              <a:ext cx="251637" cy="256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329489" y="2377439"/>
              <a:ext cx="242669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309779" y="2581417"/>
              <a:ext cx="309896" cy="112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4354890" y="2693960"/>
              <a:ext cx="341825" cy="1828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338515" y="2876840"/>
              <a:ext cx="358200" cy="18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405753" y="3221502"/>
              <a:ext cx="268531" cy="703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4365221" y="3488787"/>
              <a:ext cx="301381" cy="56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374796" y="3713871"/>
              <a:ext cx="265100" cy="984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355256" y="3938954"/>
              <a:ext cx="191136" cy="112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415234" y="2915523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101299" y="1243176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01776" y="3922034"/>
                <a:ext cx="4501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776" y="3922034"/>
                <a:ext cx="45016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V="1">
            <a:off x="3188261" y="2145347"/>
            <a:ext cx="0" cy="6085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188261" y="2118938"/>
            <a:ext cx="2945813" cy="73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3423619" y="2129138"/>
            <a:ext cx="2681719" cy="15526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88261" y="2229164"/>
            <a:ext cx="2972519" cy="1195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0" y="4291366"/>
            <a:ext cx="8876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লক্ষবস্তুটা প্রধান অক্ষের সমান্তরালে দর্পনের উপর পড়বে  এবং প্রধান ফোকাস দিয়ে প্রতিফলিত হবে।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53685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লক্ষবস্তু থেকে বক্রতার কেন্দ্র দিয়ে দর্পনের উপর আপতিত হয়ে প্রতিফলনের পর একই পথে ফিরে যায়। প্রতিফলন রশ্মি দুইটি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বিন্দুতে মিলিত হয়।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784209" y="2464537"/>
            <a:ext cx="295422" cy="1331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389966" y="2381967"/>
            <a:ext cx="249782" cy="1331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5389966" y="3087938"/>
            <a:ext cx="393574" cy="1874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764478" y="2719435"/>
            <a:ext cx="0" cy="1630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241409" y="2743738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038274" y="2742587"/>
            <a:ext cx="32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241409" y="2155680"/>
            <a:ext cx="196948" cy="367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722652" y="3071376"/>
            <a:ext cx="315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81" name="TextBox 80"/>
          <p:cNvSpPr txBox="1"/>
          <p:nvPr/>
        </p:nvSpPr>
        <p:spPr>
          <a:xfrm>
            <a:off x="-75444" y="2192422"/>
            <a:ext cx="3263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অবস্থানঃ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মাঝে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আকৃতিঃ  খর্বিত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8" grpId="0"/>
      <p:bldP spid="39" grpId="0"/>
      <p:bldP spid="40" grpId="0"/>
      <p:bldP spid="61" grpId="0"/>
      <p:bldP spid="62" grpId="0"/>
      <p:bldP spid="75" grpId="0"/>
      <p:bldP spid="76" grpId="0"/>
      <p:bldP spid="80" grpId="0"/>
      <p:bldP spid="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39631</TotalTime>
  <Words>752</Words>
  <Application>Microsoft Office PowerPoint</Application>
  <PresentationFormat>On-screen Show (4:3)</PresentationFormat>
  <Paragraphs>157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Tumpa</cp:lastModifiedBy>
  <cp:revision>4179</cp:revision>
  <dcterms:created xsi:type="dcterms:W3CDTF">2015-11-14T15:10:43Z</dcterms:created>
  <dcterms:modified xsi:type="dcterms:W3CDTF">2020-05-15T17:51:07Z</dcterms:modified>
</cp:coreProperties>
</file>