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248" y="-9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F8EC71-77C8-4F28-A771-BFC532E76927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377AA8-3304-4802-81F8-A46895156B45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sz="4000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স্থায়ী</a:t>
          </a:r>
          <a:r>
            <a:rPr lang="en-US" sz="4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4000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সম্পদ</a:t>
          </a:r>
          <a:endParaRPr lang="en-US" sz="40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0D875555-D629-4FD3-B0FA-CF4CBDF1AB2C}" type="parTrans" cxnId="{24CF4DB6-D921-428A-A207-20215232C28B}">
      <dgm:prSet/>
      <dgm:spPr/>
      <dgm:t>
        <a:bodyPr/>
        <a:lstStyle/>
        <a:p>
          <a:endParaRPr lang="en-US"/>
        </a:p>
      </dgm:t>
    </dgm:pt>
    <dgm:pt modelId="{3814075B-F593-4F0D-9048-367E86ABD1C7}" type="sibTrans" cxnId="{24CF4DB6-D921-428A-A207-20215232C28B}">
      <dgm:prSet/>
      <dgm:spPr/>
      <dgm:t>
        <a:bodyPr/>
        <a:lstStyle/>
        <a:p>
          <a:endParaRPr lang="en-US"/>
        </a:p>
      </dgm:t>
    </dgm:pt>
    <dgm:pt modelId="{50AE35A8-FBAE-45DB-AF30-1C22136CBF63}">
      <dgm:prSet phldrT="[Text]" custT="1"/>
      <dgm:spPr/>
      <dgm:t>
        <a:bodyPr/>
        <a:lstStyle/>
        <a:p>
          <a:r>
            <a:rPr lang="en-US" sz="40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প্রাকৃতিক</a:t>
          </a:r>
          <a:r>
            <a: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40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সম্পদ</a:t>
          </a:r>
          <a:endParaRPr lang="en-US" sz="40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6F96BB1B-0176-4D3F-ABCB-36C504EC1D84}" type="parTrans" cxnId="{6B5AB3C6-8C87-4E2F-97F1-05AA61D8A8C1}">
      <dgm:prSet/>
      <dgm:spPr/>
      <dgm:t>
        <a:bodyPr/>
        <a:lstStyle/>
        <a:p>
          <a:endParaRPr lang="en-US"/>
        </a:p>
      </dgm:t>
    </dgm:pt>
    <dgm:pt modelId="{58843DA0-828B-4208-BC52-713CB87B8BCD}" type="sibTrans" cxnId="{6B5AB3C6-8C87-4E2F-97F1-05AA61D8A8C1}">
      <dgm:prSet/>
      <dgm:spPr/>
      <dgm:t>
        <a:bodyPr/>
        <a:lstStyle/>
        <a:p>
          <a:endParaRPr lang="en-US"/>
        </a:p>
      </dgm:t>
    </dgm:pt>
    <dgm:pt modelId="{37F1776B-6E42-4442-834D-67DE9B522AB1}">
      <dgm:prSet phldrT="[Text]" custT="1"/>
      <dgm:spPr/>
      <dgm:t>
        <a:bodyPr/>
        <a:lstStyle/>
        <a:p>
          <a:r>
            <a:rPr lang="en-US" sz="4400" dirty="0" err="1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দৃশ্যমান</a:t>
          </a:r>
          <a:r>
            <a:rPr lang="en-US" sz="44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4400" dirty="0" err="1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সম্পদ</a:t>
          </a:r>
          <a:endParaRPr lang="en-US" sz="4400" dirty="0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gm:t>
    </dgm:pt>
    <dgm:pt modelId="{C127789E-02E4-4A01-BD45-000D2338E642}" type="parTrans" cxnId="{88A496FD-4BE8-42A4-8D29-C3E33C403FD2}">
      <dgm:prSet/>
      <dgm:spPr/>
      <dgm:t>
        <a:bodyPr/>
        <a:lstStyle/>
        <a:p>
          <a:endParaRPr lang="en-US"/>
        </a:p>
      </dgm:t>
    </dgm:pt>
    <dgm:pt modelId="{5C1A450B-7310-4DBF-8873-3CE746B14709}" type="sibTrans" cxnId="{88A496FD-4BE8-42A4-8D29-C3E33C403FD2}">
      <dgm:prSet/>
      <dgm:spPr/>
      <dgm:t>
        <a:bodyPr/>
        <a:lstStyle/>
        <a:p>
          <a:endParaRPr lang="en-US"/>
        </a:p>
      </dgm:t>
    </dgm:pt>
    <dgm:pt modelId="{6F51AE7E-C814-409F-A657-86821E67A970}" type="pres">
      <dgm:prSet presAssocID="{15F8EC71-77C8-4F28-A771-BFC532E7692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98609A9-7DF8-41C6-B1B5-BF6BAF886097}" type="pres">
      <dgm:prSet presAssocID="{2A377AA8-3304-4802-81F8-A46895156B45}" presName="node" presStyleLbl="node1" presStyleIdx="0" presStyleCnt="3" custScaleX="2021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A9A1D0-BDC5-4608-A5D0-0A1C3F67BF31}" type="pres">
      <dgm:prSet presAssocID="{3814075B-F593-4F0D-9048-367E86ABD1C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59444CED-249C-4219-AFDC-DFAF52F9DDF7}" type="pres">
      <dgm:prSet presAssocID="{3814075B-F593-4F0D-9048-367E86ABD1C7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1E6D0ECA-0722-4366-A7A1-249A74FE9C1E}" type="pres">
      <dgm:prSet presAssocID="{50AE35A8-FBAE-45DB-AF30-1C22136CBF63}" presName="node" presStyleLbl="node1" presStyleIdx="1" presStyleCnt="3" custScaleX="97501" custScaleY="207363" custRadScaleRad="138853" custRadScaleInc="-341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5909DD-BB6C-42ED-8A13-97D716D338B6}" type="pres">
      <dgm:prSet presAssocID="{58843DA0-828B-4208-BC52-713CB87B8BC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6AC69AAC-3E76-4B99-B235-11D2CA7F7A01}" type="pres">
      <dgm:prSet presAssocID="{58843DA0-828B-4208-BC52-713CB87B8BCD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FC05CC80-3E0B-40E5-99E1-DC918843263F}" type="pres">
      <dgm:prSet presAssocID="{37F1776B-6E42-4442-834D-67DE9B522AB1}" presName="node" presStyleLbl="node1" presStyleIdx="2" presStyleCnt="3" custScaleX="104438" custScaleY="212354" custRadScaleRad="121381" custRadScaleInc="273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A4F8D2-49C6-4286-9D0B-F3B8ACA41E4F}" type="pres">
      <dgm:prSet presAssocID="{5C1A450B-7310-4DBF-8873-3CE746B14709}" presName="sibTrans" presStyleLbl="sibTrans2D1" presStyleIdx="2" presStyleCnt="3" custLinFactNeighborX="-17669" custLinFactNeighborY="-3874"/>
      <dgm:spPr/>
      <dgm:t>
        <a:bodyPr/>
        <a:lstStyle/>
        <a:p>
          <a:endParaRPr lang="en-US"/>
        </a:p>
      </dgm:t>
    </dgm:pt>
    <dgm:pt modelId="{B4035629-7A91-468E-B304-6AD2FFC78FA2}" type="pres">
      <dgm:prSet presAssocID="{5C1A450B-7310-4DBF-8873-3CE746B14709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4A09A7B6-AF1D-4BC6-B67A-500D1CEA6679}" type="presOf" srcId="{58843DA0-828B-4208-BC52-713CB87B8BCD}" destId="{265909DD-BB6C-42ED-8A13-97D716D338B6}" srcOrd="0" destOrd="0" presId="urn:microsoft.com/office/officeart/2005/8/layout/cycle7"/>
    <dgm:cxn modelId="{24CF4DB6-D921-428A-A207-20215232C28B}" srcId="{15F8EC71-77C8-4F28-A771-BFC532E76927}" destId="{2A377AA8-3304-4802-81F8-A46895156B45}" srcOrd="0" destOrd="0" parTransId="{0D875555-D629-4FD3-B0FA-CF4CBDF1AB2C}" sibTransId="{3814075B-F593-4F0D-9048-367E86ABD1C7}"/>
    <dgm:cxn modelId="{173D132E-62DE-4ECF-BB11-0CF1C51813DD}" type="presOf" srcId="{15F8EC71-77C8-4F28-A771-BFC532E76927}" destId="{6F51AE7E-C814-409F-A657-86821E67A970}" srcOrd="0" destOrd="0" presId="urn:microsoft.com/office/officeart/2005/8/layout/cycle7"/>
    <dgm:cxn modelId="{88A496FD-4BE8-42A4-8D29-C3E33C403FD2}" srcId="{15F8EC71-77C8-4F28-A771-BFC532E76927}" destId="{37F1776B-6E42-4442-834D-67DE9B522AB1}" srcOrd="2" destOrd="0" parTransId="{C127789E-02E4-4A01-BD45-000D2338E642}" sibTransId="{5C1A450B-7310-4DBF-8873-3CE746B14709}"/>
    <dgm:cxn modelId="{C41EED82-6418-4313-A863-FF785CDB83CE}" type="presOf" srcId="{3814075B-F593-4F0D-9048-367E86ABD1C7}" destId="{59444CED-249C-4219-AFDC-DFAF52F9DDF7}" srcOrd="1" destOrd="0" presId="urn:microsoft.com/office/officeart/2005/8/layout/cycle7"/>
    <dgm:cxn modelId="{88E43F93-A797-4557-9CDF-509E52BB1A6E}" type="presOf" srcId="{58843DA0-828B-4208-BC52-713CB87B8BCD}" destId="{6AC69AAC-3E76-4B99-B235-11D2CA7F7A01}" srcOrd="1" destOrd="0" presId="urn:microsoft.com/office/officeart/2005/8/layout/cycle7"/>
    <dgm:cxn modelId="{21E25630-1ACD-4ACF-A4B0-F575545F5E6F}" type="presOf" srcId="{37F1776B-6E42-4442-834D-67DE9B522AB1}" destId="{FC05CC80-3E0B-40E5-99E1-DC918843263F}" srcOrd="0" destOrd="0" presId="urn:microsoft.com/office/officeart/2005/8/layout/cycle7"/>
    <dgm:cxn modelId="{4A37E4C1-4E69-4899-B749-A588E9C8725C}" type="presOf" srcId="{5C1A450B-7310-4DBF-8873-3CE746B14709}" destId="{6BA4F8D2-49C6-4286-9D0B-F3B8ACA41E4F}" srcOrd="0" destOrd="0" presId="urn:microsoft.com/office/officeart/2005/8/layout/cycle7"/>
    <dgm:cxn modelId="{C9DF68CF-31AE-4032-A117-BBCBD4E007BA}" type="presOf" srcId="{2A377AA8-3304-4802-81F8-A46895156B45}" destId="{498609A9-7DF8-41C6-B1B5-BF6BAF886097}" srcOrd="0" destOrd="0" presId="urn:microsoft.com/office/officeart/2005/8/layout/cycle7"/>
    <dgm:cxn modelId="{6B5AB3C6-8C87-4E2F-97F1-05AA61D8A8C1}" srcId="{15F8EC71-77C8-4F28-A771-BFC532E76927}" destId="{50AE35A8-FBAE-45DB-AF30-1C22136CBF63}" srcOrd="1" destOrd="0" parTransId="{6F96BB1B-0176-4D3F-ABCB-36C504EC1D84}" sibTransId="{58843DA0-828B-4208-BC52-713CB87B8BCD}"/>
    <dgm:cxn modelId="{DB005E95-1FB4-4928-A99D-5D8809693877}" type="presOf" srcId="{3814075B-F593-4F0D-9048-367E86ABD1C7}" destId="{32A9A1D0-BDC5-4608-A5D0-0A1C3F67BF31}" srcOrd="0" destOrd="0" presId="urn:microsoft.com/office/officeart/2005/8/layout/cycle7"/>
    <dgm:cxn modelId="{D2DD5796-8AF7-4E1D-A13F-820DA978F514}" type="presOf" srcId="{50AE35A8-FBAE-45DB-AF30-1C22136CBF63}" destId="{1E6D0ECA-0722-4366-A7A1-249A74FE9C1E}" srcOrd="0" destOrd="0" presId="urn:microsoft.com/office/officeart/2005/8/layout/cycle7"/>
    <dgm:cxn modelId="{84CBC07F-8E26-47FB-890B-5B8D5565D513}" type="presOf" srcId="{5C1A450B-7310-4DBF-8873-3CE746B14709}" destId="{B4035629-7A91-468E-B304-6AD2FFC78FA2}" srcOrd="1" destOrd="0" presId="urn:microsoft.com/office/officeart/2005/8/layout/cycle7"/>
    <dgm:cxn modelId="{4456EAB1-8767-4DAE-A517-2C2A62675EA7}" type="presParOf" srcId="{6F51AE7E-C814-409F-A657-86821E67A970}" destId="{498609A9-7DF8-41C6-B1B5-BF6BAF886097}" srcOrd="0" destOrd="0" presId="urn:microsoft.com/office/officeart/2005/8/layout/cycle7"/>
    <dgm:cxn modelId="{AF618BF2-D4AE-4137-8488-4D69A1226F33}" type="presParOf" srcId="{6F51AE7E-C814-409F-A657-86821E67A970}" destId="{32A9A1D0-BDC5-4608-A5D0-0A1C3F67BF31}" srcOrd="1" destOrd="0" presId="urn:microsoft.com/office/officeart/2005/8/layout/cycle7"/>
    <dgm:cxn modelId="{DBC4DB74-4865-415E-92BB-C6442D52BA4C}" type="presParOf" srcId="{32A9A1D0-BDC5-4608-A5D0-0A1C3F67BF31}" destId="{59444CED-249C-4219-AFDC-DFAF52F9DDF7}" srcOrd="0" destOrd="0" presId="urn:microsoft.com/office/officeart/2005/8/layout/cycle7"/>
    <dgm:cxn modelId="{065E3A28-8F72-458F-97E0-F81C845E3341}" type="presParOf" srcId="{6F51AE7E-C814-409F-A657-86821E67A970}" destId="{1E6D0ECA-0722-4366-A7A1-249A74FE9C1E}" srcOrd="2" destOrd="0" presId="urn:microsoft.com/office/officeart/2005/8/layout/cycle7"/>
    <dgm:cxn modelId="{C69EF056-C4F3-4200-BAC8-5C0C0F1975DD}" type="presParOf" srcId="{6F51AE7E-C814-409F-A657-86821E67A970}" destId="{265909DD-BB6C-42ED-8A13-97D716D338B6}" srcOrd="3" destOrd="0" presId="urn:microsoft.com/office/officeart/2005/8/layout/cycle7"/>
    <dgm:cxn modelId="{A7AF3035-A3A9-4BF7-A349-C75E2672AA69}" type="presParOf" srcId="{265909DD-BB6C-42ED-8A13-97D716D338B6}" destId="{6AC69AAC-3E76-4B99-B235-11D2CA7F7A01}" srcOrd="0" destOrd="0" presId="urn:microsoft.com/office/officeart/2005/8/layout/cycle7"/>
    <dgm:cxn modelId="{E7314C81-5DBF-4F04-8637-6EE39BC78E66}" type="presParOf" srcId="{6F51AE7E-C814-409F-A657-86821E67A970}" destId="{FC05CC80-3E0B-40E5-99E1-DC918843263F}" srcOrd="4" destOrd="0" presId="urn:microsoft.com/office/officeart/2005/8/layout/cycle7"/>
    <dgm:cxn modelId="{E7F567A6-637C-43F1-BD8F-D431EBF48AD7}" type="presParOf" srcId="{6F51AE7E-C814-409F-A657-86821E67A970}" destId="{6BA4F8D2-49C6-4286-9D0B-F3B8ACA41E4F}" srcOrd="5" destOrd="0" presId="urn:microsoft.com/office/officeart/2005/8/layout/cycle7"/>
    <dgm:cxn modelId="{974EB37B-A6BF-4420-8D23-E147AA74F277}" type="presParOf" srcId="{6BA4F8D2-49C6-4286-9D0B-F3B8ACA41E4F}" destId="{B4035629-7A91-468E-B304-6AD2FFC78FA2}" srcOrd="0" destOrd="0" presId="urn:microsoft.com/office/officeart/2005/8/layout/cycle7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9685867"/>
            <a:ext cx="6858000" cy="22013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6743700" y="4403"/>
            <a:ext cx="114300" cy="9906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14300" cy="9906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6858000" cy="3632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09728" y="9232393"/>
            <a:ext cx="6624828" cy="44714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028700" y="4072467"/>
            <a:ext cx="4800600" cy="2531533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16586" y="3495717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14300" y="220133"/>
            <a:ext cx="6624828" cy="94569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3200400" y="3055451"/>
            <a:ext cx="457200" cy="88053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3271266" y="3191933"/>
            <a:ext cx="315468" cy="6075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3257550" y="3176984"/>
            <a:ext cx="342900" cy="637469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14350" y="550333"/>
            <a:ext cx="5829300" cy="2531533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9685867"/>
            <a:ext cx="6858000" cy="22013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5257800" y="0"/>
            <a:ext cx="1600200" cy="9906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6858000" cy="22453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14300" cy="9906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09728" y="9232393"/>
            <a:ext cx="6624828" cy="44714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14300" y="224536"/>
            <a:ext cx="6624828" cy="94569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847852" y="4735068"/>
            <a:ext cx="902106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5129784" y="4226102"/>
            <a:ext cx="457200" cy="88053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5200650" y="4362585"/>
            <a:ext cx="315468" cy="6075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86934" y="4347636"/>
            <a:ext cx="342900" cy="637469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40267"/>
            <a:ext cx="4914900" cy="840864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43550" y="440269"/>
            <a:ext cx="1085850" cy="845220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71266" y="1482538"/>
            <a:ext cx="342900" cy="637469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26314" y="2205736"/>
            <a:ext cx="6377940" cy="6604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14300" cy="9906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9685867"/>
            <a:ext cx="6858000" cy="22013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6858000" cy="22013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6743700" y="27517"/>
            <a:ext cx="114300" cy="9906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4300" y="3302000"/>
            <a:ext cx="6624828" cy="44026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16586" y="205620"/>
            <a:ext cx="6624828" cy="309067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6319" y="3962401"/>
            <a:ext cx="4860131" cy="2416881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09728" y="9232393"/>
            <a:ext cx="6624828" cy="44714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14300" y="220133"/>
            <a:ext cx="6624828" cy="94569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14300" y="3522133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3200400" y="3055451"/>
            <a:ext cx="457200" cy="88053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3271266" y="3191933"/>
            <a:ext cx="315468" cy="6075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57550" y="3176984"/>
            <a:ext cx="342900" cy="637469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770467"/>
            <a:ext cx="5829300" cy="2201333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" y="330200"/>
            <a:ext cx="6400800" cy="1096264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43400" y="9258808"/>
            <a:ext cx="2283714" cy="52832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3422310" y="2275943"/>
            <a:ext cx="6691" cy="696158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226314" y="1981200"/>
            <a:ext cx="3028950" cy="6762496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3600450" y="1981200"/>
            <a:ext cx="3028950" cy="6762496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3429000" y="3178175"/>
            <a:ext cx="0" cy="6049264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6858000" cy="209126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9685867"/>
            <a:ext cx="6858000" cy="22013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14300" cy="9906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6743700" y="0"/>
            <a:ext cx="114300" cy="9906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14300" y="1981200"/>
            <a:ext cx="6624828" cy="13208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09442" y="9232392"/>
            <a:ext cx="6624828" cy="4490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" y="2201333"/>
            <a:ext cx="3030141" cy="105874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593498" y="2201333"/>
            <a:ext cx="3031331" cy="105664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8600" y="9258808"/>
            <a:ext cx="2686050" cy="52832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14300" y="184912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14300" y="224536"/>
            <a:ext cx="6624828" cy="94569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226314" y="3569776"/>
            <a:ext cx="3031236" cy="551547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3600450" y="3569775"/>
            <a:ext cx="3028950" cy="552094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3200400" y="1380941"/>
            <a:ext cx="457200" cy="88053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3271266" y="1517424"/>
            <a:ext cx="315468" cy="6075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257550" y="1505713"/>
            <a:ext cx="342900" cy="637469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257550" y="1496474"/>
            <a:ext cx="342900" cy="637469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9685867"/>
            <a:ext cx="6858000" cy="22013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6858000" cy="22453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6743700" y="0"/>
            <a:ext cx="114300" cy="9906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14300" cy="9906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9728" y="9232393"/>
            <a:ext cx="6624828" cy="44714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14300" y="228939"/>
            <a:ext cx="6624828" cy="94569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200400" y="9135533"/>
            <a:ext cx="457200" cy="63746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14300" y="220133"/>
            <a:ext cx="6624828" cy="44026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9685867"/>
            <a:ext cx="6858000" cy="22013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6743700" y="0"/>
            <a:ext cx="114300" cy="9906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6858000" cy="17170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14300" cy="9906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14300" y="880534"/>
            <a:ext cx="2057400" cy="8475133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1320800"/>
            <a:ext cx="1771650" cy="1430867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85750" y="2861734"/>
            <a:ext cx="1771650" cy="5987169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14300" y="220133"/>
            <a:ext cx="6624828" cy="94569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4300" y="770467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2343150" y="990600"/>
            <a:ext cx="4229100" cy="7814733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971550" y="330200"/>
            <a:ext cx="457200" cy="88053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042416" y="466683"/>
            <a:ext cx="315468" cy="6075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8700" y="451734"/>
            <a:ext cx="342900" cy="637469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12014" y="9227668"/>
            <a:ext cx="6624828" cy="44714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6314" y="9260114"/>
            <a:ext cx="2537460" cy="52832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14300" y="770467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9685867"/>
            <a:ext cx="6858000" cy="22013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6743700" y="0"/>
            <a:ext cx="114300" cy="9906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6858000" cy="22013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14300" cy="9906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14300" y="220133"/>
            <a:ext cx="6624828" cy="43586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14300" y="880534"/>
            <a:ext cx="2057400" cy="8475133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14300" y="224536"/>
            <a:ext cx="6624828" cy="94569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971550" y="330200"/>
            <a:ext cx="457200" cy="88053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042416" y="466683"/>
            <a:ext cx="315468" cy="6075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8700" y="451734"/>
            <a:ext cx="342900" cy="637469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0281" y="7264400"/>
            <a:ext cx="4400550" cy="1761067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50281" y="880534"/>
            <a:ext cx="4400550" cy="616373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5750" y="1430867"/>
            <a:ext cx="1828800" cy="75946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12014" y="9227668"/>
            <a:ext cx="6624828" cy="44714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41114" y="9251644"/>
            <a:ext cx="2283714" cy="52832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6314" y="9260114"/>
            <a:ext cx="2688336" cy="52832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9685867"/>
            <a:ext cx="6858000" cy="22013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6858000" cy="201264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14300" cy="9906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6743700" y="0"/>
            <a:ext cx="114300" cy="9906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12014" y="9227668"/>
            <a:ext cx="6624828" cy="44714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343400" y="9251644"/>
            <a:ext cx="2283714" cy="52832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28600" y="9260114"/>
            <a:ext cx="2686050" cy="528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14300" y="224536"/>
            <a:ext cx="6624828" cy="94569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4300" y="1844184"/>
            <a:ext cx="6624828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3200400" y="1380941"/>
            <a:ext cx="457200" cy="88053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3271266" y="1517424"/>
            <a:ext cx="315468" cy="6075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3257550" y="1502475"/>
            <a:ext cx="342900" cy="637469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26314" y="330200"/>
            <a:ext cx="6400800" cy="109626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26314" y="2201333"/>
            <a:ext cx="6400800" cy="664362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0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838200"/>
            <a:ext cx="5791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জানাচ্ছি</a:t>
            </a:r>
            <a:r>
              <a:rPr lang="en-US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48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কেমন</a:t>
            </a:r>
            <a:r>
              <a:rPr lang="en-US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আছো</a:t>
            </a:r>
            <a:r>
              <a:rPr lang="en-US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বন্ধুরা</a:t>
            </a:r>
            <a:r>
              <a:rPr lang="en-US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?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0" y="3048000"/>
            <a:ext cx="6858000" cy="571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download (2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134" y="3733799"/>
            <a:ext cx="4165466" cy="4606489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52600" y="381000"/>
            <a:ext cx="358143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54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7" name="Picture 6" descr="p-2080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447800"/>
            <a:ext cx="3962400" cy="501904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28600" y="7162800"/>
            <a:ext cx="3048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মো: হারুনুর রশীদ</a:t>
            </a:r>
          </a:p>
          <a:p>
            <a:r>
              <a:rPr lang="as-IN" sz="2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প্রভাষক- হিসাববিজ্ঞান বিভাগ</a:t>
            </a:r>
          </a:p>
          <a:p>
            <a:r>
              <a:rPr lang="as-IN" sz="2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শহীদ জিয়াউর রহমান ডিগ্রি কলেজ, জামালপুর।</a:t>
            </a:r>
          </a:p>
          <a:p>
            <a:r>
              <a:rPr lang="as-IN" sz="2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মোবা: ০১৭১১</a:t>
            </a:r>
            <a:r>
              <a:rPr lang="en-US" sz="2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as-IN" sz="2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৩৭৮৫২৭</a:t>
            </a:r>
            <a:endParaRPr lang="en-US" sz="20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harun4921@gmail.com</a:t>
            </a:r>
            <a:endParaRPr lang="as-IN" sz="2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81400" y="6934200"/>
            <a:ext cx="2971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as-IN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শ্রেনি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:</a:t>
            </a:r>
            <a:r>
              <a:rPr lang="as-IN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একাদশ</a:t>
            </a:r>
          </a:p>
          <a:p>
            <a:r>
              <a:rPr lang="as-IN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as-IN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 হিসাববিজ্ঞান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১ম</a:t>
            </a:r>
            <a:r>
              <a:rPr lang="as-IN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পত্র</a:t>
            </a:r>
          </a:p>
          <a:p>
            <a:r>
              <a:rPr lang="as-IN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as-IN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অষ্টম</a:t>
            </a:r>
            <a:endParaRPr lang="as-IN" sz="20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as-IN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as-IN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৫০ মিনিট</a:t>
            </a:r>
          </a:p>
          <a:p>
            <a:r>
              <a:rPr lang="as-IN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as-IN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15</a:t>
            </a:r>
            <a:r>
              <a:rPr lang="as-IN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/০৫/২০২০ ইং</a:t>
            </a:r>
            <a:endParaRPr lang="en-US" sz="20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533400"/>
            <a:ext cx="234391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</a:t>
            </a:r>
            <a:r>
              <a:rPr lang="en-US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ি</a:t>
            </a:r>
            <a:r>
              <a:rPr lang="as-IN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খ</a:t>
            </a:r>
            <a:r>
              <a:rPr lang="en-US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</a:t>
            </a:r>
            <a:r>
              <a:rPr lang="as-IN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ফ</a:t>
            </a:r>
            <a:r>
              <a:rPr lang="en-US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ল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0" y="1447800"/>
            <a:ext cx="44614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lang="as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lang="as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ষ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lang="as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lang="as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থ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ী</a:t>
            </a:r>
            <a:r>
              <a:rPr lang="as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া –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304800" y="2590800"/>
            <a:ext cx="6553200" cy="2971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স্থায়ী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স্থায়ী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সম্পদের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মূল্যায়ণ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অবচয়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ধার্যের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অবচয়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ধার্যের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স্থায়ী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বিক্রয়জনিত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নিরুপণ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৬।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প্রাকৃতিক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অদৃশ্যমান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সম্পদের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images (1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5791200"/>
            <a:ext cx="2676525" cy="1704975"/>
          </a:xfrm>
          <a:prstGeom prst="rect">
            <a:avLst/>
          </a:prstGeom>
        </p:spPr>
      </p:pic>
      <p:pic>
        <p:nvPicPr>
          <p:cNvPr id="8" name="Picture 7" descr="images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800" y="5791200"/>
            <a:ext cx="2781300" cy="1638300"/>
          </a:xfrm>
          <a:prstGeom prst="rect">
            <a:avLst/>
          </a:prstGeom>
        </p:spPr>
      </p:pic>
      <p:pic>
        <p:nvPicPr>
          <p:cNvPr id="10" name="Picture 9" descr="images (1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7600" y="7620000"/>
            <a:ext cx="2762250" cy="1885950"/>
          </a:xfrm>
          <a:prstGeom prst="rect">
            <a:avLst/>
          </a:prstGeom>
        </p:spPr>
      </p:pic>
      <p:pic>
        <p:nvPicPr>
          <p:cNvPr id="11" name="Picture 10" descr="download (4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" y="7772400"/>
            <a:ext cx="2743200" cy="1771650"/>
          </a:xfrm>
          <a:prstGeom prst="rect">
            <a:avLst/>
          </a:prstGeom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57200" y="609600"/>
            <a:ext cx="5638800" cy="609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457200"/>
            <a:ext cx="58063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latin typeface="NikoshBAN" pitchFamily="2" charset="0"/>
                <a:cs typeface="NikoshBAN" pitchFamily="2" charset="0"/>
              </a:rPr>
              <a:t>স্থায়ী</a:t>
            </a:r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latin typeface="NikoshBAN" pitchFamily="2" charset="0"/>
                <a:cs typeface="NikoshBAN" pitchFamily="2" charset="0"/>
              </a:rPr>
              <a:t>সম্পদের</a:t>
            </a:r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latin typeface="NikoshBAN" pitchFamily="2" charset="0"/>
                <a:cs typeface="NikoshBAN" pitchFamily="2" charset="0"/>
              </a:rPr>
              <a:t>শ্রেনি</a:t>
            </a:r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latin typeface="NikoshBAN" pitchFamily="2" charset="0"/>
                <a:cs typeface="NikoshBAN" pitchFamily="2" charset="0"/>
              </a:rPr>
              <a:t>বিভাগ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10" name="Diagram 9"/>
          <p:cNvGraphicFramePr/>
          <p:nvPr/>
        </p:nvGraphicFramePr>
        <p:xfrm>
          <a:off x="457200" y="2133600"/>
          <a:ext cx="60198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2514600" y="3657600"/>
            <a:ext cx="1981200" cy="2595788"/>
            <a:chOff x="2545255" y="-1054226"/>
            <a:chExt cx="2171237" cy="4078227"/>
          </a:xfrm>
        </p:grpSpPr>
        <p:sp>
          <p:nvSpPr>
            <p:cNvPr id="12" name="Rounded Rectangle 11"/>
            <p:cNvSpPr/>
            <p:nvPr/>
          </p:nvSpPr>
          <p:spPr>
            <a:xfrm>
              <a:off x="2545255" y="-1054226"/>
              <a:ext cx="2171237" cy="323236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3600" dirty="0" smtClean="0">
                <a:solidFill>
                  <a:srgbClr val="FFFF00"/>
                </a:solidFill>
              </a:endParaRPr>
            </a:p>
            <a:p>
              <a:r>
                <a:rPr lang="en-US" sz="3600" dirty="0" err="1" smtClean="0">
                  <a:solidFill>
                    <a:srgbClr val="FFFF00"/>
                  </a:solidFill>
                </a:rPr>
                <a:t>অদৃশ্যমান</a:t>
              </a:r>
              <a:r>
                <a:rPr lang="en-US" sz="3600" dirty="0" smtClean="0">
                  <a:solidFill>
                    <a:srgbClr val="FFFF00"/>
                  </a:solidFill>
                </a:rPr>
                <a:t> </a:t>
              </a:r>
              <a:r>
                <a:rPr lang="en-US" sz="3600" dirty="0" err="1" smtClean="0">
                  <a:solidFill>
                    <a:srgbClr val="FFFF00"/>
                  </a:solidFill>
                </a:rPr>
                <a:t>সম্পদ</a:t>
              </a:r>
              <a:endParaRPr lang="en-US" sz="3600" dirty="0">
                <a:solidFill>
                  <a:srgbClr val="FFFF00"/>
                </a:solidFill>
              </a:endParaRPr>
            </a:p>
          </p:txBody>
        </p:sp>
        <p:sp>
          <p:nvSpPr>
            <p:cNvPr id="13" name="Rounded Rectangle 4"/>
            <p:cNvSpPr/>
            <p:nvPr/>
          </p:nvSpPr>
          <p:spPr>
            <a:xfrm>
              <a:off x="2823072" y="2281068"/>
              <a:ext cx="1532094" cy="7429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9540" tIns="129540" rIns="129540" bIns="129540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200" kern="1200">
                <a:latin typeface="NikoshBAN" pitchFamily="2" charset="0"/>
                <a:cs typeface="NikoshBAN" pitchFamily="2" charset="0"/>
              </a:endParaRPr>
            </a:p>
          </p:txBody>
        </p:sp>
      </p:grpSp>
      <p:pic>
        <p:nvPicPr>
          <p:cNvPr id="8" name="Picture 7" descr="images (8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4800" y="6019800"/>
            <a:ext cx="2847975" cy="2209800"/>
          </a:xfrm>
          <a:prstGeom prst="rect">
            <a:avLst/>
          </a:prstGeom>
        </p:spPr>
      </p:pic>
      <p:sp>
        <p:nvSpPr>
          <p:cNvPr id="9" name="Flowchart: Alternate Process 8"/>
          <p:cNvSpPr/>
          <p:nvPr/>
        </p:nvSpPr>
        <p:spPr>
          <a:xfrm>
            <a:off x="762000" y="8686800"/>
            <a:ext cx="2133600" cy="6126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দৃশ্যমান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Flowchart: Alternate Process 13"/>
          <p:cNvSpPr/>
          <p:nvPr/>
        </p:nvSpPr>
        <p:spPr>
          <a:xfrm>
            <a:off x="4495800" y="8686800"/>
            <a:ext cx="2057400" cy="6126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প্রাকৃতিক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Picture 14" descr="images (9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86200" y="6019800"/>
            <a:ext cx="2647950" cy="2133600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Graphic spid="10" grpId="0">
        <p:bldAsOne/>
      </p:bldGraphic>
      <p:bldP spid="9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0200" y="304801"/>
            <a:ext cx="41148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: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অবচয়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ধার্যের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অবচয়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ধার্যের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/>
          </a:p>
        </p:txBody>
      </p:sp>
      <p:pic>
        <p:nvPicPr>
          <p:cNvPr id="5" name="Picture 4" descr="images (1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057400"/>
            <a:ext cx="2860115" cy="2362200"/>
          </a:xfrm>
          <a:prstGeom prst="rect">
            <a:avLst/>
          </a:prstGeom>
        </p:spPr>
      </p:pic>
      <p:pic>
        <p:nvPicPr>
          <p:cNvPr id="6" name="Picture 5" descr="images (1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4690" y="2057400"/>
            <a:ext cx="3056610" cy="2286000"/>
          </a:xfrm>
          <a:prstGeom prst="rect">
            <a:avLst/>
          </a:prstGeom>
        </p:spPr>
      </p:pic>
      <p:pic>
        <p:nvPicPr>
          <p:cNvPr id="7" name="Picture 6" descr="download (7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4876800"/>
            <a:ext cx="2895600" cy="2003755"/>
          </a:xfrm>
          <a:prstGeom prst="rect">
            <a:avLst/>
          </a:prstGeom>
        </p:spPr>
      </p:pic>
      <p:pic>
        <p:nvPicPr>
          <p:cNvPr id="8" name="Picture 7" descr="images (1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4800600"/>
            <a:ext cx="2971800" cy="2095500"/>
          </a:xfrm>
          <a:prstGeom prst="rect">
            <a:avLst/>
          </a:prstGeom>
        </p:spPr>
      </p:pic>
      <p:pic>
        <p:nvPicPr>
          <p:cNvPr id="9" name="Picture 8" descr="images (2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7162800"/>
            <a:ext cx="2876550" cy="2057400"/>
          </a:xfrm>
          <a:prstGeom prst="rect">
            <a:avLst/>
          </a:prstGeom>
        </p:spPr>
      </p:pic>
      <p:pic>
        <p:nvPicPr>
          <p:cNvPr id="10" name="Picture 9" descr="images (20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81400" y="7162800"/>
            <a:ext cx="3028950" cy="2057400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0" y="533400"/>
            <a:ext cx="222849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1219200"/>
            <a:ext cx="5791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সম্পদের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শ্রেনি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2286000" y="1905000"/>
            <a:ext cx="19720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৬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2209800" y="2667000"/>
            <a:ext cx="20056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0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3429000"/>
            <a:ext cx="6096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অবচয়ের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নিম্নের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স্থায়ী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(ক)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দালানকোঠা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	(খ)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বিলম্বিত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বিজ্ঞাপন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(গ)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	(ঘ)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প্রাপ্য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অবচয়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(ক)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দৃশ্যমান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(খ) (ক)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অদৃশ্যমান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ব্যয়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	(গ)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কাল্পনিক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(ঘ)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ব্যয়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অবচয়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সঞ্চিতি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ধরণের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(ক)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	(খ)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গ)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		(ঘ)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ব্যয়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62200" y="8305800"/>
            <a:ext cx="23471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১০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81000"/>
            <a:ext cx="63246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36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:</a:t>
            </a:r>
            <a:r>
              <a:rPr lang="en-US" sz="3600" b="1" u="sng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sz="3600" b="1" u="sng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স্থায়ী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বিক্রয়জনিত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নিরুপণ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b="1" u="sng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sz="2800" b="1" u="sng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প্রাকৃতিক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অদৃশ্যমান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সম্পদের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0" y="2286000"/>
            <a:ext cx="6858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কজ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:</a:t>
            </a: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অবচয়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ধার্যের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/>
          </a:p>
        </p:txBody>
      </p:sp>
      <p:pic>
        <p:nvPicPr>
          <p:cNvPr id="6" name="Picture 5" descr="download (2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696" y="4052887"/>
            <a:ext cx="5146903" cy="3643313"/>
          </a:xfrm>
          <a:prstGeom prst="rect">
            <a:avLst/>
          </a:prstGeom>
        </p:spPr>
      </p:pic>
      <p:sp>
        <p:nvSpPr>
          <p:cNvPr id="7" name="Flowchart: Alternate Process 6"/>
          <p:cNvSpPr/>
          <p:nvPr/>
        </p:nvSpPr>
        <p:spPr>
          <a:xfrm>
            <a:off x="1524000" y="8077200"/>
            <a:ext cx="3810000" cy="99060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0" y="8077200"/>
            <a:ext cx="3810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হাফেজ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33187" y="4491335"/>
            <a:ext cx="21916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: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205</TotalTime>
  <Words>198</Words>
  <Application>Microsoft Office PowerPoint</Application>
  <PresentationFormat>A4 Paper (210x297 mm)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ICT</dc:creator>
  <cp:lastModifiedBy>ICT</cp:lastModifiedBy>
  <cp:revision>45</cp:revision>
  <dcterms:created xsi:type="dcterms:W3CDTF">2006-08-16T00:00:00Z</dcterms:created>
  <dcterms:modified xsi:type="dcterms:W3CDTF">2020-05-15T10:36:50Z</dcterms:modified>
</cp:coreProperties>
</file>