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61" r:id="rId2"/>
    <p:sldId id="262" r:id="rId3"/>
    <p:sldId id="272" r:id="rId4"/>
    <p:sldId id="260" r:id="rId5"/>
    <p:sldId id="258" r:id="rId6"/>
    <p:sldId id="259" r:id="rId7"/>
    <p:sldId id="270" r:id="rId8"/>
    <p:sldId id="266" r:id="rId9"/>
    <p:sldId id="264" r:id="rId10"/>
    <p:sldId id="269" r:id="rId11"/>
    <p:sldId id="263" r:id="rId12"/>
    <p:sldId id="267" r:id="rId13"/>
    <p:sldId id="265" r:id="rId14"/>
    <p:sldId id="268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6" y="66"/>
      </p:cViewPr>
      <p:guideLst>
        <p:guide orient="horz" pos="2092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F2E6B-E291-4268-83F8-C113C994EADB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CF46-9F47-4796-BE51-C3B9F6AB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2CF46-9F47-4796-BE51-C3B9F6AB65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4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7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02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2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84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3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71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9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2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2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8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1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8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2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microsoft.com/office/2007/relationships/hdphoto" Target="../media/hdphoto7.wdp"/><Relationship Id="rId12" Type="http://schemas.openxmlformats.org/officeDocument/2006/relationships/image" Target="../media/image41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0.png"/><Relationship Id="rId5" Type="http://schemas.microsoft.com/office/2007/relationships/hdphoto" Target="../media/hdphoto8.wdp"/><Relationship Id="rId10" Type="http://schemas.openxmlformats.org/officeDocument/2006/relationships/image" Target="../media/image400.png"/><Relationship Id="rId4" Type="http://schemas.openxmlformats.org/officeDocument/2006/relationships/image" Target="../media/image13.png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hdphoto" Target="../media/hdphoto10.wdp"/><Relationship Id="rId4" Type="http://schemas.openxmlformats.org/officeDocument/2006/relationships/image" Target="../media/image3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10.wdp"/><Relationship Id="rId7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microsoft.com/office/2007/relationships/hdphoto" Target="../media/hdphoto11.wdp"/><Relationship Id="rId10" Type="http://schemas.openxmlformats.org/officeDocument/2006/relationships/image" Target="../media/image53.png"/><Relationship Id="rId4" Type="http://schemas.openxmlformats.org/officeDocument/2006/relationships/image" Target="../media/image19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png"/><Relationship Id="rId10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5.png"/><Relationship Id="rId7" Type="http://schemas.openxmlformats.org/officeDocument/2006/relationships/image" Target="../media/image1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microsoft.com/office/2007/relationships/hdphoto" Target="../media/hdphoto9.wdp"/><Relationship Id="rId9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6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"/>
            <a:ext cx="12191999" cy="6858000"/>
            <a:chOff x="0" y="1"/>
            <a:chExt cx="12191999" cy="6858000"/>
          </a:xfrm>
        </p:grpSpPr>
        <p:sp>
          <p:nvSpPr>
            <p:cNvPr id="2" name="Rectangle 1"/>
            <p:cNvSpPr/>
            <p:nvPr/>
          </p:nvSpPr>
          <p:spPr>
            <a:xfrm>
              <a:off x="2176946" y="112729"/>
              <a:ext cx="7695233" cy="498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শূভেচ্ছা বিনিময়                      ৩ মিনিট </a:t>
              </a:r>
              <a:endPara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0" y="1"/>
              <a:ext cx="12191999" cy="6858000"/>
              <a:chOff x="0" y="1"/>
              <a:chExt cx="12191999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2191999" cy="6858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6589" y="108700"/>
                <a:ext cx="3394221" cy="312956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056068" y="3284538"/>
              <a:ext cx="9955369" cy="1364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r>
                <a:rPr lang="bn-IN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 সবাইকে স্বাগত </a:t>
              </a:r>
              <a:endParaRPr lang="en-GB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17" l="4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657944">
              <a:off x="3996074" y="3393343"/>
              <a:ext cx="3342725" cy="3538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6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946" y="204420"/>
            <a:ext cx="7695233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                       ৫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36" y="687834"/>
            <a:ext cx="2117623" cy="2900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86467" y="2683662"/>
            <a:ext cx="5189582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ব্যাসকে কী দ্বারা প্রকাশ করা হয়?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6321" y="3376639"/>
                <a:ext cx="4919728" cy="5666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 কত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21" y="3376639"/>
                <a:ext cx="4919728" cy="566671"/>
              </a:xfrm>
              <a:prstGeom prst="rect">
                <a:avLst/>
              </a:prstGeom>
              <a:blipFill rotWithShape="0">
                <a:blip r:embed="rId3"/>
                <a:stretch>
                  <a:fillRect t="-20430" b="-3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6321" y="4162917"/>
                <a:ext cx="4919728" cy="5666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বের করার সূত্র কী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21" y="4162917"/>
                <a:ext cx="4919728" cy="566671"/>
              </a:xfrm>
              <a:prstGeom prst="rect">
                <a:avLst/>
              </a:prstGeom>
              <a:blipFill rotWithShape="0">
                <a:blip r:embed="rId4"/>
                <a:stretch>
                  <a:fillRect t="-13978" b="-3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73487" y="4937569"/>
            <a:ext cx="6702562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ভূজ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দ্বরা বৃত্তের পরিধি নির্ণয় করা হয়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1563" y="5756852"/>
            <a:ext cx="4114485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ক্ষেত্রফলের সূত্র কী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92789" y="2615075"/>
                <a:ext cx="2410492" cy="56667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2615075"/>
                <a:ext cx="2410492" cy="566671"/>
              </a:xfrm>
              <a:prstGeom prst="rect">
                <a:avLst/>
              </a:prstGeom>
              <a:blipFill rotWithShape="0">
                <a:blip r:embed="rId5"/>
                <a:stretch>
                  <a:fillRect t="-20430" b="-3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292789" y="3288495"/>
            <a:ext cx="2410492" cy="598861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3.1416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92789" y="3950729"/>
                <a:ext cx="2410492" cy="795293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200" b="0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পরি</m:t>
                        </m:r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ধি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3200" b="0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ব্যাস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3950729"/>
                <a:ext cx="2410492" cy="795293"/>
              </a:xfrm>
              <a:prstGeom prst="rect">
                <a:avLst/>
              </a:prstGeom>
              <a:blipFill rotWithShape="0">
                <a:blip r:embed="rId6"/>
                <a:stretch>
                  <a:fillRect b="-2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292790" y="4896187"/>
            <a:ext cx="2579390" cy="566671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সুসম বহুভুজ দ্বারা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92789" y="5613023"/>
                <a:ext cx="2410492" cy="56667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5613023"/>
                <a:ext cx="2410492" cy="5666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379497" y="1065748"/>
            <a:ext cx="3183572" cy="1550259"/>
            <a:chOff x="1545463" y="2430428"/>
            <a:chExt cx="2253804" cy="2463544"/>
          </a:xfrm>
        </p:grpSpPr>
        <p:sp>
          <p:nvSpPr>
            <p:cNvPr id="16" name="Down Arrow 15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bn-IN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 নিচের বক্সে ক্লিক করুন</a:t>
              </a:r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015" y="1055262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920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5367" y="176624"/>
            <a:ext cx="7695233" cy="498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 বক্রপৃষ্ঠের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বের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8003" y="26117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27577" y="1701312"/>
            <a:ext cx="77274" cy="1017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66214" y="1662024"/>
            <a:ext cx="1545465" cy="90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931589" y="1738648"/>
            <a:ext cx="404581" cy="1646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56080" y="1641704"/>
            <a:ext cx="119884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বালা/চুড়ি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7789" y="1156709"/>
            <a:ext cx="31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793055" y="829222"/>
            <a:ext cx="1198840" cy="1996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09779" y="760960"/>
                <a:ext cx="2035690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32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779" y="760960"/>
                <a:ext cx="203569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595" t="-17347" r="-6845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561811" y="736530"/>
            <a:ext cx="484824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 দ্বারা একটি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গঠন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09252" y="1852050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114957" y="1771058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6124144" y="1703694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146781" y="1629431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125410" y="1570367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6130623" y="1500635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125517" y="1433271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6083471" y="1304475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120118" y="1356421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6109020" y="1228319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138702" y="1157363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6126676" y="1083100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6142742" y="1002108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6153260" y="941784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6140210" y="867521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133731" y="828378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146781" y="747386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165379" y="680022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140210" y="640879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165379" y="580555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190548" y="526167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89" name="Right Arrow 88"/>
          <p:cNvSpPr/>
          <p:nvPr/>
        </p:nvSpPr>
        <p:spPr>
          <a:xfrm>
            <a:off x="8459745" y="1406703"/>
            <a:ext cx="1198840" cy="1996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741588" y="1378102"/>
                <a:ext cx="2035690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32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588" y="1378102"/>
                <a:ext cx="203569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595" t="-17347" r="-6845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>
          <a:xfrm>
            <a:off x="8757634" y="2950342"/>
            <a:ext cx="25757" cy="1497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235513" y="4145636"/>
            <a:ext cx="1210615" cy="556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প্রস্থ-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298040" y="6168214"/>
                <a:ext cx="1996987" cy="403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2800" spc="-3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  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040" y="6168214"/>
                <a:ext cx="1996987" cy="403332"/>
              </a:xfrm>
              <a:prstGeom prst="rect">
                <a:avLst/>
              </a:prstGeom>
              <a:blipFill rotWithShape="0">
                <a:blip r:embed="rId4"/>
                <a:stretch>
                  <a:fillRect t="-30986" r="-1802" b="-5070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9818588" y="2156477"/>
            <a:ext cx="2221581" cy="1011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মাঝ থেকে কেটে ফেলি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320785" y="3546857"/>
            <a:ext cx="527001" cy="290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8780347" y="3413300"/>
            <a:ext cx="1198840" cy="1996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10103133" y="3302214"/>
            <a:ext cx="1235806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7537766" y="3142872"/>
            <a:ext cx="23021" cy="13935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 rot="20602176">
            <a:off x="7507280" y="3118873"/>
            <a:ext cx="2321357" cy="26904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6086858" y="4585482"/>
            <a:ext cx="5478358" cy="156617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Left-Right Arrow 103"/>
          <p:cNvSpPr/>
          <p:nvPr/>
        </p:nvSpPr>
        <p:spPr>
          <a:xfrm>
            <a:off x="6126676" y="5864120"/>
            <a:ext cx="5540653" cy="11384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Left-Right Arrow 104"/>
          <p:cNvSpPr/>
          <p:nvPr/>
        </p:nvSpPr>
        <p:spPr>
          <a:xfrm rot="5400000">
            <a:off x="5519627" y="5306838"/>
            <a:ext cx="1620926" cy="11566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746204" y="3451483"/>
                <a:ext cx="43011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বক্রপৃষ্ঠের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 smtClean="0"/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endParaRPr lang="en-GB" sz="3200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04" y="3451483"/>
                <a:ext cx="430117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541" t="-18750" r="-269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2687573" y="3969431"/>
                <a:ext cx="18574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3200" b="1" spc="-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573" y="3969431"/>
                <a:ext cx="1857432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8525" t="-18750" r="-754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545367" y="4715827"/>
                <a:ext cx="14630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3200" b="1" spc="-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67" y="4715827"/>
                <a:ext cx="1463093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0833" t="-18750" r="-958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5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7" grpId="0" animBg="1"/>
      <p:bldP spid="18" grpId="0" animBg="1"/>
      <p:bldP spid="19" grpId="0"/>
      <p:bldP spid="20" grpId="0" animBg="1"/>
      <p:bldP spid="22" grpId="0" animBg="1"/>
      <p:bldP spid="2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4" grpId="0" animBg="1"/>
      <p:bldP spid="95" grpId="0" animBg="1"/>
      <p:bldP spid="96" grpId="0" animBg="1"/>
      <p:bldP spid="97" grpId="0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079" y="112654"/>
            <a:ext cx="9710670" cy="4988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 সম্পূর্ণ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/পৃষ্ঠতলের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বের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9" y="623939"/>
            <a:ext cx="3048000" cy="2697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5678" y="716348"/>
            <a:ext cx="6762165" cy="72148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 ছবি ও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ভালোভাবে লক্ষ্য করি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67066" y="2192207"/>
                <a:ext cx="32312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6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066" y="2192207"/>
                <a:ext cx="323129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660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6264" y="3113415"/>
            <a:ext cx="2042421" cy="3429000"/>
            <a:chOff x="6412721" y="163274"/>
            <a:chExt cx="2042421" cy="3429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04" b="9673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721" y="163274"/>
              <a:ext cx="2042421" cy="34290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7433931" y="776257"/>
              <a:ext cx="13647" cy="2233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447578" y="3010190"/>
              <a:ext cx="741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33931" y="776257"/>
              <a:ext cx="741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34146" y="198023"/>
              <a:ext cx="39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6641" y="2486239"/>
              <a:ext cx="39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0644" y="1457337"/>
              <a:ext cx="39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62" b="77517" l="18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7895">
            <a:off x="-107628" y="1589966"/>
            <a:ext cx="2699179" cy="350971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62" b="77517" l="18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7895">
            <a:off x="-472355" y="2614919"/>
            <a:ext cx="3366490" cy="578297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4561" y="1493370"/>
                <a:ext cx="764637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পৃষ্ঠতলের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600" spc="-3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3600" dirty="0" smtClean="0"/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61" y="1493370"/>
                <a:ext cx="764637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472" t="-19811" r="-6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32226" y="3081437"/>
                <a:ext cx="43278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অঞ্চল/ভূমির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226" y="3081437"/>
                <a:ext cx="4327812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281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21287" y="6074609"/>
                <a:ext cx="43278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অঞ্চল/ভূমির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87" y="6074609"/>
                <a:ext cx="4327812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2958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243526" y="3657163"/>
            <a:ext cx="5596970" cy="2413754"/>
            <a:chOff x="6064381" y="4157792"/>
            <a:chExt cx="5596970" cy="2413754"/>
          </a:xfrm>
          <a:solidFill>
            <a:srgbClr val="00FFFF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6064381" y="4157792"/>
              <a:ext cx="1210615" cy="556933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প্রস্থ-</a:t>
              </a:r>
              <a:r>
                <a: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pPr algn="ctr"/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298040" y="6168214"/>
                  <a:ext cx="1996987" cy="403332"/>
                </a:xfrm>
                <a:prstGeom prst="rect">
                  <a:avLst/>
                </a:prstGeom>
                <a:grpFill/>
                <a:ln w="28575"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bn-IN" sz="28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দৈর্ঘ্য</a:t>
                  </a:r>
                  <a:r>
                    <a:rPr lang="bn-IN" sz="2800" dirty="0" smtClean="0">
                      <a:solidFill>
                        <a:schemeClr val="tx1"/>
                      </a:solidFill>
                    </a:rPr>
                    <a:t>-</a:t>
                  </a:r>
                  <a:r>
                    <a:rPr lang="en-GB" sz="2800" b="1" spc="-3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l-GR" sz="2800" spc="-300" dirty="0">
                      <a:solidFill>
                        <a:schemeClr val="tx1"/>
                      </a:solidFill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800" i="1" spc="-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𝜋</m:t>
                      </m:r>
                      <m:r>
                        <a:rPr lang="el-GR" sz="2800" i="1" spc="-3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en-GB" sz="2800" b="1" spc="-3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bn-IN" sz="2800" dirty="0" smtClean="0">
                      <a:solidFill>
                        <a:schemeClr val="tx1"/>
                      </a:solidFill>
                    </a:rPr>
                    <a:t>  </a:t>
                  </a:r>
                  <a:endParaRPr lang="en-GB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040" y="6168214"/>
                  <a:ext cx="1996987" cy="403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0986" r="-1802" b="-50704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-Right Arrow 22"/>
            <p:cNvSpPr/>
            <p:nvPr/>
          </p:nvSpPr>
          <p:spPr>
            <a:xfrm>
              <a:off x="6120698" y="5862137"/>
              <a:ext cx="5540653" cy="113844"/>
            </a:xfrm>
            <a:prstGeom prst="leftRightArrow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Left-Right Arrow 23"/>
            <p:cNvSpPr/>
            <p:nvPr/>
          </p:nvSpPr>
          <p:spPr>
            <a:xfrm rot="5400000">
              <a:off x="5519627" y="5306838"/>
              <a:ext cx="1620926" cy="115662"/>
            </a:xfrm>
            <a:prstGeom prst="leftRightArrow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26676" y="4569165"/>
              <a:ext cx="5478358" cy="1566178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6" name="Curved Down Arrow 25"/>
          <p:cNvSpPr/>
          <p:nvPr/>
        </p:nvSpPr>
        <p:spPr>
          <a:xfrm rot="5400000">
            <a:off x="1046812" y="3923947"/>
            <a:ext cx="628617" cy="1496640"/>
          </a:xfrm>
          <a:prstGeom prst="curvedDownArrow">
            <a:avLst>
              <a:gd name="adj1" fmla="val 42254"/>
              <a:gd name="adj2" fmla="val 0"/>
              <a:gd name="adj3" fmla="val 0"/>
            </a:avLst>
          </a:prstGeom>
          <a:noFill/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976328" y="4720526"/>
            <a:ext cx="1253250" cy="1036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64637" y="4447693"/>
                <a:ext cx="11328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37" y="4447693"/>
                <a:ext cx="1132874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14054" t="-14583" r="-1351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57634" y="2279562"/>
                <a:ext cx="30802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6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(r +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34" y="2279562"/>
                <a:ext cx="3080279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6139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9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54 L 0.1642 -0.05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15091 0.060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7" grpId="0"/>
      <p:bldP spid="18" grpId="0"/>
      <p:bldP spid="19" grpId="0"/>
      <p:bldP spid="26" grpId="0" animBg="1"/>
      <p:bldP spid="27" grpId="0" animBg="1"/>
      <p:bldP spid="1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272" y="204420"/>
            <a:ext cx="7908908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                         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5300" y="896759"/>
            <a:ext cx="765799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চাউলের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ড্রামের বক্রপৃষ্ঠের ক্ষেত্রফল কত?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6655" y="2393158"/>
            <a:ext cx="1462411" cy="532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1957" y="2336123"/>
                <a:ext cx="4066362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পরিধি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GB" sz="36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6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endPara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57" y="2336123"/>
                <a:ext cx="4066362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7593" b="-2870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91210" y="2336122"/>
                <a:ext cx="3309714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GB" sz="36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600" spc="-3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210" y="2336122"/>
                <a:ext cx="330971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220" t="-17593" r="-7339" b="-351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0974" y="3085398"/>
                <a:ext cx="2103266" cy="9809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3600" spc="-300" dirty="0"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l-GR" sz="36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74" y="3085398"/>
                <a:ext cx="2103266" cy="980974"/>
              </a:xfrm>
              <a:prstGeom prst="rect">
                <a:avLst/>
              </a:prstGeom>
              <a:blipFill rotWithShape="0">
                <a:blip r:embed="rId4"/>
                <a:stretch>
                  <a:fillRect r="-6916" b="-1288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57948" y="3101759"/>
                <a:ext cx="2990371" cy="88229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GB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3.1416 </m:t>
                        </m:r>
                      </m:den>
                    </m:f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48" y="3101759"/>
                <a:ext cx="2990371" cy="882293"/>
              </a:xfrm>
              <a:prstGeom prst="rect">
                <a:avLst/>
              </a:prstGeom>
              <a:blipFill rotWithShape="0">
                <a:blip r:embed="rId5"/>
                <a:stretch>
                  <a:fillRect l="-2439" r="-8740" b="-1700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75257" y="3211547"/>
                <a:ext cx="3309714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9.55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ইঞ্চি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57" y="3211547"/>
                <a:ext cx="3309714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8519" r="-1651" b="-351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n 13"/>
          <p:cNvSpPr/>
          <p:nvPr/>
        </p:nvSpPr>
        <p:spPr>
          <a:xfrm>
            <a:off x="715386" y="1590926"/>
            <a:ext cx="1558344" cy="2933932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rved Down Arrow 14"/>
          <p:cNvSpPr/>
          <p:nvPr/>
        </p:nvSpPr>
        <p:spPr>
          <a:xfrm rot="5400000">
            <a:off x="1011417" y="1707462"/>
            <a:ext cx="1046559" cy="1598134"/>
          </a:xfrm>
          <a:prstGeom prst="curvedDownArrow">
            <a:avLst>
              <a:gd name="adj1" fmla="val 42254"/>
              <a:gd name="adj2" fmla="val 0"/>
              <a:gd name="adj3" fmla="val 0"/>
            </a:avLst>
          </a:prstGeom>
          <a:noFill/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850649" y="1955953"/>
            <a:ext cx="423081" cy="2511188"/>
          </a:xfrm>
          <a:prstGeom prst="up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bn-I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b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608" y="4788448"/>
                <a:ext cx="56389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বক্রপৃষ্ঠের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08" y="4788448"/>
                <a:ext cx="563891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2703" t="-18947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56310" y="4788448"/>
                <a:ext cx="46565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3.1416</m:t>
                    </m:r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9.55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10" y="4788448"/>
                <a:ext cx="4656524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3272" t="-18947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576655" y="5546523"/>
            <a:ext cx="5657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বক্রপৃষ্ঠের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3200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1800.137  </a:t>
            </a:r>
            <a:r>
              <a:rPr lang="en-GB" sz="32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GB" sz="32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GB" sz="32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300" y="821104"/>
            <a:ext cx="1170671" cy="1395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93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0954" y="236568"/>
            <a:ext cx="7275555" cy="4988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বের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8557" y="806500"/>
            <a:ext cx="4964536" cy="5071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ভালোভাবে লক্ষ্য করি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0730" y="714516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8941" y="2350423"/>
            <a:ext cx="1545465" cy="90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516" y="1845108"/>
            <a:ext cx="31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34406" y="2474028"/>
            <a:ext cx="404581" cy="16466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258897" y="2377084"/>
            <a:ext cx="119884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বালা/চুড়ি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81994" y="1777955"/>
            <a:ext cx="1198840" cy="1996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98718" y="1709693"/>
                <a:ext cx="2035690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18" y="1709693"/>
                <a:ext cx="203569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655" t="-7955" b="-3181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80296" y="2960289"/>
            <a:ext cx="484824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 দ্বারা একটি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গঠন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04075" y="4024518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809780" y="3943526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18967" y="3876162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841604" y="3801899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820233" y="3742835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25446" y="3673103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820340" y="3605739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778294" y="3476943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814941" y="3528889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803843" y="3400787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833525" y="3329831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821499" y="3255568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837565" y="3174576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848083" y="3114252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835033" y="3039989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828554" y="3000846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841604" y="2919854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860202" y="2852490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835033" y="2813347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60202" y="2753023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85371" y="2698635"/>
            <a:ext cx="3129566" cy="3168737"/>
          </a:xfrm>
          <a:prstGeom prst="ellipse">
            <a:avLst/>
          </a:prstGeom>
          <a:noFill/>
          <a:ln w="34925">
            <a:solidFill>
              <a:srgbClr val="00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3517192" y="5346811"/>
            <a:ext cx="21982" cy="13657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76568" y="5811857"/>
            <a:ext cx="527001" cy="290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536130" y="5678300"/>
            <a:ext cx="1198840" cy="199696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58916" y="5567214"/>
            <a:ext cx="1235806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16071" y="3705840"/>
                <a:ext cx="4333236" cy="6335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m:rPr>
                        <m:nor/>
                      </m:rPr>
                      <a: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টি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বালার ক্ষেত্রফল =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71" y="3705840"/>
                <a:ext cx="4333236" cy="633571"/>
              </a:xfrm>
              <a:prstGeom prst="rect">
                <a:avLst/>
              </a:prstGeom>
              <a:blipFill rotWithShape="0">
                <a:blip r:embed="rId4"/>
                <a:stretch>
                  <a:fillRect t="-2830" r="-4208" b="-301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16071" y="4547548"/>
                <a:ext cx="5952514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সংখ্যক বালার আয়তন =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71" y="4547548"/>
                <a:ext cx="5952514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1224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54657" y="5286200"/>
                <a:ext cx="3397800" cy="6335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আয়তন =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57" y="5286200"/>
                <a:ext cx="3397800" cy="633571"/>
              </a:xfrm>
              <a:prstGeom prst="rect">
                <a:avLst/>
              </a:prstGeom>
              <a:blipFill rotWithShape="0">
                <a:blip r:embed="rId6"/>
                <a:stretch>
                  <a:fillRect t="-2830" b="-301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 rot="16200000">
                <a:off x="9399468" y="2739236"/>
                <a:ext cx="4461454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= আয়তন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399468" y="2739236"/>
                <a:ext cx="4461454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7978" t="-2449" r="-40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4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843" y="1525356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963272" y="204420"/>
            <a:ext cx="7908908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                       ১২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598" y="1078828"/>
            <a:ext cx="2337878" cy="3161763"/>
            <a:chOff x="109108" y="850005"/>
            <a:chExt cx="2337878" cy="31617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50" l="1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08" y="850005"/>
              <a:ext cx="2337878" cy="3161763"/>
            </a:xfrm>
            <a:prstGeom prst="rect">
              <a:avLst/>
            </a:prstGeom>
          </p:spPr>
        </p:pic>
        <p:sp>
          <p:nvSpPr>
            <p:cNvPr id="6" name="Up Arrow 5"/>
            <p:cNvSpPr/>
            <p:nvPr/>
          </p:nvSpPr>
          <p:spPr>
            <a:xfrm>
              <a:off x="1040748" y="1674254"/>
              <a:ext cx="581990" cy="2161822"/>
            </a:xfrm>
            <a:prstGeom prst="up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</a:p>
            <a:p>
              <a:pPr algn="ctr"/>
              <a:r>
                <a: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b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38269" y="3408561"/>
              <a:ext cx="42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</a:t>
              </a:r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14183" y="850005"/>
            <a:ext cx="7657997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1337" y="2775786"/>
            <a:ext cx="1462411" cy="532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2411" y="2794243"/>
                <a:ext cx="5507797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উচ্চতা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ভূমির ব্যাসার্ধ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b="1" spc="-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11" y="2794243"/>
                <a:ext cx="5507797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9548" r="-331" b="-1859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3171" y="4156777"/>
                <a:ext cx="4883534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আয়তন=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71" y="4156777"/>
                <a:ext cx="4883534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12037" b="-351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50934" y="5391641"/>
                <a:ext cx="5349818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>
                      <m:rPr>
                        <m:nor/>
                      </m:rPr>
                      <a: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3.</m:t>
                    </m:r>
                    <m:r>
                      <m:rPr>
                        <m:nor/>
                      </m:rPr>
                      <a: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1416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14:m>
                  <m:oMath xmlns:m="http://schemas.openxmlformats.org/officeDocument/2006/math">
                    <m:r>
                      <a:rPr lang="bn-IN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a:rPr lang="bn-IN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bn-I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34" y="5391641"/>
                <a:ext cx="534981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3295" t="-17593" r="-795" b="-351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96676" y="4833650"/>
            <a:ext cx="3198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3200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1539.38 </a:t>
            </a:r>
            <a:r>
              <a:rPr lang="en-US" sz="3200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spc="-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spc="-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spc="-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0748" y="5405713"/>
                <a:ext cx="5566114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পৃষ্ঠের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GB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600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6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(r + </a:t>
                </a: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48" y="5405713"/>
                <a:ext cx="5566114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3279" t="-18519" r="-874" b="-351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38269" y="6126103"/>
                <a:ext cx="606026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পৃষ্ঠের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GB" sz="32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47.7  </a:t>
                </a:r>
                <a:r>
                  <a:rPr lang="en-GB" sz="32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GB" sz="32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GB" sz="32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69" y="6126103"/>
                <a:ext cx="6060266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17726" y="4139360"/>
                <a:ext cx="43982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3.1416</m:t>
                    </m:r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GB" sz="3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GB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726" y="4139360"/>
                <a:ext cx="4398251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3606" t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4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272" y="204420"/>
            <a:ext cx="7908908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                                ২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2586" y="2683662"/>
            <a:ext cx="5543463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পরিসীমা  কী দ্বারা প্রকাশ করা হয়?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6321" y="3376639"/>
            <a:ext cx="4919728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আয়তন =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6321" y="4162917"/>
            <a:ext cx="4919728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বক্রপৃষ্ঠের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ক্ষেত্রফল=?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32585" y="4937569"/>
                <a:ext cx="5543463" cy="5666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</a:t>
                </a:r>
                <a:r>
                  <a:rPr lang="en-GB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3.1416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প্রমাণ করেন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585" y="4937569"/>
                <a:ext cx="5543463" cy="566671"/>
              </a:xfrm>
              <a:prstGeom prst="rect">
                <a:avLst/>
              </a:prstGeom>
              <a:blipFill rotWithShape="0">
                <a:blip r:embed="rId2"/>
                <a:stretch>
                  <a:fillRect t="-20430" b="-3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54557" y="5756852"/>
            <a:ext cx="5221491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পৃষ্ঠের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92789" y="2615075"/>
                <a:ext cx="2410492" cy="56667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2615075"/>
                <a:ext cx="2410492" cy="566671"/>
              </a:xfrm>
              <a:prstGeom prst="rect">
                <a:avLst/>
              </a:prstGeom>
              <a:blipFill rotWithShape="0">
                <a:blip r:embed="rId5"/>
                <a:stretch>
                  <a:fillRect t="-20430" b="-3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92789" y="3288495"/>
                <a:ext cx="2410492" cy="59886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3288495"/>
                <a:ext cx="2410492" cy="598861"/>
              </a:xfrm>
              <a:prstGeom prst="rect">
                <a:avLst/>
              </a:prstGeom>
              <a:blipFill rotWithShape="0">
                <a:blip r:embed="rId6"/>
                <a:stretch>
                  <a:fillRect t="-10101" b="-323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92789" y="3950729"/>
                <a:ext cx="2410492" cy="795293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3950729"/>
                <a:ext cx="2410492" cy="795293"/>
              </a:xfrm>
              <a:prstGeom prst="rect">
                <a:avLst/>
              </a:prstGeom>
              <a:blipFill rotWithShape="0">
                <a:blip r:embed="rId7"/>
                <a:stretch>
                  <a:fillRect l="-6313" b="-106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292790" y="4896187"/>
            <a:ext cx="2579390" cy="566671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আর্কিমিডিস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92789" y="5613023"/>
                <a:ext cx="2410492" cy="56667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3200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(r + </a:t>
                </a:r>
                <a:r>
                  <a: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5613023"/>
                <a:ext cx="2410492" cy="566671"/>
              </a:xfrm>
              <a:prstGeom prst="rect">
                <a:avLst/>
              </a:prstGeom>
              <a:blipFill rotWithShape="0">
                <a:blip r:embed="rId8"/>
                <a:stretch>
                  <a:fillRect l="-6313" t="-16129" b="-35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379497" y="1065748"/>
            <a:ext cx="3183572" cy="1550259"/>
            <a:chOff x="1545463" y="2430428"/>
            <a:chExt cx="2253804" cy="2463544"/>
          </a:xfrm>
        </p:grpSpPr>
        <p:sp>
          <p:nvSpPr>
            <p:cNvPr id="16" name="Down Arrow 15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bn-IN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 নিচের বক্সে ক্লিক করুন</a:t>
              </a:r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975" y="1607250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599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63346">
            <a:off x="15856" y="1651187"/>
            <a:ext cx="4027439" cy="3106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31111" y="758212"/>
            <a:ext cx="3484491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7431111" y="1727916"/>
            <a:ext cx="3966693" cy="2614411"/>
          </a:xfrm>
          <a:prstGeom prst="actionButtonHome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63346">
            <a:off x="15856" y="1651186"/>
            <a:ext cx="4027439" cy="3106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8877" y="797273"/>
            <a:ext cx="2721041" cy="4988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01" y="2204894"/>
            <a:ext cx="2695644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2758663" y="2687862"/>
            <a:ext cx="3227046" cy="19592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1870521" y="1609859"/>
            <a:ext cx="499192" cy="2627291"/>
          </a:xfrm>
          <a:prstGeom prst="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1728107" y="2037502"/>
            <a:ext cx="628617" cy="1496640"/>
          </a:xfrm>
          <a:prstGeom prst="curvedDownArrow">
            <a:avLst>
              <a:gd name="adj1" fmla="val 42254"/>
              <a:gd name="adj2" fmla="val 0"/>
              <a:gd name="adj3" fmla="val 0"/>
            </a:avLst>
          </a:prstGeom>
          <a:noFill/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4502" y="3991796"/>
            <a:ext cx="695466" cy="646331"/>
            <a:chOff x="4395206" y="5525604"/>
            <a:chExt cx="695466" cy="646331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395206" y="6059551"/>
              <a:ext cx="695466" cy="132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59727" y="5525604"/>
              <a:ext cx="49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984243" y="3268065"/>
            <a:ext cx="2721041" cy="498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07672" y="3927435"/>
            <a:ext cx="2753282" cy="759536"/>
            <a:chOff x="7372772" y="5478126"/>
            <a:chExt cx="3622988" cy="807883"/>
          </a:xfrm>
        </p:grpSpPr>
        <p:sp>
          <p:nvSpPr>
            <p:cNvPr id="30" name="Round Single Corner Rectangle 29"/>
            <p:cNvSpPr/>
            <p:nvPr/>
          </p:nvSpPr>
          <p:spPr>
            <a:xfrm rot="16200000" flipV="1">
              <a:off x="7316418" y="6182713"/>
              <a:ext cx="158427" cy="45719"/>
            </a:xfrm>
            <a:prstGeom prst="round1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Down Arrow 30"/>
            <p:cNvSpPr/>
            <p:nvPr/>
          </p:nvSpPr>
          <p:spPr>
            <a:xfrm rot="10800000">
              <a:off x="10890188" y="5478126"/>
              <a:ext cx="105572" cy="803904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7372772" y="6246697"/>
              <a:ext cx="3599282" cy="39312"/>
            </a:xfrm>
            <a:prstGeom prst="round1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ight Arrow 32"/>
          <p:cNvSpPr/>
          <p:nvPr/>
        </p:nvSpPr>
        <p:spPr>
          <a:xfrm rot="1320339">
            <a:off x="2575118" y="3120491"/>
            <a:ext cx="1486113" cy="17562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78593" y="5287308"/>
            <a:ext cx="5096461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6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5" grpId="0" animBg="1"/>
      <p:bldP spid="22" grpId="0" animBg="1"/>
      <p:bldP spid="28" grpId="0" animBg="1"/>
      <p:bldP spid="28" grpId="1" animBg="1"/>
      <p:bldP spid="33" grpId="0" animBg="1"/>
      <p:bldP spid="33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7" y="693347"/>
            <a:ext cx="5718219" cy="561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7" l="4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3518">
            <a:off x="5156424" y="804689"/>
            <a:ext cx="3342725" cy="3538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889440">
            <a:off x="4054800" y="2746418"/>
            <a:ext cx="7392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 next class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2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720919" y="379260"/>
            <a:ext cx="7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15155" y="1036336"/>
            <a:ext cx="5795494" cy="4179609"/>
            <a:chOff x="5352547" y="-239083"/>
            <a:chExt cx="6581104" cy="417960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352547" y="192774"/>
              <a:ext cx="6581104" cy="374775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আব্দুর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রাজ্জাক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ধলহরা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পশ্চিমপাড়া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abdurrazzakmt@gmail.com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 number: 01721588402</a:t>
              </a:r>
            </a:p>
            <a:p>
              <a:pPr algn="ctr"/>
              <a:endParaRPr lang="en-GB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6710" y="-239083"/>
              <a:ext cx="2164579" cy="2608955"/>
            </a:xfrm>
            <a:prstGeom prst="rect">
              <a:avLst/>
            </a:prstGeom>
            <a:grpFill/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6475766" y="1468193"/>
            <a:ext cx="4893971" cy="3969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endParaRPr lang="en-US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১৬(৪)</a:t>
            </a:r>
          </a:p>
          <a:p>
            <a:pPr algn="ctr"/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5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045" y="339285"/>
            <a:ext cx="7695233" cy="498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শুরুর আগে এস আমরা একটি ভিডিও ক্লিপ দেখি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59845" y="1096316"/>
            <a:ext cx="1709631" cy="927279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44" y="3362363"/>
            <a:ext cx="6426573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কী দেখতে পেলে?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8696" y="4170237"/>
            <a:ext cx="4337530" cy="4988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জটিলতা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1379" y="4841554"/>
            <a:ext cx="7768121" cy="1287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গাণিতেও এরকম কিছু  জটিলতা জটিলতা রয়েছে আর তা আমরা খুব সহজে সমাধান করব।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68807"/>
              </p:ext>
            </p:extLst>
          </p:nvPr>
        </p:nvGraphicFramePr>
        <p:xfrm>
          <a:off x="5280330" y="22324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0330" y="2232430"/>
                        <a:ext cx="914400" cy="77152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7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5612" y="282836"/>
            <a:ext cx="190949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6675" y="1705970"/>
                <a:ext cx="10413242" cy="40124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পাঠ শেষে শিক্ষার্থীরা –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করতে পারবে। 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 বৃত্তের ক্ষেত্রফল নির্ণয় করতে পারবে। 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বাস্তব জীবনে সিলিন্ডার সম্পর্কিত গাণিতিক সমস্যার সমাধান করতে পারবে। 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75" y="1705970"/>
                <a:ext cx="10413242" cy="4012442"/>
              </a:xfrm>
              <a:prstGeom prst="rect">
                <a:avLst/>
              </a:prstGeom>
              <a:blipFill rotWithShape="0">
                <a:blip r:embed="rId2"/>
                <a:stretch>
                  <a:fillRect r="-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9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2000" l="22667" r="78667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39" t="6878" r="14239" b="7760"/>
          <a:stretch/>
        </p:blipFill>
        <p:spPr>
          <a:xfrm>
            <a:off x="596721" y="3296540"/>
            <a:ext cx="2875958" cy="3078051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65" b="65672" l="2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7559" b="34084"/>
          <a:stretch/>
        </p:blipFill>
        <p:spPr>
          <a:xfrm>
            <a:off x="596721" y="298535"/>
            <a:ext cx="5433812" cy="194471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049" y="808424"/>
            <a:ext cx="2416936" cy="304645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00" l="27600" r="74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72" r="20141"/>
          <a:stretch/>
        </p:blipFill>
        <p:spPr>
          <a:xfrm>
            <a:off x="10267809" y="828541"/>
            <a:ext cx="1764406" cy="304800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693767" y="2119928"/>
            <a:ext cx="1288049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8342605" y="1239372"/>
            <a:ext cx="941455" cy="1816516"/>
          </a:xfrm>
          <a:prstGeom prst="rightArrow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 rot="10800000">
            <a:off x="7976014" y="1218373"/>
            <a:ext cx="978204" cy="1816515"/>
          </a:xfrm>
          <a:prstGeom prst="rightArrow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দুটা  কী?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ight Arrow Callout 14"/>
          <p:cNvSpPr/>
          <p:nvPr/>
        </p:nvSpPr>
        <p:spPr>
          <a:xfrm rot="10800000">
            <a:off x="3262700" y="3876541"/>
            <a:ext cx="961569" cy="1730228"/>
          </a:xfrm>
          <a:prstGeom prst="rightArrow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1432793" y="1917897"/>
            <a:ext cx="1774762" cy="1012346"/>
          </a:xfrm>
          <a:prstGeom prst="upArrowCallout">
            <a:avLst>
              <a:gd name="adj1" fmla="val 29563"/>
              <a:gd name="adj2" fmla="val 36373"/>
              <a:gd name="adj3" fmla="val 42847"/>
              <a:gd name="adj4" fmla="val 4821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7792" y="4308133"/>
            <a:ext cx="929668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ড্রাম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8983" y="4119817"/>
            <a:ext cx="4932607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সবগুলোকে  একসাথে কী বলে?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78373" y="2792172"/>
            <a:ext cx="1599562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সিলিন্ডার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52008" y="4912188"/>
            <a:ext cx="3804420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বেলন/সিলিন্ডার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693" y="5847158"/>
            <a:ext cx="1599562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সিলিন্ডার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96616" y="3223392"/>
            <a:ext cx="1599562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সিলিন্ডার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3627" y="186078"/>
            <a:ext cx="8234160" cy="498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সমস্যা সমাধানের পূর্বে এস আমরা পূর্বজ্ঞান যাচাই করে দেখি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5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ck (ইট) - Engineer's Dia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1098" y="549644"/>
            <a:ext cx="5856289" cy="25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-Turn Arrow 2"/>
          <p:cNvSpPr/>
          <p:nvPr/>
        </p:nvSpPr>
        <p:spPr>
          <a:xfrm>
            <a:off x="2242395" y="766898"/>
            <a:ext cx="2386151" cy="463826"/>
          </a:xfrm>
          <a:prstGeom prst="utur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0327" y="1162627"/>
            <a:ext cx="2515673" cy="15835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ঘনবস্তুর উপরিভাগকে কী বলে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958" y="2834062"/>
            <a:ext cx="1761403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তল/পৃষ্ঠতল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Can 1"/>
          <p:cNvSpPr/>
          <p:nvPr/>
        </p:nvSpPr>
        <p:spPr>
          <a:xfrm>
            <a:off x="393337" y="3679033"/>
            <a:ext cx="1558344" cy="293393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650" y="3693349"/>
            <a:ext cx="2381250" cy="30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89" b="77517" l="16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34" y="3693349"/>
            <a:ext cx="2443039" cy="3031701"/>
          </a:xfrm>
          <a:prstGeom prst="rect">
            <a:avLst/>
          </a:prstGeom>
        </p:spPr>
      </p:pic>
      <p:sp>
        <p:nvSpPr>
          <p:cNvPr id="9" name="Left-Up Arrow 8"/>
          <p:cNvSpPr/>
          <p:nvPr/>
        </p:nvSpPr>
        <p:spPr>
          <a:xfrm rot="13605217">
            <a:off x="1595619" y="3515816"/>
            <a:ext cx="1309541" cy="1257814"/>
          </a:xfrm>
          <a:prstGeom prst="leftUpArrow">
            <a:avLst>
              <a:gd name="adj1" fmla="val 7687"/>
              <a:gd name="adj2" fmla="val 10925"/>
              <a:gd name="adj3" fmla="val 23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 rot="5400000">
            <a:off x="2403688" y="4885129"/>
            <a:ext cx="1506828" cy="360608"/>
          </a:xfrm>
          <a:prstGeom prst="leftRightArrow">
            <a:avLst>
              <a:gd name="adj1" fmla="val 40234"/>
              <a:gd name="adj2" fmla="val 2609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85914" y="3776052"/>
            <a:ext cx="2325641" cy="1058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1100" spc="-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অংশকে</a:t>
            </a:r>
          </a:p>
          <a:p>
            <a:pPr algn="ctr"/>
            <a:r>
              <a:rPr lang="bn-IN" sz="3600" kern="1100" spc="-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বলে? </a:t>
            </a:r>
            <a:r>
              <a:rPr lang="bn-IN" sz="3600" kern="1100" spc="-100" dirty="0" smtClean="0">
                <a:solidFill>
                  <a:schemeClr val="tx1"/>
                </a:solidFill>
              </a:rPr>
              <a:t> </a:t>
            </a:r>
            <a:endParaRPr lang="en-GB" sz="3600" kern="1100" spc="-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490" y="5030118"/>
            <a:ext cx="1761403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তল/পৃষ্ঠতল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5446" y="6231751"/>
            <a:ext cx="1781689" cy="52743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বৃত্ত/ভূমি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 </a:t>
            </a:r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38852" y="540745"/>
            <a:ext cx="2042421" cy="3429000"/>
            <a:chOff x="6412721" y="163274"/>
            <a:chExt cx="2042421" cy="342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04" b="9673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721" y="163274"/>
              <a:ext cx="2042421" cy="34290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433931" y="776257"/>
              <a:ext cx="13647" cy="2233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47578" y="3010190"/>
              <a:ext cx="741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3931" y="776257"/>
              <a:ext cx="7410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34146" y="198023"/>
              <a:ext cx="39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6641" y="2486239"/>
              <a:ext cx="39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70644" y="1457337"/>
              <a:ext cx="39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Curved Down Arrow 28"/>
          <p:cNvSpPr/>
          <p:nvPr/>
        </p:nvSpPr>
        <p:spPr>
          <a:xfrm rot="5400000">
            <a:off x="6859896" y="1751743"/>
            <a:ext cx="628617" cy="1496640"/>
          </a:xfrm>
          <a:prstGeom prst="curvedDownArrow">
            <a:avLst>
              <a:gd name="adj1" fmla="val 42254"/>
              <a:gd name="adj2" fmla="val 0"/>
              <a:gd name="adj3" fmla="val 0"/>
            </a:avLst>
          </a:prstGeom>
          <a:noFill/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62" b="77517" l="18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7895">
            <a:off x="5723434" y="-990426"/>
            <a:ext cx="2699179" cy="350971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62" b="77517" l="18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7895">
            <a:off x="5267708" y="127180"/>
            <a:ext cx="3366490" cy="578297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029" y="4121277"/>
            <a:ext cx="2803407" cy="191894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669462" y="1140876"/>
            <a:ext cx="1353047" cy="1182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7530601" y="3575353"/>
            <a:ext cx="1955603" cy="8622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7179786" y="1911939"/>
            <a:ext cx="1253250" cy="1036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075496" y="1084467"/>
            <a:ext cx="1235806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বৃত্ত/ভূমি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9658661" y="3510041"/>
            <a:ext cx="1235806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বৃত্ত/ভূমি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36" name="Right Arrow 35"/>
          <p:cNvSpPr/>
          <p:nvPr/>
        </p:nvSpPr>
        <p:spPr>
          <a:xfrm>
            <a:off x="7901141" y="2604084"/>
            <a:ext cx="549342" cy="13306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643880" y="2574687"/>
            <a:ext cx="1078558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বক্রপৃষ্ঠ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8584580" y="1741773"/>
            <a:ext cx="1235806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67046" y="218667"/>
            <a:ext cx="7695233" cy="498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সিলিন্ডারের বিভিন্ন অংশ চিনে/দেখে নেই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32553" y="1844284"/>
            <a:ext cx="1854648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সম্পূর্ণ/পৃষ্ঠ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endParaRPr lang="en-GB" dirty="0"/>
          </a:p>
        </p:txBody>
      </p:sp>
      <p:sp>
        <p:nvSpPr>
          <p:cNvPr id="41" name="Bent-Up Arrow 40"/>
          <p:cNvSpPr/>
          <p:nvPr/>
        </p:nvSpPr>
        <p:spPr>
          <a:xfrm>
            <a:off x="7910219" y="2327252"/>
            <a:ext cx="3227046" cy="195920"/>
          </a:xfrm>
          <a:prstGeom prst="bentUp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7669462" y="811955"/>
            <a:ext cx="3405623" cy="952123"/>
            <a:chOff x="1947831" y="2486428"/>
            <a:chExt cx="3405623" cy="1403281"/>
          </a:xfrm>
        </p:grpSpPr>
        <p:sp>
          <p:nvSpPr>
            <p:cNvPr id="43" name="Round Single Corner Rectangle 42"/>
            <p:cNvSpPr/>
            <p:nvPr/>
          </p:nvSpPr>
          <p:spPr>
            <a:xfrm>
              <a:off x="1947831" y="2490222"/>
              <a:ext cx="3384023" cy="45719"/>
            </a:xfrm>
            <a:prstGeom prst="round1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 Single Corner Rectangle 43"/>
            <p:cNvSpPr/>
            <p:nvPr/>
          </p:nvSpPr>
          <p:spPr>
            <a:xfrm rot="5400000" flipV="1">
              <a:off x="1752191" y="2685862"/>
              <a:ext cx="455674" cy="64394"/>
            </a:xfrm>
            <a:prstGeom prst="round1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5250423" y="2486428"/>
              <a:ext cx="103031" cy="1403281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705846" y="2337290"/>
            <a:ext cx="3936655" cy="1172753"/>
            <a:chOff x="7372772" y="5478125"/>
            <a:chExt cx="3622988" cy="807884"/>
          </a:xfrm>
        </p:grpSpPr>
        <p:sp>
          <p:nvSpPr>
            <p:cNvPr id="48" name="Round Single Corner Rectangle 47"/>
            <p:cNvSpPr/>
            <p:nvPr/>
          </p:nvSpPr>
          <p:spPr>
            <a:xfrm rot="16200000" flipV="1">
              <a:off x="7316418" y="6182713"/>
              <a:ext cx="158427" cy="45719"/>
            </a:xfrm>
            <a:prstGeom prst="round1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Down Arrow 48"/>
            <p:cNvSpPr/>
            <p:nvPr/>
          </p:nvSpPr>
          <p:spPr>
            <a:xfrm rot="10800000">
              <a:off x="10890188" y="5478125"/>
              <a:ext cx="105572" cy="803904"/>
            </a:xfrm>
            <a:prstGeom prst="down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>
              <a:off x="7372772" y="6246697"/>
              <a:ext cx="3599282" cy="39312"/>
            </a:xfrm>
            <a:prstGeom prst="round1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Down Arrow Callout 50"/>
          <p:cNvSpPr/>
          <p:nvPr/>
        </p:nvSpPr>
        <p:spPr>
          <a:xfrm>
            <a:off x="6158848" y="5538671"/>
            <a:ext cx="1510614" cy="560351"/>
          </a:xfrm>
          <a:prstGeom prst="downArrowCallout">
            <a:avLst>
              <a:gd name="adj1" fmla="val 15257"/>
              <a:gd name="adj2" fmla="val 37178"/>
              <a:gd name="adj3" fmla="val 25000"/>
              <a:gd name="adj4" fmla="val 6497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103597" y="6138596"/>
            <a:ext cx="810558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991322" y="6126730"/>
            <a:ext cx="1078558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বক্রপৃষ্ঠ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8115810" y="6126729"/>
            <a:ext cx="1105230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9281428" y="6126729"/>
            <a:ext cx="907109" cy="443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90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10664 0.105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1444 0.129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10664 0.105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29" grpId="0" animBg="1"/>
      <p:bldP spid="7" grpId="0" animBg="1"/>
      <p:bldP spid="31" grpId="0" animBg="1"/>
      <p:bldP spid="34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0" grpId="1" animBg="1"/>
      <p:bldP spid="41" grpId="0" animBg="1"/>
      <p:bldP spid="41" grpId="1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946" y="435932"/>
            <a:ext cx="8290955" cy="1775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কি বুঝতে পেরেছ আজ আমরা কী শিখতে যাচ্ছি? 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9733" y="2433945"/>
            <a:ext cx="6882882" cy="108717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বেলন/সিলিন্ডারের পরিমাপ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594" y="3621299"/>
            <a:ext cx="10294961" cy="9097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মনে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 বেলন/সিলিন্ডারের পরিমাপ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 গুরুত্বপুর্ণ?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946" y="5168139"/>
            <a:ext cx="6902072" cy="108717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এস সিলিন্ডারের বিভিন্ন অংশের পরিমাপ করা শিখি।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3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6283799" y="942432"/>
            <a:ext cx="2295682" cy="216925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92983" y="1042093"/>
            <a:ext cx="2109572" cy="19622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0056" y="1042093"/>
            <a:ext cx="2442948" cy="236093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5367" y="176624"/>
            <a:ext cx="7695233" cy="498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ভূমি/ বৃত্তের ক্ষেত্রফল বের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732" y="1171891"/>
            <a:ext cx="2146956" cy="2095951"/>
            <a:chOff x="521455" y="813061"/>
            <a:chExt cx="2736374" cy="2579427"/>
          </a:xfrm>
        </p:grpSpPr>
        <p:grpSp>
          <p:nvGrpSpPr>
            <p:cNvPr id="28" name="Group 27"/>
            <p:cNvGrpSpPr/>
            <p:nvPr/>
          </p:nvGrpSpPr>
          <p:grpSpPr>
            <a:xfrm>
              <a:off x="521455" y="813061"/>
              <a:ext cx="2736374" cy="2579427"/>
              <a:chOff x="518614" y="785765"/>
              <a:chExt cx="2736374" cy="257942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18614" y="785765"/>
                <a:ext cx="2736374" cy="2579427"/>
                <a:chOff x="1433014" y="436728"/>
                <a:chExt cx="2736374" cy="24702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433014" y="436728"/>
                  <a:ext cx="2736374" cy="247024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2750146" y="1726443"/>
                  <a:ext cx="1419242" cy="185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1774210" y="2068657"/>
                <a:ext cx="109175" cy="1228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347473" y="1585572"/>
              <a:ext cx="395784" cy="79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43680" y="1042093"/>
                <a:ext cx="2652678" cy="98889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endPara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l-GR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80" y="1042093"/>
                <a:ext cx="2652678" cy="988890"/>
              </a:xfrm>
              <a:prstGeom prst="rect">
                <a:avLst/>
              </a:prstGeom>
              <a:blipFill rotWithShape="0">
                <a:blip r:embed="rId2"/>
                <a:stretch>
                  <a:fillRect l="-907" t="-9524" r="-2721" b="-22619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324486" y="2309686"/>
            <a:ext cx="2202420" cy="47490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কীভাবে?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4765" y="1272821"/>
            <a:ext cx="658969" cy="3728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GB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83799" y="942432"/>
            <a:ext cx="2300641" cy="21692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392983" y="2064184"/>
            <a:ext cx="2109572" cy="43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85674" y="1879991"/>
            <a:ext cx="64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4765" y="2483576"/>
            <a:ext cx="789588" cy="31114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GB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4992" y="1550615"/>
            <a:ext cx="1161817" cy="646331"/>
            <a:chOff x="1838271" y="1952006"/>
            <a:chExt cx="1161817" cy="646331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886552" y="2418587"/>
              <a:ext cx="1113536" cy="15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838271" y="2366724"/>
              <a:ext cx="85659" cy="998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5824" y="1952006"/>
              <a:ext cx="310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762545" y="2209289"/>
            <a:ext cx="1080447" cy="2233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GB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262998" y="3149548"/>
            <a:ext cx="2738628" cy="2837046"/>
            <a:chOff x="3262998" y="3149548"/>
            <a:chExt cx="2738628" cy="283704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2998" y="3149548"/>
              <a:ext cx="2738628" cy="2837046"/>
              <a:chOff x="3020697" y="613619"/>
              <a:chExt cx="2738628" cy="2837046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email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2" b="100000" l="0" r="100000"/>
                        </a14:imgEffect>
                        <a14:imgEffect>
                          <a14:artisticPhotocopy/>
                        </a14:imgEffect>
                        <a14:imgEffect>
                          <a14:sharpenSoften amount="-3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89248" y="1284927"/>
                <a:ext cx="1771934" cy="1665027"/>
              </a:xfrm>
              <a:prstGeom prst="rect">
                <a:avLst/>
              </a:prstGeom>
            </p:spPr>
          </p:pic>
          <p:cxnSp>
            <p:nvCxnSpPr>
              <p:cNvPr id="59" name="Straight Connector 58"/>
              <p:cNvCxnSpPr/>
              <p:nvPr/>
            </p:nvCxnSpPr>
            <p:spPr>
              <a:xfrm>
                <a:off x="5042818" y="2333767"/>
                <a:ext cx="304800" cy="1205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042818" y="1808210"/>
                <a:ext cx="304800" cy="751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323200" y="1883391"/>
                <a:ext cx="325272" cy="317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402812" y="2408829"/>
                <a:ext cx="245660" cy="1455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3725328" y="2713059"/>
                <a:ext cx="126154" cy="2240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296194" y="2845557"/>
                <a:ext cx="43676" cy="252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783392" y="2722728"/>
                <a:ext cx="157098" cy="2047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725328" y="1340325"/>
                <a:ext cx="126154" cy="244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375215" y="1105469"/>
                <a:ext cx="0" cy="3217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861942" y="1312578"/>
                <a:ext cx="180876" cy="2569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4204875" y="613619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481856" y="900738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020697" y="1527949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102680" y="2277858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516662" y="2762388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08949" y="1441035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287852" y="2232093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873870" y="2717036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150027" y="2927445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935285" y="875229"/>
                <a:ext cx="45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>
              <a:off x="3836181" y="4663346"/>
              <a:ext cx="1491530" cy="7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81439" y="4062008"/>
            <a:ext cx="328546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বহুভূজ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a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61662" y="5069433"/>
                <a:ext cx="3045722" cy="129558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আর্কিমিডিসের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সূত্রানুসারে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পরিধি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ব্যাস</m:t>
                        </m:r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62" y="5069433"/>
                <a:ext cx="3045722" cy="1295587"/>
              </a:xfrm>
              <a:prstGeom prst="rect">
                <a:avLst/>
              </a:prstGeom>
              <a:blipFill rotWithShape="0">
                <a:blip r:embed="rId5"/>
                <a:stretch>
                  <a:fillRect l="-1590" t="-34419" r="-994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Arrow 78"/>
          <p:cNvSpPr/>
          <p:nvPr/>
        </p:nvSpPr>
        <p:spPr>
          <a:xfrm>
            <a:off x="8166468" y="1087350"/>
            <a:ext cx="1353047" cy="1182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9658136" y="983571"/>
                <a:ext cx="1881333" cy="44398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পরিধি=</a:t>
                </a:r>
                <a:r>
                  <a:rPr lang="en-GB" sz="20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800" spc="-3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algn="ctr"/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36" y="983571"/>
                <a:ext cx="1881333" cy="443981"/>
              </a:xfrm>
              <a:prstGeom prst="rect">
                <a:avLst/>
              </a:prstGeom>
              <a:blipFill rotWithShape="0">
                <a:blip r:embed="rId6"/>
                <a:stretch>
                  <a:fillRect t="-20253" b="-41772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8893931" y="1578222"/>
                <a:ext cx="3037718" cy="474907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</a:t>
                </a:r>
                <a14:m>
                  <m:oMath xmlns:m="http://schemas.openxmlformats.org/officeDocument/2006/math">
                    <m: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=? </a:t>
                </a:r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931" y="1578222"/>
                <a:ext cx="3037718" cy="474907"/>
              </a:xfrm>
              <a:prstGeom prst="rect">
                <a:avLst/>
              </a:prstGeom>
              <a:blipFill rotWithShape="0">
                <a:blip r:embed="rId7"/>
                <a:stretch>
                  <a:fillRect t="-21429" r="-2778" b="-46429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9246767" y="2398916"/>
            <a:ext cx="2478038" cy="5274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বের করি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17851" y="4787677"/>
            <a:ext cx="724854" cy="2606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GB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663511" y="2813098"/>
            <a:ext cx="3293666" cy="3173496"/>
            <a:chOff x="1837970" y="3633839"/>
            <a:chExt cx="3293666" cy="3173496"/>
          </a:xfrm>
        </p:grpSpPr>
        <p:grpSp>
          <p:nvGrpSpPr>
            <p:cNvPr id="93" name="Group 92"/>
            <p:cNvGrpSpPr/>
            <p:nvPr/>
          </p:nvGrpSpPr>
          <p:grpSpPr>
            <a:xfrm>
              <a:off x="2591530" y="4414573"/>
              <a:ext cx="1783686" cy="1664255"/>
              <a:chOff x="3329578" y="1223230"/>
              <a:chExt cx="2300641" cy="2169258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3334537" y="1223230"/>
                <a:ext cx="2295682" cy="2169258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329578" y="1223230"/>
                <a:ext cx="2300641" cy="2169258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8979581">
              <a:off x="1998041" y="5639900"/>
              <a:ext cx="708544" cy="400110"/>
              <a:chOff x="7060081" y="2481617"/>
              <a:chExt cx="718963" cy="40011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3352348">
              <a:off x="2195807" y="4236814"/>
              <a:ext cx="708544" cy="400110"/>
              <a:chOff x="7060081" y="2481617"/>
              <a:chExt cx="718963" cy="40011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12542994">
              <a:off x="1994830" y="4525561"/>
              <a:ext cx="708544" cy="400110"/>
              <a:chOff x="7060081" y="2481617"/>
              <a:chExt cx="718963" cy="40011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11168494">
              <a:off x="1837970" y="4977621"/>
              <a:ext cx="708544" cy="400110"/>
              <a:chOff x="7060081" y="2481617"/>
              <a:chExt cx="718963" cy="40011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4889643">
              <a:off x="2549742" y="4003157"/>
              <a:ext cx="708544" cy="400110"/>
              <a:chOff x="7060081" y="2481617"/>
              <a:chExt cx="718963" cy="40011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5222148">
              <a:off x="2813488" y="3875343"/>
              <a:ext cx="708544" cy="400110"/>
              <a:chOff x="7060081" y="2481617"/>
              <a:chExt cx="718963" cy="400110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17017807">
              <a:off x="3284570" y="3817948"/>
              <a:ext cx="767832" cy="399613"/>
              <a:chOff x="7060081" y="2481617"/>
              <a:chExt cx="718963" cy="40011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 rot="20990759"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rot="18370770">
              <a:off x="3716923" y="3950441"/>
              <a:ext cx="708544" cy="400110"/>
              <a:chOff x="7060081" y="2481617"/>
              <a:chExt cx="718963" cy="40011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19353126">
              <a:off x="4012564" y="4182642"/>
              <a:ext cx="708544" cy="400110"/>
              <a:chOff x="7060081" y="2481617"/>
              <a:chExt cx="718963" cy="40011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rot="20921086">
              <a:off x="4284982" y="4530021"/>
              <a:ext cx="708544" cy="400110"/>
              <a:chOff x="7060081" y="2481617"/>
              <a:chExt cx="718963" cy="400110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525273">
              <a:off x="4307861" y="5473122"/>
              <a:ext cx="708544" cy="400110"/>
              <a:chOff x="7060081" y="2481617"/>
              <a:chExt cx="718963" cy="40011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403499">
              <a:off x="4423092" y="5232957"/>
              <a:ext cx="708544" cy="400110"/>
              <a:chOff x="7060081" y="2481617"/>
              <a:chExt cx="718963" cy="40011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352978" y="4838548"/>
              <a:ext cx="708544" cy="400110"/>
              <a:chOff x="7060081" y="2481617"/>
              <a:chExt cx="718963" cy="40011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8386530">
              <a:off x="2239753" y="5922238"/>
              <a:ext cx="708544" cy="400110"/>
              <a:chOff x="7060081" y="2481617"/>
              <a:chExt cx="718963" cy="400110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 rot="6880716">
              <a:off x="2560211" y="6150588"/>
              <a:ext cx="708544" cy="400110"/>
              <a:chOff x="7060081" y="2481617"/>
              <a:chExt cx="718963" cy="40011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6038834">
              <a:off x="2947607" y="6249606"/>
              <a:ext cx="708544" cy="400110"/>
              <a:chOff x="7060081" y="2481617"/>
              <a:chExt cx="718963" cy="40011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 rot="4847152">
              <a:off x="3294200" y="6253008"/>
              <a:ext cx="708544" cy="400110"/>
              <a:chOff x="7060081" y="2481617"/>
              <a:chExt cx="718963" cy="40011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3577121">
              <a:off x="3689994" y="6118872"/>
              <a:ext cx="708545" cy="400110"/>
              <a:chOff x="7060081" y="2481617"/>
              <a:chExt cx="718964" cy="40011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7134693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 rot="2844957">
              <a:off x="4085499" y="5875562"/>
              <a:ext cx="708544" cy="400110"/>
              <a:chOff x="7060081" y="2481617"/>
              <a:chExt cx="718963" cy="40011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rot="10590709">
              <a:off x="1893672" y="5308992"/>
              <a:ext cx="708544" cy="400110"/>
              <a:chOff x="7060081" y="2481617"/>
              <a:chExt cx="718963" cy="40011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flipV="1">
                <a:off x="7060081" y="2681672"/>
                <a:ext cx="153019" cy="10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7134692" y="2481617"/>
                <a:ext cx="644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>
              <a:off x="2617288" y="5246701"/>
              <a:ext cx="1761448" cy="1479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 rot="342249">
              <a:off x="2755941" y="4829134"/>
              <a:ext cx="1609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2r</a:t>
              </a:r>
              <a:r>
                <a: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6.37</a:t>
              </a:r>
              <a:r>
                <a: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Rectangle 158"/>
          <p:cNvSpPr/>
          <p:nvPr/>
        </p:nvSpPr>
        <p:spPr>
          <a:xfrm>
            <a:off x="9033972" y="3473603"/>
            <a:ext cx="2890168" cy="72148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বহুভূজ</a:t>
            </a:r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GB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60" name="Right Arrow 159"/>
          <p:cNvSpPr/>
          <p:nvPr/>
        </p:nvSpPr>
        <p:spPr>
          <a:xfrm>
            <a:off x="7752216" y="3787681"/>
            <a:ext cx="1251615" cy="13836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19516" y="4321094"/>
                <a:ext cx="1949446" cy="5592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6.37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516" y="4321094"/>
                <a:ext cx="1949446" cy="559290"/>
              </a:xfrm>
              <a:prstGeom prst="rect">
                <a:avLst/>
              </a:prstGeom>
              <a:blipFill rotWithShape="0">
                <a:blip r:embed="rId8"/>
                <a:stretch>
                  <a:fillRect r="-4050" b="-1914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8817341" y="5015288"/>
                <a:ext cx="3117333" cy="47535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l-G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1397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≃3.1416</a:t>
                </a:r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341" y="5015288"/>
                <a:ext cx="3117333" cy="475353"/>
              </a:xfrm>
              <a:prstGeom prst="rect">
                <a:avLst/>
              </a:prstGeom>
              <a:blipFill rotWithShape="0">
                <a:blip r:embed="rId9"/>
                <a:stretch>
                  <a:fillRect t="-5000" b="-2875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54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41" grpId="0"/>
      <p:bldP spid="41" grpId="1"/>
      <p:bldP spid="42" grpId="0" animBg="1"/>
      <p:bldP spid="42" grpId="1" animBg="1"/>
      <p:bldP spid="49" grpId="0" animBg="1"/>
      <p:bldP spid="49" grpId="1" animBg="1"/>
      <p:bldP spid="82" grpId="0" animBg="1"/>
      <p:bldP spid="88" grpId="0" animBg="1"/>
      <p:bldP spid="79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6" grpId="1" animBg="1"/>
      <p:bldP spid="159" grpId="0" animBg="1"/>
      <p:bldP spid="160" grpId="0" animBg="1"/>
      <p:bldP spid="2" grpId="0" animBg="1"/>
      <p:bldP spid="1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3111946" y="434248"/>
            <a:ext cx="3293666" cy="3173496"/>
            <a:chOff x="3667191" y="616151"/>
            <a:chExt cx="3293666" cy="3173496"/>
          </a:xfrm>
        </p:grpSpPr>
        <p:grpSp>
          <p:nvGrpSpPr>
            <p:cNvPr id="6" name="Group 5"/>
            <p:cNvGrpSpPr/>
            <p:nvPr/>
          </p:nvGrpSpPr>
          <p:grpSpPr>
            <a:xfrm>
              <a:off x="3667191" y="616151"/>
              <a:ext cx="3293666" cy="3173496"/>
              <a:chOff x="1837970" y="3633839"/>
              <a:chExt cx="3293666" cy="317349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591530" y="4414573"/>
                <a:ext cx="1783686" cy="1664255"/>
                <a:chOff x="3329578" y="1223230"/>
                <a:chExt cx="2300641" cy="2169258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334537" y="1223230"/>
                  <a:ext cx="2295682" cy="2169258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329578" y="1223230"/>
                  <a:ext cx="2300641" cy="2169258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8979581">
                <a:off x="1998041" y="5639900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13352348">
                <a:off x="2195807" y="4236814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12542994">
                <a:off x="1994830" y="4525561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rot="11168494">
                <a:off x="1837970" y="4977621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14889643">
                <a:off x="2549742" y="4003157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5222148">
                <a:off x="2813488" y="3875343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rot="17017807">
                <a:off x="3284570" y="3817948"/>
                <a:ext cx="767832" cy="399613"/>
                <a:chOff x="7060081" y="2481617"/>
                <a:chExt cx="718963" cy="40011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 rot="20990759"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18370770">
                <a:off x="3716923" y="3950441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 rot="19353126">
                <a:off x="4012564" y="4182642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921086">
                <a:off x="4284982" y="4530021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525273">
                <a:off x="4307861" y="5473122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 rot="403499">
                <a:off x="4423092" y="5232957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352978" y="4838548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8386530">
                <a:off x="2239753" y="5922238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6880716">
                <a:off x="2560211" y="6150588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rot="6038834">
                <a:off x="2947607" y="6249606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4847152">
                <a:off x="3294200" y="6253008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rot="3577121">
                <a:off x="3689994" y="6118872"/>
                <a:ext cx="708545" cy="400110"/>
                <a:chOff x="7060081" y="2481617"/>
                <a:chExt cx="718964" cy="40011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134693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2844957">
                <a:off x="4085499" y="5875562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10590709">
                <a:off x="1893672" y="5308992"/>
                <a:ext cx="708544" cy="400110"/>
                <a:chOff x="7060081" y="2481617"/>
                <a:chExt cx="718963" cy="40011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060081" y="2681672"/>
                  <a:ext cx="153019" cy="105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7134692" y="2481617"/>
                  <a:ext cx="6443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2" name="Oval 71"/>
            <p:cNvSpPr/>
            <p:nvPr/>
          </p:nvSpPr>
          <p:spPr>
            <a:xfrm>
              <a:off x="5300000" y="2220969"/>
              <a:ext cx="76934" cy="5362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344311" y="2206205"/>
              <a:ext cx="128790" cy="839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51176" y="2247781"/>
              <a:ext cx="248224" cy="7061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2" idx="4"/>
            </p:cNvCxnSpPr>
            <p:nvPr/>
          </p:nvCxnSpPr>
          <p:spPr>
            <a:xfrm flipH="1">
              <a:off x="5338353" y="2274592"/>
              <a:ext cx="114" cy="7865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381427" y="2922311"/>
              <a:ext cx="27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98283" y="2459113"/>
              <a:ext cx="27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95255" y="2406224"/>
              <a:ext cx="27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80136" y="2676320"/>
              <a:ext cx="27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8217478" y="1631347"/>
                <a:ext cx="324667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78" y="1631347"/>
                <a:ext cx="3246671" cy="783420"/>
              </a:xfrm>
              <a:prstGeom prst="rect">
                <a:avLst/>
              </a:prstGeom>
              <a:blipFill rotWithShape="0">
                <a:blip r:embed="rId2"/>
                <a:stretch>
                  <a:fillRect t="-12500" r="-562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1279572" y="228538"/>
                <a:ext cx="4963755" cy="5972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আর্কিমিডিসের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সূত্রানুসারে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72" y="228538"/>
                <a:ext cx="4963755" cy="597271"/>
              </a:xfrm>
              <a:prstGeom prst="rect">
                <a:avLst/>
              </a:prstGeom>
              <a:blipFill rotWithShape="0">
                <a:blip r:embed="rId3"/>
                <a:stretch>
                  <a:fillRect t="-71287" b="-21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491879" y="2260783"/>
                <a:ext cx="8705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ar</m:t>
                        </m:r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879" y="2260783"/>
                <a:ext cx="870517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986" b="-9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1162718" y="3743508"/>
            <a:ext cx="3730708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বহুভূজ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a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আছে। 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815524" y="94330"/>
                <a:ext cx="3730708" cy="14953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</m:oMath>
                </a14:m>
                <a:r>
                  <a:rPr lang="en-GB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en-GB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আঁকা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যার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AB=AC=AD=r, BC=a</a:t>
                </a:r>
                <a:endParaRPr lang="en-GB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524" y="94330"/>
                <a:ext cx="3730708" cy="1495346"/>
              </a:xfrm>
              <a:prstGeom prst="rect">
                <a:avLst/>
              </a:prstGeom>
              <a:blipFill rotWithShape="0">
                <a:blip r:embed="rId5"/>
                <a:stretch>
                  <a:fillRect l="-3094" r="-5049" b="-846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/>
          <p:cNvGrpSpPr/>
          <p:nvPr/>
        </p:nvGrpSpPr>
        <p:grpSpPr>
          <a:xfrm>
            <a:off x="6069478" y="1003131"/>
            <a:ext cx="1466691" cy="1926624"/>
            <a:chOff x="5193975" y="936716"/>
            <a:chExt cx="1466691" cy="1926624"/>
          </a:xfrm>
        </p:grpSpPr>
        <p:grpSp>
          <p:nvGrpSpPr>
            <p:cNvPr id="111" name="Group 110"/>
            <p:cNvGrpSpPr/>
            <p:nvPr/>
          </p:nvGrpSpPr>
          <p:grpSpPr>
            <a:xfrm>
              <a:off x="5193975" y="936716"/>
              <a:ext cx="1466691" cy="1871529"/>
              <a:chOff x="6203671" y="1114204"/>
              <a:chExt cx="1466691" cy="1871529"/>
            </a:xfrm>
          </p:grpSpPr>
          <p:sp>
            <p:nvSpPr>
              <p:cNvPr id="95" name="Isosceles Triangle 94"/>
              <p:cNvSpPr/>
              <p:nvPr/>
            </p:nvSpPr>
            <p:spPr>
              <a:xfrm>
                <a:off x="6478072" y="1454581"/>
                <a:ext cx="917889" cy="1250699"/>
              </a:xfrm>
              <a:prstGeom prst="triangl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Straight Connector 96"/>
              <p:cNvCxnSpPr>
                <a:endCxn id="95" idx="3"/>
              </p:cNvCxnSpPr>
              <p:nvPr/>
            </p:nvCxnSpPr>
            <p:spPr>
              <a:xfrm flipH="1">
                <a:off x="6937017" y="1512491"/>
                <a:ext cx="3257" cy="1192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6750767" y="1114204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</a:t>
                </a:r>
                <a:endParaRPr lang="en-GB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387027" y="2592543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</a:t>
                </a:r>
                <a:endParaRPr lang="en-GB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203671" y="2593260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</a:t>
                </a:r>
                <a:endParaRPr lang="en-GB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774101" y="2616401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890827" y="1989757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r</a:t>
                </a:r>
                <a:endParaRPr lang="en-GB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392501" y="1981181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r</a:t>
                </a:r>
                <a:endParaRPr lang="en-GB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201455" y="1986522"/>
                <a:ext cx="283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r</a:t>
                </a:r>
                <a:endParaRPr lang="en-GB" dirty="0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5951826" y="2494008"/>
              <a:ext cx="283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235614" y="5182379"/>
                <a:ext cx="3865870" cy="63357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পরিধি </a:t>
                </a:r>
                <a:r>
                  <a:rPr lang="en-GB" sz="20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8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28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2800" b="1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na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14" y="5182379"/>
                <a:ext cx="3865870" cy="633571"/>
              </a:xfrm>
              <a:prstGeom prst="rect">
                <a:avLst/>
              </a:prstGeom>
              <a:blipFill rotWithShape="0">
                <a:blip r:embed="rId6"/>
                <a:stretch>
                  <a:fillRect l="-3145" b="-2547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675178" y="3001271"/>
                <a:ext cx="3865870" cy="57342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বৃ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ত্তে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en-GB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আছে। </a:t>
                </a:r>
                <a:endParaRPr lang="en-GB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78" y="3001271"/>
                <a:ext cx="3865870" cy="573427"/>
              </a:xfrm>
              <a:prstGeom prst="rect">
                <a:avLst/>
              </a:prstGeom>
              <a:blipFill rotWithShape="0">
                <a:blip r:embed="rId7"/>
                <a:stretch>
                  <a:fillRect b="-291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86604" y="1108648"/>
                <a:ext cx="2390321" cy="9235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পরিধি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ব্যাস</m:t>
                        </m:r>
                        <m:r>
                          <m:rPr>
                            <m:nor/>
                          </m:rPr>
                          <a:rPr lang="en-GB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04" y="1108648"/>
                <a:ext cx="2390321" cy="923523"/>
              </a:xfrm>
              <a:prstGeom prst="rect">
                <a:avLst/>
              </a:prstGeom>
              <a:blipFill rotWithShape="0">
                <a:blip r:embed="rId8"/>
                <a:stretch>
                  <a:fillRect b="-1176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82824" y="2126930"/>
                <a:ext cx="2194109" cy="81483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পরিধি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bn-IN" sz="2800" b="1" i="0" spc="-3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b="1" spc="-3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4" y="2126930"/>
                <a:ext cx="2194109" cy="814838"/>
              </a:xfrm>
              <a:prstGeom prst="rect">
                <a:avLst/>
              </a:prstGeom>
              <a:blipFill rotWithShape="0">
                <a:blip r:embed="rId9"/>
                <a:stretch>
                  <a:fillRect r="-2210" b="-1617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42980" y="3115606"/>
                <a:ext cx="3135246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বৃ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ত্তে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 পরিধি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24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l-GR" sz="3200" spc="-3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l-GR" sz="3200" i="1" spc="-3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spc="-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80" y="3115606"/>
                <a:ext cx="3135246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17347" r="-2519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473826" y="5978188"/>
                <a:ext cx="1554246" cy="68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sz="24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l-GR" sz="24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4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26" y="5978188"/>
                <a:ext cx="1554246" cy="680571"/>
              </a:xfrm>
              <a:prstGeom prst="rect">
                <a:avLst/>
              </a:prstGeom>
              <a:blipFill rotWithShape="0"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6167185" y="3686779"/>
            <a:ext cx="52653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ত্রিভূজের ক্ষেত্রফল= বৃত্তের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235776" y="4264649"/>
                <a:ext cx="4782180" cy="7062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ক্ষেত্রফল</a:t>
                </a:r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8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n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8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76" y="4264649"/>
                <a:ext cx="4782180" cy="706284"/>
              </a:xfrm>
              <a:prstGeom prst="rect">
                <a:avLst/>
              </a:prstGeom>
              <a:blipFill rotWithShape="0">
                <a:blip r:embed="rId12"/>
                <a:stretch>
                  <a:fillRect b="-1367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8674465" y="5115567"/>
                <a:ext cx="2208024" cy="8419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800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sz="28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l-GR" sz="2800" i="1" spc="-3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b="1" spc="-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465" y="5115567"/>
                <a:ext cx="2208024" cy="841962"/>
              </a:xfrm>
              <a:prstGeom prst="rect">
                <a:avLst/>
              </a:prstGeom>
              <a:blipFill rotWithShape="0">
                <a:blip r:embed="rId13"/>
                <a:stretch>
                  <a:fillRect l="-5495" b="-785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9872964" y="5657833"/>
            <a:ext cx="267892" cy="316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927137" y="5291260"/>
            <a:ext cx="273675" cy="258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9103663" y="5613459"/>
            <a:ext cx="258733" cy="293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076926" y="6017334"/>
                <a:ext cx="3060809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ক্ষেত্রফল</a:t>
                </a:r>
                <a:r>
                  <a:rPr lang="bn-IN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26" y="6017334"/>
                <a:ext cx="3060809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7955" b="-3181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6201368" y="5236802"/>
                <a:ext cx="2120799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bn-IN" sz="2800" dirty="0" smtClean="0"/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বসিয়ে </a:t>
                </a:r>
                <a:endParaRPr lang="en-GB" sz="28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68" y="5236802"/>
                <a:ext cx="2120799" cy="523220"/>
              </a:xfrm>
              <a:prstGeom prst="rect">
                <a:avLst/>
              </a:prstGeom>
              <a:blipFill rotWithShape="0">
                <a:blip r:embed="rId15"/>
                <a:stretch>
                  <a:fillRect t="-14773" r="-7143" b="-3181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Connector 117"/>
          <p:cNvCxnSpPr/>
          <p:nvPr/>
        </p:nvCxnSpPr>
        <p:spPr>
          <a:xfrm flipH="1">
            <a:off x="9840813" y="5182379"/>
            <a:ext cx="258733" cy="293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2" grpId="0" animBg="1"/>
      <p:bldP spid="113" grpId="0"/>
      <p:bldP spid="114" grpId="0" animBg="1"/>
      <p:bldP spid="115" grpId="0" animBg="1"/>
      <p:bldP spid="93" grpId="0" animBg="1"/>
      <p:bldP spid="94" grpId="0" animBg="1"/>
      <p:bldP spid="96" grpId="0" animBg="1"/>
      <p:bldP spid="98" grpId="0" animBg="1"/>
      <p:bldP spid="99" grpId="0" animBg="1"/>
      <p:bldP spid="104" grpId="0"/>
      <p:bldP spid="107" grpId="0" animBg="1"/>
      <p:bldP spid="120" grpId="0" animBg="1"/>
      <p:bldP spid="121" grpId="0" animBg="1"/>
      <p:bldP spid="125" grpId="0" animBg="1"/>
      <p:bldP spid="126" grpId="0" animBg="1"/>
    </p:bld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1398</TotalTime>
  <Words>1019</Words>
  <Application>Microsoft Office PowerPoint</Application>
  <PresentationFormat>Widescreen</PresentationFormat>
  <Paragraphs>315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NikoshBAN</vt:lpstr>
      <vt:lpstr>Times New Roman</vt:lpstr>
      <vt:lpstr>Vrinda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184</cp:revision>
  <dcterms:created xsi:type="dcterms:W3CDTF">2020-04-15T15:50:36Z</dcterms:created>
  <dcterms:modified xsi:type="dcterms:W3CDTF">2020-05-15T07:01:27Z</dcterms:modified>
</cp:coreProperties>
</file>