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5" r:id="rId4"/>
    <p:sldId id="280" r:id="rId5"/>
    <p:sldId id="274" r:id="rId6"/>
    <p:sldId id="278" r:id="rId7"/>
    <p:sldId id="276" r:id="rId8"/>
    <p:sldId id="273" r:id="rId9"/>
    <p:sldId id="279" r:id="rId10"/>
    <p:sldId id="272" r:id="rId11"/>
    <p:sldId id="271" r:id="rId12"/>
    <p:sldId id="289" r:id="rId13"/>
    <p:sldId id="270" r:id="rId14"/>
    <p:sldId id="287" r:id="rId15"/>
    <p:sldId id="268" r:id="rId16"/>
    <p:sldId id="267" r:id="rId17"/>
    <p:sldId id="265" r:id="rId18"/>
    <p:sldId id="266" r:id="rId19"/>
    <p:sldId id="263" r:id="rId20"/>
    <p:sldId id="261" r:id="rId21"/>
    <p:sldId id="262" r:id="rId22"/>
    <p:sldId id="260" r:id="rId23"/>
    <p:sldId id="259" r:id="rId24"/>
    <p:sldId id="264" r:id="rId25"/>
    <p:sldId id="258" r:id="rId26"/>
    <p:sldId id="286" r:id="rId27"/>
    <p:sldId id="281" r:id="rId28"/>
    <p:sldId id="288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3CF4F4"/>
    <a:srgbClr val="75FFB3"/>
    <a:srgbClr val="50EA8E"/>
    <a:srgbClr val="85EB96"/>
    <a:srgbClr val="74E887"/>
    <a:srgbClr val="93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B981C-B2B1-40C8-BE09-1DADD0D2EBD3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2B2DFAE-DEB1-454D-9F2C-8B4D2932AD4C}" type="pres">
      <dgm:prSet presAssocID="{383B981C-B2B1-40C8-BE09-1DADD0D2EB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95B6A82F-ECA3-4C8C-A994-590A80E6C557}" type="presOf" srcId="{383B981C-B2B1-40C8-BE09-1DADD0D2EBD3}" destId="{C2B2DFAE-DEB1-454D-9F2C-8B4D2932AD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3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9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5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5C435-C81C-42EC-94CE-7981A6868FF0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0A43-1EAC-492E-9A22-C586437EE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5" Type="http://schemas.openxmlformats.org/officeDocument/2006/relationships/image" Target="../media/image180.png"/><Relationship Id="rId10" Type="http://schemas.openxmlformats.org/officeDocument/2006/relationships/image" Target="../media/image300.png"/><Relationship Id="rId9" Type="http://schemas.openxmlformats.org/officeDocument/2006/relationships/image" Target="../media/image290.png"/><Relationship Id="rId14" Type="http://schemas.openxmlformats.org/officeDocument/2006/relationships/image" Target="../media/image2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230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54.png"/><Relationship Id="rId15" Type="http://schemas.openxmlformats.org/officeDocument/2006/relationships/image" Target="../media/image58.png"/><Relationship Id="rId10" Type="http://schemas.openxmlformats.org/officeDocument/2006/relationships/image" Target="../media/image260.png"/><Relationship Id="rId4" Type="http://schemas.openxmlformats.org/officeDocument/2006/relationships/image" Target="../media/image530.png"/><Relationship Id="rId9" Type="http://schemas.openxmlformats.org/officeDocument/2006/relationships/image" Target="../media/image250.png"/><Relationship Id="rId1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57.jpeg"/><Relationship Id="rId4" Type="http://schemas.openxmlformats.org/officeDocument/2006/relationships/image" Target="../media/image3.gif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355" y="1678484"/>
            <a:ext cx="6362531" cy="354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87" y="1678483"/>
            <a:ext cx="4963884" cy="354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5058993"/>
            <a:ext cx="2524985" cy="1553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668" y="5059788"/>
            <a:ext cx="2524985" cy="155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36" y="5060583"/>
            <a:ext cx="2524985" cy="1553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66" y="5070751"/>
            <a:ext cx="2524985" cy="1553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26" y="5075923"/>
            <a:ext cx="2524985" cy="155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86" y="5075704"/>
            <a:ext cx="2524985" cy="15538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19390" y="366191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90" y="2672028"/>
            <a:ext cx="1972493" cy="2029506"/>
          </a:xfrm>
          <a:prstGeom prst="ellipse">
            <a:avLst/>
          </a:prstGeom>
          <a:ln w="63500" cap="rnd">
            <a:solidFill>
              <a:srgbClr val="75FF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61646171"/>
              </p:ext>
            </p:extLst>
          </p:nvPr>
        </p:nvGraphicFramePr>
        <p:xfrm>
          <a:off x="558085" y="916278"/>
          <a:ext cx="5537915" cy="502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86246" y="3934226"/>
            <a:ext cx="2897745" cy="1313645"/>
          </a:xfrm>
          <a:prstGeom prst="roundRect">
            <a:avLst/>
          </a:prstGeom>
          <a:solidFill>
            <a:srgbClr val="3CF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12, 1819, Holne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Vicarage, Devon,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49531" y="1510835"/>
            <a:ext cx="3022233" cy="1813874"/>
          </a:xfrm>
          <a:prstGeom prst="roundRect">
            <a:avLst/>
          </a:prstGeom>
          <a:solidFill>
            <a:srgbClr val="50E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‘Yeast’, ‘Westward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!’, ‘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Hypatia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‘The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Babies’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2074" y="578514"/>
            <a:ext cx="8416332" cy="682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riest,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novelist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dramatist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rofessor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0588" y="1547053"/>
            <a:ext cx="2756079" cy="1313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00504" y="3895974"/>
            <a:ext cx="2775879" cy="1313645"/>
          </a:xfrm>
          <a:prstGeom prst="roundRect">
            <a:avLst/>
          </a:prstGeom>
          <a:solidFill>
            <a:srgbClr val="75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23, 1875, Eversley, Hampshire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38835" y="1926265"/>
            <a:ext cx="1610696" cy="1555787"/>
            <a:chOff x="3561550" y="837088"/>
            <a:chExt cx="1516977" cy="1516977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3561550" y="837088"/>
              <a:ext cx="1516977" cy="151697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783706" y="1059244"/>
              <a:ext cx="1072665" cy="10726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 </a:t>
              </a:r>
              <a:endPara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55927" y="3686781"/>
            <a:ext cx="1759411" cy="1689663"/>
            <a:chOff x="3146369" y="611408"/>
            <a:chExt cx="1608915" cy="160891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3146369" y="611408"/>
              <a:ext cx="1608915" cy="160891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1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381989" y="847028"/>
              <a:ext cx="1137675" cy="1137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died</a:t>
              </a:r>
              <a:endPara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30586" y="1325882"/>
            <a:ext cx="1357483" cy="1314414"/>
            <a:chOff x="1718463" y="0"/>
            <a:chExt cx="2184880" cy="2184880"/>
          </a:xfrm>
          <a:scene3d>
            <a:camera prst="orthographicFront"/>
            <a:lightRig rig="flat" dir="t"/>
          </a:scene3d>
        </p:grpSpPr>
        <p:sp>
          <p:nvSpPr>
            <p:cNvPr id="26" name="Oval 25"/>
            <p:cNvSpPr/>
            <p:nvPr/>
          </p:nvSpPr>
          <p:spPr>
            <a:xfrm>
              <a:off x="1718463" y="0"/>
              <a:ext cx="2184880" cy="218488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2038431" y="319968"/>
              <a:ext cx="1544944" cy="1544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occu-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pation</a:t>
              </a:r>
              <a:endPara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28876" y="1971744"/>
            <a:ext cx="1624440" cy="1585096"/>
            <a:chOff x="2732368" y="2639767"/>
            <a:chExt cx="2211921" cy="2211921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2732368" y="2639767"/>
              <a:ext cx="2211921" cy="221192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3056296" y="2963695"/>
              <a:ext cx="1564065" cy="1564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Natio-nality</a:t>
              </a:r>
              <a:endPara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93275" y="3761863"/>
            <a:ext cx="1646869" cy="1581869"/>
            <a:chOff x="513771" y="1300"/>
            <a:chExt cx="5024143" cy="5024143"/>
          </a:xfrm>
          <a:solidFill>
            <a:srgbClr val="3CF4F4"/>
          </a:solidFill>
          <a:scene3d>
            <a:camera prst="orthographicFront"/>
            <a:lightRig rig="flat" dir="t"/>
          </a:scene3d>
        </p:grpSpPr>
        <p:sp>
          <p:nvSpPr>
            <p:cNvPr id="32" name="Oval 31"/>
            <p:cNvSpPr/>
            <p:nvPr/>
          </p:nvSpPr>
          <p:spPr>
            <a:xfrm>
              <a:off x="513771" y="1300"/>
              <a:ext cx="5024143" cy="502414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249540" y="737069"/>
              <a:ext cx="3552605" cy="355260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born</a:t>
              </a:r>
              <a:endParaRPr lang="en-GB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02130" y="4715897"/>
            <a:ext cx="1755232" cy="1595632"/>
            <a:chOff x="513771" y="1300"/>
            <a:chExt cx="5024143" cy="5024143"/>
          </a:xfrm>
          <a:solidFill>
            <a:srgbClr val="3CF4F4"/>
          </a:solidFill>
          <a:scene3d>
            <a:camera prst="orthographicFront"/>
            <a:lightRig rig="flat" dir="t"/>
          </a:scene3d>
        </p:grpSpPr>
        <p:sp>
          <p:nvSpPr>
            <p:cNvPr id="36" name="Oval 35"/>
            <p:cNvSpPr/>
            <p:nvPr/>
          </p:nvSpPr>
          <p:spPr>
            <a:xfrm>
              <a:off x="513771" y="1300"/>
              <a:ext cx="5024143" cy="502414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1076833" y="737069"/>
              <a:ext cx="3885634" cy="355260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Charles 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Kingsley</a:t>
              </a:r>
            </a:p>
            <a:p>
              <a:pPr algn="ctr"/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06740" y="593636"/>
            <a:ext cx="374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Poet’s 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580" y="1659909"/>
            <a:ext cx="3995320" cy="258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80052" y="487626"/>
            <a:ext cx="10031896" cy="436433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work                                    3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9" y="1331929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281455" y="4779864"/>
            <a:ext cx="7154093" cy="5513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pot's biography in short.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555" y="443581"/>
            <a:ext cx="6365717" cy="5665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64010" y="377992"/>
            <a:ext cx="605307" cy="4813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1013" y="2350890"/>
            <a:ext cx="4393601" cy="6338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Teacher’s recitation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28961" y="443581"/>
            <a:ext cx="3640125" cy="5265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Listen to the poem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314" y="3112188"/>
            <a:ext cx="4447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Sands of Dee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Kingsley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279982" y="6120851"/>
            <a:ext cx="3489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sands of Dee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1326" y="1743527"/>
            <a:ext cx="3560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never home came she.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031" y="4198706"/>
            <a:ext cx="44190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4591" y="4521346"/>
            <a:ext cx="3012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1713" y="4867388"/>
            <a:ext cx="29418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4043" y="5242810"/>
            <a:ext cx="3170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sands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Dee!’’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978" y="5558595"/>
            <a:ext cx="56300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wind was wild and dark with foam,</a:t>
            </a:r>
            <a:endParaRPr lang="en-GB" sz="2200" dirty="0"/>
          </a:p>
        </p:txBody>
      </p:sp>
      <p:sp>
        <p:nvSpPr>
          <p:cNvPr id="24" name="Rectangle 23"/>
          <p:cNvSpPr/>
          <p:nvPr/>
        </p:nvSpPr>
        <p:spPr>
          <a:xfrm>
            <a:off x="964043" y="5872957"/>
            <a:ext cx="29097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alone went she.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1693" y="295308"/>
            <a:ext cx="48221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tide crept up along the sand,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76981" y="564963"/>
            <a:ext cx="3272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o’er and o’er the sand,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42858" y="860011"/>
            <a:ext cx="36792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round and round the sand,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42858" y="1149809"/>
            <a:ext cx="2845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far as eye could see.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5853" y="1440123"/>
            <a:ext cx="5713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rolling mist come down and hid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57180" y="2342718"/>
            <a:ext cx="465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Oh! Is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weed, or fish, or floating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hair,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96314" y="2635219"/>
            <a:ext cx="26729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tress of golden hair,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82150" y="2941909"/>
            <a:ext cx="3088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drowned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maiden’s hair,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70949" y="3244405"/>
            <a:ext cx="27991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nets at sea?’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82150" y="3547286"/>
            <a:ext cx="46649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never salmon yet that shone so fair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27921" y="3878229"/>
            <a:ext cx="3105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stakes of Dee.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2150" y="4489390"/>
            <a:ext cx="49968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in across the rolling foam,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79982" y="4804555"/>
            <a:ext cx="3038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 crawling foam,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26436" y="5142288"/>
            <a:ext cx="28504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 hungry foam,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79982" y="5489519"/>
            <a:ext cx="33132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 the sea.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94451" y="5844628"/>
            <a:ext cx="57521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the boatmen hear her call the cattle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Voice 004_sd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59" y="1606351"/>
            <a:ext cx="940527" cy="609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70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77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32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87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7000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10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22" y="1988923"/>
            <a:ext cx="6055465" cy="4021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271567" y="671767"/>
            <a:ext cx="4393601" cy="6799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 reading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309094" y="4427166"/>
            <a:ext cx="11447724" cy="9735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Look at some words, phrases and sentences that have been repeated several  times. Explain why the poet has done so. 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459" y="1200818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508" y="1005152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181832" y="1212228"/>
            <a:ext cx="5514303" cy="1102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single pair answer the following questions.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094" y="5680149"/>
            <a:ext cx="5960772" cy="619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How has the poet describe the sea? 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49003" y="377931"/>
            <a:ext cx="9478850" cy="5137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work                                                 5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9094" y="3560972"/>
            <a:ext cx="11447724" cy="7264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weather like when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went to bring the cattle home?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831" y="394154"/>
            <a:ext cx="605307" cy="4813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93" y="1476372"/>
            <a:ext cx="5829300" cy="390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346138" y="508052"/>
            <a:ext cx="7486844" cy="5761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introduce with some new words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615" y="1715599"/>
            <a:ext cx="1690187" cy="79246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5859" y="1896253"/>
            <a:ext cx="2682322" cy="7910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Cows/oxen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5187" y="3523365"/>
            <a:ext cx="2207706" cy="79246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78881" y="2817567"/>
            <a:ext cx="2459300" cy="220406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bulls/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livestock/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animals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5427" y="5658818"/>
            <a:ext cx="6510037" cy="5348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get milk and meat from cattle.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p1.storage.canalblog.com/14/49/222811/55633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539" y="392596"/>
            <a:ext cx="5459895" cy="3483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97" y="392595"/>
            <a:ext cx="5488113" cy="3483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992934" y="4057675"/>
            <a:ext cx="4206132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 with foam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2590" y="4057674"/>
            <a:ext cx="2205027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ank/mist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01915" y="4084615"/>
            <a:ext cx="2669216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Foam/bubble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6908" y="4737425"/>
            <a:ext cx="8014170" cy="6334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Synonyms: dank -foggy and foam-bubble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217" y="5598858"/>
            <a:ext cx="11485561" cy="6334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storm starts by the river Dee, weather seems to be dank with foam.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1" y="434286"/>
            <a:ext cx="5512526" cy="37328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17" y="434286"/>
            <a:ext cx="5525810" cy="37328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5" y="2026827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5046643" y="4371183"/>
            <a:ext cx="2447055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rept up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7195" y="5035058"/>
            <a:ext cx="7312645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/ something moves slowly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0816" y="5646232"/>
            <a:ext cx="4066902" cy="6334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Synonyms: snail/lag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3460" y="5751632"/>
            <a:ext cx="7312645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wind creeps  along the sand.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8" t="-1367" r="-268"/>
          <a:stretch/>
        </p:blipFill>
        <p:spPr>
          <a:xfrm>
            <a:off x="3521691" y="412402"/>
            <a:ext cx="3247623" cy="3181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361" y="384545"/>
            <a:ext cx="3106202" cy="3181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5362924" y="3718203"/>
            <a:ext cx="2447055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drowned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5521" y="1605586"/>
            <a:ext cx="1987923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sinking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0143" y="4644457"/>
            <a:ext cx="8124460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Synonyms: submerge, going under water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24222" y="5369880"/>
            <a:ext cx="8124460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Mery drowns into the river Dee.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23" b="950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762" b="4761"/>
          <a:stretch/>
        </p:blipFill>
        <p:spPr>
          <a:xfrm>
            <a:off x="1787875" y="463727"/>
            <a:ext cx="6858000" cy="59305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3914" y="1611118"/>
            <a:ext cx="1987923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30046" y="1499055"/>
            <a:ext cx="2926079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 of fish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2182" y="5615119"/>
            <a:ext cx="7445829" cy="5280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Salmons are available in the river Dee.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12480" y="2421227"/>
            <a:ext cx="5362908" cy="39151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Introduction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14" y="428404"/>
            <a:ext cx="1463040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724" b="2133"/>
          <a:stretch/>
        </p:blipFill>
        <p:spPr>
          <a:xfrm>
            <a:off x="8082440" y="1509358"/>
            <a:ext cx="2545804" cy="3108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0595" y="452671"/>
            <a:ext cx="4188946" cy="965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Sands of Dee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Kingsley</a:t>
            </a:r>
            <a:endParaRPr lang="en-GB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7939" y="4715691"/>
            <a:ext cx="3511623" cy="16207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Class: 10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U-14_L-3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5611" y="6385446"/>
            <a:ext cx="10861661" cy="206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6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80" y="716640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78" y="716640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16283" y="4555359"/>
            <a:ext cx="44190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9843" y="4877999"/>
            <a:ext cx="3012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6965" y="5224041"/>
            <a:ext cx="29418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963" y="5049935"/>
            <a:ext cx="3170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sands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Dee!’’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3" y="428781"/>
            <a:ext cx="5521233" cy="437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30" y="428781"/>
            <a:ext cx="5569131" cy="437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6655" y="5550890"/>
            <a:ext cx="56300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wind was wild 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dank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foam,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7556309" y="5451307"/>
            <a:ext cx="29097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alone went she.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76" y="417388"/>
            <a:ext cx="5429755" cy="2866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91" y="3527201"/>
            <a:ext cx="5534868" cy="2783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04" y="417387"/>
            <a:ext cx="5555015" cy="2866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 descr="https://ronniemcbrayer.files.wordpress.com/2015/01/heart.jpg?w=6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678" y="3570474"/>
            <a:ext cx="2617870" cy="17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45872" y="3876336"/>
            <a:ext cx="48221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tide crept up along the sand,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20924" y="4382976"/>
            <a:ext cx="3272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o’er and o’er the sand,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37269" y="4918018"/>
            <a:ext cx="36792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round and round the sand,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0924" y="5439899"/>
            <a:ext cx="2845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far as eye could see.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80" y="579714"/>
            <a:ext cx="6151697" cy="4083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624" y="579899"/>
            <a:ext cx="4995844" cy="4083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734265" y="5127071"/>
            <a:ext cx="3560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never home came she.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328" y="5062601"/>
            <a:ext cx="5713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rolling mist come down and hid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6" y="363178"/>
            <a:ext cx="3504158" cy="2830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78" y="363179"/>
            <a:ext cx="3980676" cy="2830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133" y="338397"/>
            <a:ext cx="3557007" cy="2855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4" y="3444650"/>
            <a:ext cx="3259622" cy="2737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339003" y="3746514"/>
            <a:ext cx="465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Oh! Is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weed, or fish, or floating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hair,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7133" y="4322722"/>
            <a:ext cx="26729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tress of golden hair,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1919" y="4898930"/>
            <a:ext cx="3088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drowned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maiden’s hair,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3983" y="5538844"/>
            <a:ext cx="27991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nets at sea?’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23" b="950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762" b="4761"/>
          <a:stretch/>
        </p:blipFill>
        <p:spPr>
          <a:xfrm>
            <a:off x="689101" y="232787"/>
            <a:ext cx="4664931" cy="4034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71" y="362193"/>
            <a:ext cx="5967426" cy="32790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9101" y="4567542"/>
            <a:ext cx="46649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never salmon yet that shone so fair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3561" y="4567542"/>
            <a:ext cx="3105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stakes of Dee.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4" y="3378690"/>
            <a:ext cx="4859330" cy="287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257" y="398151"/>
            <a:ext cx="3587121" cy="275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07" y="395294"/>
            <a:ext cx="3420925" cy="270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035" y="398997"/>
            <a:ext cx="3869635" cy="275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183040" y="3493494"/>
            <a:ext cx="49968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in across the rolling foam,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2660" y="4232082"/>
            <a:ext cx="3038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 crawling foam,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9495" y="5027545"/>
            <a:ext cx="28504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 hungry foam,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69975" y="5823008"/>
            <a:ext cx="33132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 the sea.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82" y="421640"/>
            <a:ext cx="5579277" cy="2970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378" y="421640"/>
            <a:ext cx="5538651" cy="3013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81" y="3561370"/>
            <a:ext cx="5579278" cy="2672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284089" y="5567518"/>
            <a:ext cx="3489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sands of Dee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451" y="4810958"/>
            <a:ext cx="57521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the boatmen hear her call the cattle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982" y="1295776"/>
            <a:ext cx="3872516" cy="308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550504" y="368336"/>
            <a:ext cx="10031896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                                    10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9" y="1295776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41058" y="4719795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summarise the poem.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9563"/>
              </p:ext>
            </p:extLst>
          </p:nvPr>
        </p:nvGraphicFramePr>
        <p:xfrm>
          <a:off x="5303948" y="54126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3948" y="5412676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DFF7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373159" y="5404764"/>
            <a:ext cx="2575774" cy="77152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check click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631798" y="164260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69703" y="901522"/>
                <a:ext cx="9208394" cy="566670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answer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3" y="901522"/>
                <a:ext cx="9208394" cy="566670"/>
              </a:xfrm>
              <a:prstGeom prst="roundRect">
                <a:avLst/>
              </a:prstGeom>
              <a:blipFill rotWithShape="0">
                <a:blip r:embed="rId5"/>
                <a:stretch>
                  <a:fillRect l="-594" t="-17347" r="-660" b="-44898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37599" y="255338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Shepherdess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906" y="1731467"/>
            <a:ext cx="3971528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was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6672" y="264010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shepherd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7600" y="337646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village wife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503" y="3513004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poor girl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7959" r="-47414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25684" y="4344683"/>
            <a:ext cx="631925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was the western wind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3949" y="5083890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stormy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2182" y="5083560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nice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55079" y="5951752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calm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2181" y="5951752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wild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4505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9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42950" y="1232078"/>
            <a:ext cx="5254580" cy="53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 clip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1884"/>
              </p:ext>
            </p:extLst>
          </p:nvPr>
        </p:nvGraphicFramePr>
        <p:xfrm>
          <a:off x="5613040" y="26639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3040" y="266391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DFF7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33949" y="791577"/>
            <a:ext cx="400778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golden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562" y="191833"/>
            <a:ext cx="6888151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was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mery’s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 to look at?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503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0639" y="1557831"/>
            <a:ext cx="402109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4503" y="1589715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528601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1" y="1658807"/>
                <a:ext cx="743914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424212" y="843654"/>
                <a:ext cx="145980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2" y="843654"/>
                <a:ext cx="1459806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 t="-46465" r="-13469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451244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4" y="1612704"/>
                <a:ext cx="732501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528601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1" y="839850"/>
                <a:ext cx="745536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49075" y="2398680"/>
            <a:ext cx="4018126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9296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8601" y="3028710"/>
            <a:ext cx="418925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 animal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0425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8601" y="3801559"/>
            <a:ext cx="4196948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fish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451244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4" y="3091270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450601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01" y="3867776"/>
                <a:ext cx="56922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742669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69" y="3104712"/>
                <a:ext cx="566125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528601" y="3867776"/>
                <a:ext cx="136826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1" y="3867776"/>
                <a:ext cx="1368267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 t="-46465" r="-2609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86276" y="4540273"/>
            <a:ext cx="4770037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was the mist?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98969" y="5132945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72516" y="5195439"/>
            <a:ext cx="360543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6553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2515" y="5968288"/>
            <a:ext cx="360543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rolling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7399283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283" y="5283172"/>
                <a:ext cx="569220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7399283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283" y="5996107"/>
                <a:ext cx="569220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471405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05" y="5245013"/>
                <a:ext cx="566125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2350508" y="6035658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08" y="6035658"/>
                <a:ext cx="1329433" cy="562708"/>
              </a:xfrm>
              <a:prstGeom prst="roundRect">
                <a:avLst/>
              </a:prstGeom>
              <a:blipFill rotWithShape="0">
                <a:blip r:embed="rId16"/>
                <a:stretch>
                  <a:fillRect t="-46939" r="-4018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380973" y="486232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work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380973" y="1332561"/>
            <a:ext cx="3655444" cy="286595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52781" y="4433578"/>
            <a:ext cx="9667749" cy="11687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an imaginary story related to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ten sentences.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355" y="1678484"/>
            <a:ext cx="6362531" cy="354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87" y="1678483"/>
            <a:ext cx="4963884" cy="354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5058993"/>
            <a:ext cx="2524985" cy="1553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668" y="5059788"/>
            <a:ext cx="2524985" cy="155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36" y="5060583"/>
            <a:ext cx="2524985" cy="1553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66" y="5070751"/>
            <a:ext cx="2524985" cy="1553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26" y="5075923"/>
            <a:ext cx="2524985" cy="155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986" y="5075704"/>
            <a:ext cx="2524985" cy="15538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19390" y="366191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0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8 L 0.10625 0.05671 L 0.14011 -0.03288 L 0.17644 0.05671 L 0.21263 -0.03288 L 0.24675 0.05671 L 0.28321 -0.03288 L 0.31693 0.05671 L 0.35365 -0.03288 L 0.38998 0.05671 L 0.4237 -0.03288 L 0.46016 0.05671 L 0.49414 -0.03288 L 0.5306 0.05671 L 0.5668 -0.03288 L 0.60066 0.05671 L 0.63776 -0.0328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6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54" y="1133169"/>
            <a:ext cx="10018556" cy="4327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653599" y="388383"/>
            <a:ext cx="6194738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picture mean?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4162" y="409117"/>
            <a:ext cx="5254580" cy="53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imagine and say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2375" y="5721785"/>
            <a:ext cx="2618153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611" y="6362163"/>
            <a:ext cx="10861661" cy="206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008" y="1194022"/>
            <a:ext cx="7322886" cy="448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3067" y="413144"/>
            <a:ext cx="8436767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the picture?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016" y="5806909"/>
            <a:ext cx="5308459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girl with cattle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854" y="6329191"/>
            <a:ext cx="10887418" cy="2983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161" y="1155877"/>
            <a:ext cx="8560158" cy="4559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23067" y="413144"/>
            <a:ext cx="8436767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ould you guise which river this one is ?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8948" y="5819971"/>
            <a:ext cx="1494104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2732" y="6342253"/>
            <a:ext cx="10874540" cy="2852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06" y="1149806"/>
            <a:ext cx="7535588" cy="4558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04564" y="405021"/>
            <a:ext cx="6859230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what is the picture about?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074" y="5831496"/>
            <a:ext cx="8046720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girl is grazing cattle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river Dee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8906" y="378824"/>
            <a:ext cx="8163337" cy="6174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457187" y="809970"/>
            <a:ext cx="3881250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7188" y="634801"/>
            <a:ext cx="6897098" cy="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guise what is today’s lesson?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9134" y="1374422"/>
            <a:ext cx="4188946" cy="965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Sands of Dee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Kingsley</a:t>
            </a:r>
            <a:endParaRPr lang="en-GB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48" y="2606018"/>
            <a:ext cx="8163337" cy="396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873" y="343781"/>
            <a:ext cx="3879670" cy="604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50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7273" y="115909"/>
            <a:ext cx="12024574" cy="6639058"/>
          </a:xfrm>
          <a:prstGeom prst="frame">
            <a:avLst>
              <a:gd name="adj1" fmla="val 2165"/>
            </a:avLst>
          </a:prstGeom>
          <a:solidFill>
            <a:srgbClr val="75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7" y="77271"/>
            <a:ext cx="12114727" cy="670345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439020" y="535341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7686" y="1656658"/>
            <a:ext cx="10885107" cy="4149179"/>
            <a:chOff x="1599649" y="1731270"/>
            <a:chExt cx="9009873" cy="4149179"/>
          </a:xfrm>
        </p:grpSpPr>
        <p:grpSp>
          <p:nvGrpSpPr>
            <p:cNvPr id="49" name="Group 48"/>
            <p:cNvGrpSpPr/>
            <p:nvPr/>
          </p:nvGrpSpPr>
          <p:grpSpPr>
            <a:xfrm>
              <a:off x="1634388" y="1731270"/>
              <a:ext cx="8972986" cy="946598"/>
              <a:chOff x="1788936" y="2606031"/>
              <a:chExt cx="8972986" cy="946598"/>
            </a:xfrm>
          </p:grpSpPr>
          <p:sp>
            <p:nvSpPr>
              <p:cNvPr id="85" name="Down Arrow Callout 84"/>
              <p:cNvSpPr/>
              <p:nvPr/>
            </p:nvSpPr>
            <p:spPr>
              <a:xfrm>
                <a:off x="1788936" y="2609694"/>
                <a:ext cx="1339403" cy="942935"/>
              </a:xfrm>
              <a:prstGeom prst="downArrowCallout">
                <a:avLst>
                  <a:gd name="adj1" fmla="val 32017"/>
                  <a:gd name="adj2" fmla="val 25000"/>
                  <a:gd name="adj3" fmla="val 39035"/>
                  <a:gd name="adj4" fmla="val 64977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anose="05000000000000000000" pitchFamily="2" charset="2"/>
                  <a:buChar char="v"/>
                </a:pP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1803184" y="2609694"/>
                <a:ext cx="584209" cy="56245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2529882" y="2606031"/>
                <a:ext cx="584209" cy="56245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rot="10800000">
                <a:off x="1803185" y="2626237"/>
                <a:ext cx="455967" cy="413567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2643873" y="2626237"/>
                <a:ext cx="455967" cy="413567"/>
              </a:xfrm>
              <a:prstGeom prst="triangle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3119155" y="2626756"/>
                <a:ext cx="7642767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end of the lesson the learners will be able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to--</a:t>
                </a:r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599649" y="2453631"/>
              <a:ext cx="9009873" cy="3426818"/>
              <a:chOff x="504018" y="2395471"/>
              <a:chExt cx="9009873" cy="342681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04018" y="2395471"/>
                <a:ext cx="1434638" cy="3426818"/>
                <a:chOff x="594170" y="2408350"/>
                <a:chExt cx="1434638" cy="3426818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80" name="Down Arrow Callout 79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Isosceles Triangle 80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Isosceles Triangle 81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Isosceles Triangle 82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Isosceles Triangle 83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75" name="Down Arrow Callout 74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Isosceles Triangle 75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Isosceles Triangle 76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Isosceles Triangle 77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Isosceles Triangle 78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639640" y="3859296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70" name="Down Arrow Callout 69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Isosceles Triangle 70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Isosceles Triangle 71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Isosceles Triangle 72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Isosceles Triangle 73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4" name="Down Arrow Callout 63"/>
                <p:cNvSpPr/>
                <p:nvPr/>
              </p:nvSpPr>
              <p:spPr>
                <a:xfrm>
                  <a:off x="650371" y="4587622"/>
                  <a:ext cx="1339403" cy="942935"/>
                </a:xfrm>
                <a:prstGeom prst="downArrowCallout">
                  <a:avLst>
                    <a:gd name="adj1" fmla="val 32017"/>
                    <a:gd name="adj2" fmla="val 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</a:t>
                  </a:r>
                  <a:endParaRPr lang="en-GB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64619" y="4587622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1391317" y="4583959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10800000">
                  <a:off x="664620" y="4604165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 rot="10800000">
                  <a:off x="1505308" y="4604165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94170" y="5557352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7" name="Rounded Rectangle 56"/>
              <p:cNvSpPr/>
              <p:nvPr/>
            </p:nvSpPr>
            <p:spPr>
              <a:xfrm>
                <a:off x="1871124" y="2416196"/>
                <a:ext cx="7642767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 poet’s biography.</a:t>
                </a:r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862540" y="3161222"/>
                <a:ext cx="7651351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50" dirty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English sounds, stress, and intonation</a:t>
                </a:r>
                <a:r>
                  <a:rPr lang="en-US" sz="3200" spc="50" dirty="0" smtClean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spc="50" dirty="0">
                  <a:ln w="1143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884002" y="3866623"/>
                <a:ext cx="7629889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 </a:t>
                </a:r>
                <a:r>
                  <a:rPr lang="en-US" sz="3200" spc="50" dirty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 and enjoy poem</a:t>
                </a:r>
                <a:r>
                  <a:rPr lang="en-US" sz="3200" spc="50" dirty="0" smtClean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spc="50" dirty="0">
                  <a:ln w="1143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878160" y="4584492"/>
                <a:ext cx="7635731" cy="5422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50" dirty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interpret, evaluate and summaries literary texts</a:t>
                </a:r>
                <a:r>
                  <a:rPr lang="en-US" sz="3200" spc="50" dirty="0" smtClean="0">
                    <a:ln w="1143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734096" y="6353779"/>
            <a:ext cx="10913176" cy="273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1637</Words>
  <Application>Microsoft Office PowerPoint</Application>
  <PresentationFormat>Widescreen</PresentationFormat>
  <Paragraphs>225</Paragraphs>
  <Slides>32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135</cp:revision>
  <dcterms:created xsi:type="dcterms:W3CDTF">2020-05-08T09:40:55Z</dcterms:created>
  <dcterms:modified xsi:type="dcterms:W3CDTF">2020-05-15T17:19:56Z</dcterms:modified>
</cp:coreProperties>
</file>