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3" r:id="rId3"/>
    <p:sldId id="264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6DE1E-AF47-42D0-8A67-379BE4A5E0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3B8D0-A5F7-43B3-A289-6A25CEFC88A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76200">
          <a:noFill/>
          <a:prstDash val="dash"/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90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 rtl="0"/>
          <a:endParaRPr lang="en-US" sz="19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5FAD4-EBEF-46B9-83C2-0D40E058CFF4}" type="parTrans" cxnId="{B77D36D2-7727-4F8E-8037-549FCE2F76AF}">
      <dgm:prSet/>
      <dgm:spPr/>
      <dgm:t>
        <a:bodyPr/>
        <a:lstStyle/>
        <a:p>
          <a:endParaRPr lang="en-US"/>
        </a:p>
      </dgm:t>
    </dgm:pt>
    <dgm:pt modelId="{CAA2B8F2-3392-4A87-9F80-2DEA4ED25B15}" type="sibTrans" cxnId="{B77D36D2-7727-4F8E-8037-549FCE2F76AF}">
      <dgm:prSet/>
      <dgm:spPr/>
      <dgm:t>
        <a:bodyPr/>
        <a:lstStyle/>
        <a:p>
          <a:endParaRPr lang="en-US"/>
        </a:p>
      </dgm:t>
    </dgm:pt>
    <dgm:pt modelId="{DB294C21-6C02-4D4D-AEBC-E8153CCF3561}" type="pres">
      <dgm:prSet presAssocID="{2556DE1E-AF47-42D0-8A67-379BE4A5E0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4CA0E-7231-45E5-9E1C-2B415D5D8DBF}" type="pres">
      <dgm:prSet presAssocID="{9693B8D0-A5F7-43B3-A289-6A25CEFC88A8}" presName="parentText" presStyleLbl="node1" presStyleIdx="0" presStyleCnt="1" custScaleY="158416" custLinFactX="3293" custLinFactNeighborX="100000" custLinFactNeighborY="-19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3E784-2432-484D-8693-57CAAC039080}" type="presOf" srcId="{2556DE1E-AF47-42D0-8A67-379BE4A5E083}" destId="{DB294C21-6C02-4D4D-AEBC-E8153CCF3561}" srcOrd="0" destOrd="0" presId="urn:microsoft.com/office/officeart/2005/8/layout/vList2"/>
    <dgm:cxn modelId="{8B2B3B97-900A-4E76-B4B2-A9D7377BF76A}" type="presOf" srcId="{9693B8D0-A5F7-43B3-A289-6A25CEFC88A8}" destId="{2CA4CA0E-7231-45E5-9E1C-2B415D5D8DBF}" srcOrd="0" destOrd="0" presId="urn:microsoft.com/office/officeart/2005/8/layout/vList2"/>
    <dgm:cxn modelId="{B77D36D2-7727-4F8E-8037-549FCE2F76AF}" srcId="{2556DE1E-AF47-42D0-8A67-379BE4A5E083}" destId="{9693B8D0-A5F7-43B3-A289-6A25CEFC88A8}" srcOrd="0" destOrd="0" parTransId="{9555FAD4-EBEF-46B9-83C2-0D40E058CFF4}" sibTransId="{CAA2B8F2-3392-4A87-9F80-2DEA4ED25B15}"/>
    <dgm:cxn modelId="{20821B3A-AB97-4101-9FA1-37842EEFCC3E}" type="presParOf" srcId="{DB294C21-6C02-4D4D-AEBC-E8153CCF3561}" destId="{2CA4CA0E-7231-45E5-9E1C-2B415D5D8DBF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4CA0E-7231-45E5-9E1C-2B415D5D8DBF}">
      <dsp:nvSpPr>
        <dsp:cNvPr id="0" name=""/>
        <dsp:cNvSpPr/>
      </dsp:nvSpPr>
      <dsp:spPr>
        <a:xfrm>
          <a:off x="0" y="0"/>
          <a:ext cx="4861796" cy="1601395"/>
        </a:xfrm>
        <a:prstGeom prst="roundRect">
          <a:avLst/>
        </a:prstGeom>
        <a:solidFill>
          <a:schemeClr val="accent1"/>
        </a:solidFill>
        <a:ln w="76200" cap="flat" cmpd="sng" algn="ctr">
          <a:noFill/>
          <a:prstDash val="dash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0000" endA="300" endPos="90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74" y="78174"/>
        <a:ext cx="4705448" cy="144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AB31-CCC2-4842-80E2-CD76F95AD99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0ABE-143A-467D-8F72-F9A652A6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7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5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4DF2-D5EF-4CD8-B6F6-C94A0958D61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7B81-7080-4E20-BE02-02F0C04C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9.png"/><Relationship Id="rId7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38.gif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358149" y="-4"/>
            <a:ext cx="9854007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28916" y="1560458"/>
            <a:ext cx="9883240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742">
            <a:off x="8752253" y="2398387"/>
            <a:ext cx="3276323" cy="50086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4258" flipH="1">
            <a:off x="2713459" y="2419511"/>
            <a:ext cx="3276323" cy="50086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26" y="4378891"/>
            <a:ext cx="2430282" cy="2333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4" name="Group 33"/>
          <p:cNvGrpSpPr/>
          <p:nvPr/>
        </p:nvGrpSpPr>
        <p:grpSpPr>
          <a:xfrm>
            <a:off x="-9872913" y="-1"/>
            <a:ext cx="12268945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0273152" y="-1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0643220" y="-2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-11022984" y="-4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 L 0.81237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003009" y="168080"/>
            <a:ext cx="9169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</a:t>
            </a:r>
            <a:r>
              <a:rPr lang="bn-IN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আবারও</a:t>
            </a:r>
            <a:r>
              <a:rPr lang="bn-IN" sz="32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ছবিগুলো মনোযোগ দিয়ে দেখ</a:t>
            </a:r>
            <a:endParaRPr lang="en-US" sz="32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 flipV="1">
            <a:off x="556983" y="876810"/>
            <a:ext cx="12078422" cy="2026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132775" y="4151085"/>
            <a:ext cx="8922625" cy="2408417"/>
          </a:xfrm>
          <a:custGeom>
            <a:avLst/>
            <a:gdLst>
              <a:gd name="connsiteX0" fmla="*/ 0 w 5114537"/>
              <a:gd name="connsiteY0" fmla="*/ 0 h 1626808"/>
              <a:gd name="connsiteX1" fmla="*/ 5114537 w 5114537"/>
              <a:gd name="connsiteY1" fmla="*/ 0 h 1626808"/>
              <a:gd name="connsiteX2" fmla="*/ 5114537 w 5114537"/>
              <a:gd name="connsiteY2" fmla="*/ 1626808 h 1626808"/>
              <a:gd name="connsiteX3" fmla="*/ 0 w 5114537"/>
              <a:gd name="connsiteY3" fmla="*/ 1626808 h 1626808"/>
              <a:gd name="connsiteX4" fmla="*/ 0 w 5114537"/>
              <a:gd name="connsiteY4" fmla="*/ 0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537" h="1626808">
                <a:moveTo>
                  <a:pt x="0" y="0"/>
                </a:moveTo>
                <a:lnTo>
                  <a:pt x="5114537" y="0"/>
                </a:lnTo>
                <a:lnTo>
                  <a:pt x="5114537" y="1626808"/>
                </a:lnTo>
                <a:lnTo>
                  <a:pt x="0" y="16268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17" y="1356054"/>
            <a:ext cx="2812575" cy="2535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9" name="TextBox 108"/>
          <p:cNvSpPr txBox="1"/>
          <p:nvPr/>
        </p:nvSpPr>
        <p:spPr>
          <a:xfrm>
            <a:off x="2750788" y="4296581"/>
            <a:ext cx="701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এবার যাদের দেখতে পাচ্ছ তারা হলেন পরিবহন শ্রমিক।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35" y="1356054"/>
            <a:ext cx="2812575" cy="256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02" y="1355842"/>
            <a:ext cx="2812575" cy="2560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70" y="4227188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" name="Oval 112"/>
          <p:cNvSpPr/>
          <p:nvPr/>
        </p:nvSpPr>
        <p:spPr>
          <a:xfrm>
            <a:off x="2009248" y="1119673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5847" y="1136591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077013" y="1119673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54983" y="4859915"/>
            <a:ext cx="833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স্থান থেকে অন্য স্থানে চলাচলের জন্য এবং মালামাল আনা-নেওয়ার জন্য আমরা বিভিন্ন যানবাহন ব্যবহার করি। যেমন- নৌকা, রিকশা, বাস, রেলগাড়ি, ট্রাক এবং ট্যাক্সি।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13" y="4951555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" name="TextBox 121"/>
          <p:cNvSpPr txBox="1"/>
          <p:nvPr/>
        </p:nvSpPr>
        <p:spPr>
          <a:xfrm>
            <a:off x="2787701" y="5697577"/>
            <a:ext cx="823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যানবাহনের জন্য চালকের প্রয়োজন। এই পেশাগুলোর সাথে জড়িত লোকজন হলো পরিবহন শ্রমিক। তারাও আমাদের বিভিন্ন প্রয়োজনে সহায়তা করে থাকেন।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58" y="5777502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3" name="Group 82"/>
          <p:cNvGrpSpPr/>
          <p:nvPr/>
        </p:nvGrpSpPr>
        <p:grpSpPr>
          <a:xfrm>
            <a:off x="-1028938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65944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6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3.7037E-7 L 0.81679 -3.7037E-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8" grpId="0" animBg="1"/>
      <p:bldP spid="109" grpId="0"/>
      <p:bldP spid="113" grpId="0" animBg="1"/>
      <p:bldP spid="114" grpId="0" animBg="1"/>
      <p:bldP spid="115" grpId="0" animBg="1"/>
      <p:bldP spid="116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33636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5" y="741500"/>
            <a:ext cx="2432602" cy="2334039"/>
          </a:xfrm>
          <a:prstGeom prst="ellipse">
            <a:avLst/>
          </a:prstGeom>
          <a:ln w="63500" cap="rnd" cmpd="tri">
            <a:noFill/>
            <a:prstDash val="sysDash"/>
          </a:ln>
          <a:effectLst>
            <a:innerShdw blurRad="63500" dist="266700" dir="13500000">
              <a:schemeClr val="tx1">
                <a:alpha val="0"/>
              </a:scheme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3" name="U-Turn Arrow 102"/>
          <p:cNvSpPr/>
          <p:nvPr/>
        </p:nvSpPr>
        <p:spPr>
          <a:xfrm>
            <a:off x="3180936" y="993163"/>
            <a:ext cx="6018997" cy="967409"/>
          </a:xfrm>
          <a:prstGeom prst="uturn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ight Arrow Callout 104"/>
          <p:cNvSpPr/>
          <p:nvPr/>
        </p:nvSpPr>
        <p:spPr>
          <a:xfrm rot="5400000">
            <a:off x="8829019" y="733204"/>
            <a:ext cx="1192695" cy="2569833"/>
          </a:xfrm>
          <a:prstGeom prst="rightArrow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992548" y="1435584"/>
            <a:ext cx="2862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17302"/>
              </p:ext>
            </p:extLst>
          </p:nvPr>
        </p:nvGraphicFramePr>
        <p:xfrm>
          <a:off x="1625342" y="3475978"/>
          <a:ext cx="9033424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4626"/>
                <a:gridCol w="8098798"/>
              </a:tblGrid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৫ জন শ্রমজীবীদের নাম লেখ।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কারখানা শ্রমিকদের ৩টি কাজের বর্ণনা লেখ।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পরিচ্ছন্নতাকর্মীদের ৩টি কাজের বর্ণনা লেখ।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 করে তোমরা পরিবহন শ্রমিকদের ৩টি কাজের বর্ণনা লেখ।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-1065944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0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8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81588 -3.7037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 animBg="1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33636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71139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104" name="Flowchart: Terminator 103"/>
          <p:cNvSpPr/>
          <p:nvPr/>
        </p:nvSpPr>
        <p:spPr>
          <a:xfrm>
            <a:off x="4236049" y="5145519"/>
            <a:ext cx="5583996" cy="1325218"/>
          </a:xfrm>
          <a:prstGeom prst="flowChartTerminator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৩২ ও ৩৩ পৃষ্ঠা বের কর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04" y="2014800"/>
            <a:ext cx="1804271" cy="1943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9" name="Flowchart: Terminator 108"/>
          <p:cNvSpPr/>
          <p:nvPr/>
        </p:nvSpPr>
        <p:spPr>
          <a:xfrm>
            <a:off x="1270987" y="4063302"/>
            <a:ext cx="2264663" cy="635419"/>
          </a:xfrm>
          <a:prstGeom prst="flowChartTerminator">
            <a:avLst/>
          </a:prstGeom>
          <a:ln w="571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95" y="1102581"/>
            <a:ext cx="3274989" cy="441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25" y="1102581"/>
            <a:ext cx="3238052" cy="4406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30" y="683726"/>
            <a:ext cx="3241418" cy="425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5425997" y="-46251"/>
            <a:ext cx="12238174" cy="6858000"/>
            <a:chOff x="-11044945" y="-19175"/>
            <a:chExt cx="12238174" cy="6858000"/>
          </a:xfrm>
        </p:grpSpPr>
        <p:sp>
          <p:nvSpPr>
            <p:cNvPr id="114" name="Rectangle 113"/>
            <p:cNvSpPr/>
            <p:nvPr/>
          </p:nvSpPr>
          <p:spPr>
            <a:xfrm>
              <a:off x="-11044945" y="-1917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-1805" y="2247481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 rot="16200000">
              <a:off x="41446" y="3182317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রিকল্পিত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950" y="3100041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4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3.7037E-7 L 0.81706 -3.7037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86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0938 2.96296E-6 L 0.35938 2.96296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33636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71139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083592" y="-32372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102" name="Flowchart: Terminator 101"/>
          <p:cNvSpPr/>
          <p:nvPr/>
        </p:nvSpPr>
        <p:spPr>
          <a:xfrm>
            <a:off x="4520272" y="287940"/>
            <a:ext cx="3105807" cy="635419"/>
          </a:xfrm>
          <a:prstGeom prst="flowChartTerminator">
            <a:avLst/>
          </a:prstGeom>
          <a:ln w="571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76224" y="1687121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দৈনন্দিন জীবনযাপনে সাহায্য করেন কে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676224" y="2152030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31498" y="2132498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720486" y="2143874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75760" y="2124342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857235" y="2152030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312509" y="2132498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782604" y="2137938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378855" y="210481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6224" y="2757069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পোশাক শ্রমিক কি করেন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1676224" y="3275452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37699" y="3238750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 তৈরি করেন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4428169" y="3261223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75160" y="3238971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রুগীদের সেবা করেন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276156" y="3253081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701728" y="3247095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 চালান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6224" y="3950313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পরিচ্ছন্নতাকর্মী কি করেন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1676224" y="4468696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12142" y="444117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পরিস্কার করেন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4534848" y="4468696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063263" y="4442018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পোশাক তৈরি করেন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819336" y="4460348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250281" y="4459335"/>
            <a:ext cx="18854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 চালান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95" y="1907860"/>
            <a:ext cx="1032652" cy="785296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46" y="2993425"/>
            <a:ext cx="1032652" cy="785296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57" y="4216861"/>
            <a:ext cx="1032652" cy="785296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1676224" y="5234206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পরিবহন শ্রমিক কি করেন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1676224" y="5752589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02847" y="572472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পরিস্কার করেন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47037" y="5767227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195413" y="5752589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652424" y="5742596"/>
            <a:ext cx="455274" cy="4382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077319" y="5700093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পোশাক তৈরি করেন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95" y="5495816"/>
            <a:ext cx="1032652" cy="785296"/>
          </a:xfrm>
          <a:prstGeom prst="rect">
            <a:avLst/>
          </a:prstGeom>
        </p:spPr>
      </p:pic>
      <p:sp>
        <p:nvSpPr>
          <p:cNvPr id="153" name="Minus 152"/>
          <p:cNvSpPr/>
          <p:nvPr/>
        </p:nvSpPr>
        <p:spPr>
          <a:xfrm flipV="1">
            <a:off x="184990" y="1095906"/>
            <a:ext cx="11807313" cy="1980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1043188" y="-46251"/>
            <a:ext cx="12238174" cy="6858000"/>
            <a:chOff x="-11044945" y="-19175"/>
            <a:chExt cx="12238174" cy="6858000"/>
          </a:xfrm>
        </p:grpSpPr>
        <p:sp>
          <p:nvSpPr>
            <p:cNvPr id="114" name="Rectangle 113"/>
            <p:cNvSpPr/>
            <p:nvPr/>
          </p:nvSpPr>
          <p:spPr>
            <a:xfrm>
              <a:off x="-11044945" y="-1917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-1805" y="2247481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 rot="16200000">
              <a:off x="41446" y="3182317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রিকল্পিত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950" y="3100041"/>
              <a:ext cx="690713" cy="759652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-14051678" y="-46251"/>
            <a:ext cx="13611758" cy="6858000"/>
            <a:chOff x="-11044945" y="-19175"/>
            <a:chExt cx="12270928" cy="6858000"/>
          </a:xfrm>
        </p:grpSpPr>
        <p:sp>
          <p:nvSpPr>
            <p:cNvPr id="155" name="Rectangle 154"/>
            <p:cNvSpPr/>
            <p:nvPr/>
          </p:nvSpPr>
          <p:spPr>
            <a:xfrm>
              <a:off x="-11044945" y="-1917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-1805" y="2247481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 rot="16200000">
              <a:off x="41446" y="3149565"/>
              <a:ext cx="1841901" cy="52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950" y="3100041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9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78763 2.96296E-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88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33333E-7 2.96296E-6 L 0.14206 2.96296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5" grpId="0" animBg="1"/>
      <p:bldP spid="106" grpId="0"/>
      <p:bldP spid="107" grpId="0" animBg="1"/>
      <p:bldP spid="113" grpId="0"/>
      <p:bldP spid="118" grpId="0" animBg="1"/>
      <p:bldP spid="119" grpId="0"/>
      <p:bldP spid="120" grpId="0" animBg="1"/>
      <p:bldP spid="121" grpId="0"/>
      <p:bldP spid="122" grpId="0"/>
      <p:bldP spid="123" grpId="0" animBg="1"/>
      <p:bldP spid="124" grpId="0"/>
      <p:bldP spid="125" grpId="0" animBg="1"/>
      <p:bldP spid="126" grpId="0"/>
      <p:bldP spid="127" grpId="0" animBg="1"/>
      <p:bldP spid="130" grpId="0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9" grpId="0"/>
      <p:bldP spid="143" grpId="0"/>
      <p:bldP spid="144" grpId="0" animBg="1"/>
      <p:bldP spid="145" grpId="0"/>
      <p:bldP spid="146" grpId="0" animBg="1"/>
      <p:bldP spid="147" grpId="0"/>
      <p:bldP spid="148" grpId="0" animBg="1"/>
      <p:bldP spid="151" grpId="0"/>
      <p:bldP spid="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33636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71139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075417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422098" y="-46251"/>
            <a:ext cx="12238174" cy="6858000"/>
            <a:chOff x="-11044945" y="-19175"/>
            <a:chExt cx="12238174" cy="6858000"/>
          </a:xfrm>
        </p:grpSpPr>
        <p:sp>
          <p:nvSpPr>
            <p:cNvPr id="114" name="Rectangle 113"/>
            <p:cNvSpPr/>
            <p:nvPr/>
          </p:nvSpPr>
          <p:spPr>
            <a:xfrm>
              <a:off x="-11044945" y="-1917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-1805" y="2247481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 rot="16200000">
              <a:off x="41446" y="3182317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রিকল্পিত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950" y="3100041"/>
              <a:ext cx="690713" cy="759652"/>
            </a:xfrm>
            <a:prstGeom prst="rect">
              <a:avLst/>
            </a:prstGeom>
          </p:spPr>
        </p:pic>
      </p:grpSp>
      <p:pic>
        <p:nvPicPr>
          <p:cNvPr id="159" name="Picture 1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63" y="1935103"/>
            <a:ext cx="5104364" cy="4794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0" name="Flowchart: Terminator 159"/>
          <p:cNvSpPr/>
          <p:nvPr/>
        </p:nvSpPr>
        <p:spPr>
          <a:xfrm>
            <a:off x="4782687" y="409769"/>
            <a:ext cx="2435879" cy="622853"/>
          </a:xfrm>
          <a:prstGeom prst="flowChartTerminator">
            <a:avLst/>
          </a:prstGeom>
          <a:ln w="571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Cloud Callout 160"/>
          <p:cNvSpPr/>
          <p:nvPr/>
        </p:nvSpPr>
        <p:spPr>
          <a:xfrm>
            <a:off x="440124" y="1061401"/>
            <a:ext cx="4643998" cy="3063366"/>
          </a:xfrm>
          <a:prstGeom prst="cloudCallout">
            <a:avLst>
              <a:gd name="adj1" fmla="val 97204"/>
              <a:gd name="adj2" fmla="val 55937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1790162" y="1666666"/>
            <a:ext cx="2945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অনুসরণ করে তোমরা তোমাদের এলাকার কর্মরত শ্রমিকদের কাজের ধরন এবং কোন কাজে পুরুষের সাথে নারীরাও অংশগ্রহণ করেন তা লিখে রাখবে।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" name="Minus 162"/>
          <p:cNvSpPr/>
          <p:nvPr/>
        </p:nvSpPr>
        <p:spPr>
          <a:xfrm flipV="1">
            <a:off x="184990" y="1095906"/>
            <a:ext cx="11807313" cy="1980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-12343102" y="-38212"/>
            <a:ext cx="13611758" cy="6858000"/>
            <a:chOff x="-11044945" y="-19175"/>
            <a:chExt cx="12270928" cy="6858000"/>
          </a:xfrm>
        </p:grpSpPr>
        <p:sp>
          <p:nvSpPr>
            <p:cNvPr id="155" name="Rectangle 154"/>
            <p:cNvSpPr/>
            <p:nvPr/>
          </p:nvSpPr>
          <p:spPr>
            <a:xfrm>
              <a:off x="-11044945" y="-1917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-1805" y="2247481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 rot="16200000">
              <a:off x="41446" y="3149565"/>
              <a:ext cx="1841901" cy="52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950" y="3100041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8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4.44444E-6 L 0.90886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/>
      <p:bldP spid="1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33636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71139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075417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422098" y="-46251"/>
            <a:ext cx="12238174" cy="6858000"/>
            <a:chOff x="-11044945" y="-19175"/>
            <a:chExt cx="12238174" cy="6858000"/>
          </a:xfrm>
        </p:grpSpPr>
        <p:sp>
          <p:nvSpPr>
            <p:cNvPr id="114" name="Rectangle 113"/>
            <p:cNvSpPr/>
            <p:nvPr/>
          </p:nvSpPr>
          <p:spPr>
            <a:xfrm>
              <a:off x="-11044945" y="-1917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-1805" y="2247481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 rot="16200000">
              <a:off x="41446" y="3182317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রিকল্পিত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950" y="3100041"/>
              <a:ext cx="690713" cy="759652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-1275052" y="-38212"/>
            <a:ext cx="13611758" cy="6858000"/>
            <a:chOff x="-11044945" y="-19175"/>
            <a:chExt cx="12270928" cy="6858000"/>
          </a:xfrm>
        </p:grpSpPr>
        <p:sp>
          <p:nvSpPr>
            <p:cNvPr id="155" name="Rectangle 154"/>
            <p:cNvSpPr/>
            <p:nvPr/>
          </p:nvSpPr>
          <p:spPr>
            <a:xfrm>
              <a:off x="-11044945" y="-1917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-1805" y="2247481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 rot="16200000">
              <a:off x="41446" y="3149565"/>
              <a:ext cx="1841901" cy="52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950" y="3100041"/>
              <a:ext cx="690713" cy="759652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-4875753" y="1652454"/>
            <a:ext cx="4861796" cy="1603951"/>
            <a:chOff x="-4185045" y="1625093"/>
            <a:chExt cx="3747070" cy="1156564"/>
          </a:xfrm>
        </p:grpSpPr>
        <p:graphicFrame>
          <p:nvGraphicFramePr>
            <p:cNvPr id="104" name="Diagram 103"/>
            <p:cNvGraphicFramePr/>
            <p:nvPr>
              <p:extLst/>
            </p:nvPr>
          </p:nvGraphicFramePr>
          <p:xfrm>
            <a:off x="-4185045" y="1625093"/>
            <a:ext cx="3747070" cy="11565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05" name="Rectangle 104"/>
            <p:cNvSpPr/>
            <p:nvPr/>
          </p:nvSpPr>
          <p:spPr>
            <a:xfrm>
              <a:off x="-4059086" y="1654977"/>
              <a:ext cx="3520528" cy="100310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p3d extrusionH="57150">
                <a:bevelT w="69850" h="69850" prst="divot"/>
              </a:sp3d>
            </a:bodyPr>
            <a:lstStyle/>
            <a:p>
              <a:pPr algn="ctr"/>
              <a:r>
                <a:rPr lang="bn-IN" sz="8000" b="1" dirty="0" smtClean="0">
                  <a:ln w="12700">
                    <a:solidFill>
                      <a:srgbClr val="002060"/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0" b="1" cap="none" spc="0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6542361" y="30526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94" y="-975950"/>
            <a:ext cx="5668015" cy="787108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255" y="-539265"/>
            <a:ext cx="2609864" cy="339179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257" y="-122004"/>
            <a:ext cx="3934695" cy="723544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37" y="3872504"/>
            <a:ext cx="13818415" cy="320682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6883808" y="4516351"/>
            <a:ext cx="1074651" cy="130242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11249563" y="4753476"/>
            <a:ext cx="1074651" cy="130242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14" y="4030723"/>
            <a:ext cx="1074651" cy="13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91 0.01481 L 0.67591 -0.0175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91" y="-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65 0.01019 L 0.70365 -0.0101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5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365 -0.01018 L 0.70365 0.1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91 -0.01759 L 1.45898 -0.3583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54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05843" y="-6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917515" y="256004"/>
            <a:ext cx="53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 flipV="1">
            <a:off x="2715042" y="1134522"/>
            <a:ext cx="84575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0800000" flipV="1">
            <a:off x="2746838" y="3317575"/>
            <a:ext cx="3523227" cy="3422918"/>
          </a:xfrm>
          <a:custGeom>
            <a:avLst/>
            <a:gdLst>
              <a:gd name="connsiteX0" fmla="*/ 2863477 w 3436186"/>
              <a:gd name="connsiteY0" fmla="*/ 0 h 3849757"/>
              <a:gd name="connsiteX1" fmla="*/ 2723945 w 3436186"/>
              <a:gd name="connsiteY1" fmla="*/ 0 h 3849757"/>
              <a:gd name="connsiteX2" fmla="*/ 2717512 w 3436186"/>
              <a:gd name="connsiteY2" fmla="*/ 38570 h 3849757"/>
              <a:gd name="connsiteX3" fmla="*/ 1704842 w 3436186"/>
              <a:gd name="connsiteY3" fmla="*/ 793789 h 3849757"/>
              <a:gd name="connsiteX4" fmla="*/ 692173 w 3436186"/>
              <a:gd name="connsiteY4" fmla="*/ 38570 h 3849757"/>
              <a:gd name="connsiteX5" fmla="*/ 685740 w 3436186"/>
              <a:gd name="connsiteY5" fmla="*/ 0 h 3849757"/>
              <a:gd name="connsiteX6" fmla="*/ 572709 w 3436186"/>
              <a:gd name="connsiteY6" fmla="*/ 0 h 3849757"/>
              <a:gd name="connsiteX7" fmla="*/ 0 w 3436186"/>
              <a:gd name="connsiteY7" fmla="*/ 572709 h 3849757"/>
              <a:gd name="connsiteX8" fmla="*/ 0 w 3436186"/>
              <a:gd name="connsiteY8" fmla="*/ 3849757 h 3849757"/>
              <a:gd name="connsiteX9" fmla="*/ 3436186 w 3436186"/>
              <a:gd name="connsiteY9" fmla="*/ 3849757 h 3849757"/>
              <a:gd name="connsiteX10" fmla="*/ 3436186 w 3436186"/>
              <a:gd name="connsiteY10" fmla="*/ 572709 h 3849757"/>
              <a:gd name="connsiteX11" fmla="*/ 2863477 w 3436186"/>
              <a:gd name="connsiteY11" fmla="*/ 0 h 38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6186" h="3849757">
                <a:moveTo>
                  <a:pt x="2863477" y="0"/>
                </a:moveTo>
                <a:lnTo>
                  <a:pt x="2723945" y="0"/>
                </a:lnTo>
                <a:lnTo>
                  <a:pt x="2717512" y="38570"/>
                </a:lnTo>
                <a:cubicBezTo>
                  <a:pt x="2621126" y="469572"/>
                  <a:pt x="2204362" y="793789"/>
                  <a:pt x="1704842" y="793789"/>
                </a:cubicBezTo>
                <a:cubicBezTo>
                  <a:pt x="1205322" y="793789"/>
                  <a:pt x="788559" y="469572"/>
                  <a:pt x="692173" y="38570"/>
                </a:cubicBezTo>
                <a:lnTo>
                  <a:pt x="685740" y="0"/>
                </a:lnTo>
                <a:lnTo>
                  <a:pt x="572709" y="0"/>
                </a:lnTo>
                <a:cubicBezTo>
                  <a:pt x="256411" y="0"/>
                  <a:pt x="0" y="256411"/>
                  <a:pt x="0" y="572709"/>
                </a:cubicBezTo>
                <a:lnTo>
                  <a:pt x="0" y="3849757"/>
                </a:lnTo>
                <a:lnTo>
                  <a:pt x="3436186" y="3849757"/>
                </a:lnTo>
                <a:lnTo>
                  <a:pt x="3436186" y="572709"/>
                </a:lnTo>
                <a:cubicBezTo>
                  <a:pt x="3436186" y="256411"/>
                  <a:pt x="3179775" y="0"/>
                  <a:pt x="28634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cs typeface="NikoshBAN" pitchFamily="2" charset="0"/>
              </a:rPr>
              <a:t>অঞ্জন দাশ</a:t>
            </a:r>
            <a:endParaRPr lang="en-US" sz="2800" b="1" dirty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cs typeface="NikoshBAN" pitchFamily="2" charset="0"/>
              </a:rPr>
              <a:t>সহকারি শিক্ষক</a:t>
            </a:r>
            <a:endParaRPr lang="en-US" sz="2000" b="1" dirty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accent2">
                    <a:lumMod val="50000"/>
                  </a:schemeClr>
                </a:solidFill>
                <a:cs typeface="NikoshBAN" pitchFamily="2" charset="0"/>
              </a:rPr>
              <a:t>০৩ নং মাসকাটা সরকারি প্রাথমিক বিদ্যালয়</a:t>
            </a:r>
            <a:endParaRPr lang="en-US" b="1" dirty="0">
              <a:solidFill>
                <a:schemeClr val="accent2">
                  <a:lumMod val="50000"/>
                </a:schemeClr>
              </a:solidFill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accent6"/>
                </a:solidFill>
                <a:cs typeface="NikoshBAN" pitchFamily="2" charset="0"/>
              </a:rPr>
              <a:t>বেতাগা, ফকিরহাট, বাগেরহাট।</a:t>
            </a:r>
            <a:endParaRPr lang="en-US" sz="2000" b="1" dirty="0">
              <a:solidFill>
                <a:schemeClr val="accent6"/>
              </a:solidFill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rgbClr val="002060"/>
                </a:solidFill>
                <a:cs typeface="NikoshBAN" pitchFamily="2" charset="0"/>
              </a:rPr>
              <a:t>মোবাইলঃ ০১৭২৭-০৩৯৬৮৮</a:t>
            </a:r>
            <a:endParaRPr lang="en-US" sz="2000" b="1" dirty="0">
              <a:solidFill>
                <a:srgbClr val="002060"/>
              </a:solidFill>
              <a:cs typeface="NikoshBAN" pitchFamily="2" charset="0"/>
            </a:endParaRPr>
          </a:p>
          <a:p>
            <a:r>
              <a:rPr lang="bn-IN" sz="2000" b="1" dirty="0" smtClean="0">
                <a:solidFill>
                  <a:srgbClr val="7030A0"/>
                </a:solidFill>
                <a:cs typeface="NikoshBAN" pitchFamily="2" charset="0"/>
              </a:rPr>
              <a:t>ইমেইলঃ </a:t>
            </a:r>
            <a:r>
              <a:rPr lang="en-US" sz="2000" b="1" dirty="0">
                <a:solidFill>
                  <a:srgbClr val="7030A0"/>
                </a:solidFill>
              </a:rPr>
              <a:t>anjanbd87@gmail.com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10" y="1584474"/>
            <a:ext cx="2279025" cy="246227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" name="Freeform 50"/>
          <p:cNvSpPr/>
          <p:nvPr/>
        </p:nvSpPr>
        <p:spPr>
          <a:xfrm rot="10800000" flipV="1">
            <a:off x="6778261" y="3310259"/>
            <a:ext cx="3785510" cy="3422919"/>
          </a:xfrm>
          <a:custGeom>
            <a:avLst/>
            <a:gdLst>
              <a:gd name="connsiteX0" fmla="*/ 2863477 w 3436186"/>
              <a:gd name="connsiteY0" fmla="*/ 0 h 3849757"/>
              <a:gd name="connsiteX1" fmla="*/ 2723945 w 3436186"/>
              <a:gd name="connsiteY1" fmla="*/ 0 h 3849757"/>
              <a:gd name="connsiteX2" fmla="*/ 2717512 w 3436186"/>
              <a:gd name="connsiteY2" fmla="*/ 38570 h 3849757"/>
              <a:gd name="connsiteX3" fmla="*/ 1704842 w 3436186"/>
              <a:gd name="connsiteY3" fmla="*/ 793789 h 3849757"/>
              <a:gd name="connsiteX4" fmla="*/ 692173 w 3436186"/>
              <a:gd name="connsiteY4" fmla="*/ 38570 h 3849757"/>
              <a:gd name="connsiteX5" fmla="*/ 685740 w 3436186"/>
              <a:gd name="connsiteY5" fmla="*/ 0 h 3849757"/>
              <a:gd name="connsiteX6" fmla="*/ 572709 w 3436186"/>
              <a:gd name="connsiteY6" fmla="*/ 0 h 3849757"/>
              <a:gd name="connsiteX7" fmla="*/ 0 w 3436186"/>
              <a:gd name="connsiteY7" fmla="*/ 572709 h 3849757"/>
              <a:gd name="connsiteX8" fmla="*/ 0 w 3436186"/>
              <a:gd name="connsiteY8" fmla="*/ 3849757 h 3849757"/>
              <a:gd name="connsiteX9" fmla="*/ 3436186 w 3436186"/>
              <a:gd name="connsiteY9" fmla="*/ 3849757 h 3849757"/>
              <a:gd name="connsiteX10" fmla="*/ 3436186 w 3436186"/>
              <a:gd name="connsiteY10" fmla="*/ 572709 h 3849757"/>
              <a:gd name="connsiteX11" fmla="*/ 2863477 w 3436186"/>
              <a:gd name="connsiteY11" fmla="*/ 0 h 38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6186" h="3849757">
                <a:moveTo>
                  <a:pt x="2863477" y="0"/>
                </a:moveTo>
                <a:lnTo>
                  <a:pt x="2723945" y="0"/>
                </a:lnTo>
                <a:lnTo>
                  <a:pt x="2717512" y="38570"/>
                </a:lnTo>
                <a:cubicBezTo>
                  <a:pt x="2621126" y="469572"/>
                  <a:pt x="2204362" y="793789"/>
                  <a:pt x="1704842" y="793789"/>
                </a:cubicBezTo>
                <a:cubicBezTo>
                  <a:pt x="1205322" y="793789"/>
                  <a:pt x="788559" y="469572"/>
                  <a:pt x="692173" y="38570"/>
                </a:cubicBezTo>
                <a:lnTo>
                  <a:pt x="685740" y="0"/>
                </a:lnTo>
                <a:lnTo>
                  <a:pt x="572709" y="0"/>
                </a:lnTo>
                <a:cubicBezTo>
                  <a:pt x="256411" y="0"/>
                  <a:pt x="0" y="256411"/>
                  <a:pt x="0" y="572709"/>
                </a:cubicBezTo>
                <a:lnTo>
                  <a:pt x="0" y="3849757"/>
                </a:lnTo>
                <a:lnTo>
                  <a:pt x="3436186" y="3849757"/>
                </a:lnTo>
                <a:lnTo>
                  <a:pt x="3436186" y="572709"/>
                </a:lnTo>
                <a:cubicBezTo>
                  <a:pt x="3436186" y="256411"/>
                  <a:pt x="3179775" y="0"/>
                  <a:pt x="28634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শ্রেনিঃ চতুর্থ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অধ্যায়ঃ ৭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পাঠঃ শ্রমজীবী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(সমাজের নানা......পরিবহন শ্রমিক)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সময়ঃ ৪০ মিনিট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4" y="1677193"/>
            <a:ext cx="2372043" cy="2466529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71" y="1792487"/>
            <a:ext cx="749307" cy="74930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21" y="1678207"/>
            <a:ext cx="778391" cy="778391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2" name="Group 51"/>
          <p:cNvGrpSpPr/>
          <p:nvPr/>
        </p:nvGrpSpPr>
        <p:grpSpPr>
          <a:xfrm>
            <a:off x="-10273152" y="-1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0643220" y="-2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-11022984" y="-4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95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8138 0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9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696041" y="1264521"/>
            <a:ext cx="733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8075" y="1075793"/>
            <a:ext cx="8673725" cy="457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56380" y="163800"/>
            <a:ext cx="3009900" cy="790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50" y="198444"/>
            <a:ext cx="900905" cy="72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63" y="2565913"/>
            <a:ext cx="564871" cy="45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TextBox 38"/>
          <p:cNvSpPr txBox="1"/>
          <p:nvPr/>
        </p:nvSpPr>
        <p:spPr>
          <a:xfrm>
            <a:off x="2711827" y="2551635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৬.১.১। শ্রমের গুরুত্ব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63" y="3178433"/>
            <a:ext cx="564871" cy="45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TextBox 40"/>
          <p:cNvSpPr txBox="1"/>
          <p:nvPr/>
        </p:nvSpPr>
        <p:spPr>
          <a:xfrm>
            <a:off x="3052927" y="3132623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৬.২.১। সমাজে সকল পেশাজীবীর অবদান বর্ণনা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53" y="3772875"/>
            <a:ext cx="564871" cy="45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TextBox 42"/>
          <p:cNvSpPr txBox="1"/>
          <p:nvPr/>
        </p:nvSpPr>
        <p:spPr>
          <a:xfrm>
            <a:off x="3409717" y="3727065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৬.২.২। বিভিন্ন পেশাজীবীর গুরুত্ব বলতে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34" y="4413127"/>
            <a:ext cx="564871" cy="45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TextBox 46"/>
          <p:cNvSpPr txBox="1"/>
          <p:nvPr/>
        </p:nvSpPr>
        <p:spPr>
          <a:xfrm>
            <a:off x="3752598" y="4367317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৬.৩.১। নিজের হাতে কাজ করার গুরুত্ব উল্লেখ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38" y="5086384"/>
            <a:ext cx="564871" cy="45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TextBox 48"/>
          <p:cNvSpPr txBox="1"/>
          <p:nvPr/>
        </p:nvSpPr>
        <p:spPr>
          <a:xfrm>
            <a:off x="4140402" y="5040574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৬.৩.২। দুই তিন ধরনের পেশাজীবীর কাজের বর্ণনা দিতে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10619856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-11022984" y="-4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7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81328 -7.40741E-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39" grpId="0"/>
      <p:bldP spid="41" grpId="0"/>
      <p:bldP spid="43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698996" y="-34691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51" name="Oval 50"/>
          <p:cNvSpPr/>
          <p:nvPr/>
        </p:nvSpPr>
        <p:spPr>
          <a:xfrm>
            <a:off x="5285116" y="2372185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82059" y="2863156"/>
            <a:ext cx="2243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reeform 44"/>
          <p:cNvSpPr/>
          <p:nvPr/>
        </p:nvSpPr>
        <p:spPr>
          <a:xfrm rot="18900000">
            <a:off x="7176888" y="4175518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54586" y="4197755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1" y="2480616"/>
            <a:ext cx="2095072" cy="2068003"/>
          </a:xfrm>
          <a:prstGeom prst="ellipse">
            <a:avLst/>
          </a:prstGeom>
          <a:ln w="1905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" name="Freeform 103"/>
          <p:cNvSpPr/>
          <p:nvPr/>
        </p:nvSpPr>
        <p:spPr>
          <a:xfrm rot="2687302">
            <a:off x="7141759" y="1951586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28" y="154556"/>
            <a:ext cx="2095072" cy="2072622"/>
          </a:xfrm>
          <a:prstGeom prst="ellipse">
            <a:avLst/>
          </a:prstGeom>
          <a:ln w="1905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8" y="2446750"/>
            <a:ext cx="2095072" cy="2013071"/>
          </a:xfrm>
          <a:prstGeom prst="ellipse">
            <a:avLst/>
          </a:prstGeom>
          <a:ln w="1905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01" y="4628958"/>
            <a:ext cx="2095072" cy="2053784"/>
          </a:xfrm>
          <a:prstGeom prst="ellipse">
            <a:avLst/>
          </a:prstGeom>
          <a:ln w="1905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" name="Freeform 49"/>
          <p:cNvSpPr/>
          <p:nvPr/>
        </p:nvSpPr>
        <p:spPr>
          <a:xfrm rot="18882522">
            <a:off x="4925857" y="1973882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1022984" y="-4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-9861735" y="-2081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10286037" y="-2081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656105" y="-2081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5869" y="-2081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6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 L 0.81602 0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/>
      <p:bldP spid="45" grpId="0" animBg="1"/>
      <p:bldP spid="48" grpId="0" animBg="1"/>
      <p:bldP spid="104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102" name="Freeform 101"/>
          <p:cNvSpPr/>
          <p:nvPr/>
        </p:nvSpPr>
        <p:spPr>
          <a:xfrm>
            <a:off x="5009968" y="3751542"/>
            <a:ext cx="4568872" cy="1417983"/>
          </a:xfrm>
          <a:custGeom>
            <a:avLst/>
            <a:gdLst>
              <a:gd name="connsiteX0" fmla="*/ 1 w 4568872"/>
              <a:gd name="connsiteY0" fmla="*/ 0 h 1417983"/>
              <a:gd name="connsiteX1" fmla="*/ 3686222 w 4568872"/>
              <a:gd name="connsiteY1" fmla="*/ 0 h 1417983"/>
              <a:gd name="connsiteX2" fmla="*/ 4568872 w 4568872"/>
              <a:gd name="connsiteY2" fmla="*/ 708992 h 1417983"/>
              <a:gd name="connsiteX3" fmla="*/ 3686222 w 4568872"/>
              <a:gd name="connsiteY3" fmla="*/ 1417983 h 1417983"/>
              <a:gd name="connsiteX4" fmla="*/ 0 w 4568872"/>
              <a:gd name="connsiteY4" fmla="*/ 1417983 h 1417983"/>
              <a:gd name="connsiteX5" fmla="*/ 34972 w 4568872"/>
              <a:gd name="connsiteY5" fmla="*/ 1388953 h 1417983"/>
              <a:gd name="connsiteX6" fmla="*/ 314923 w 4568872"/>
              <a:gd name="connsiteY6" fmla="*/ 708991 h 1417983"/>
              <a:gd name="connsiteX7" fmla="*/ 34972 w 4568872"/>
              <a:gd name="connsiteY7" fmla="*/ 29029 h 1417983"/>
              <a:gd name="connsiteX8" fmla="*/ 1 w 4568872"/>
              <a:gd name="connsiteY8" fmla="*/ 0 h 141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872" h="1417983">
                <a:moveTo>
                  <a:pt x="1" y="0"/>
                </a:moveTo>
                <a:lnTo>
                  <a:pt x="3686222" y="0"/>
                </a:lnTo>
                <a:cubicBezTo>
                  <a:pt x="4173648" y="0"/>
                  <a:pt x="4568872" y="317405"/>
                  <a:pt x="4568872" y="708992"/>
                </a:cubicBezTo>
                <a:cubicBezTo>
                  <a:pt x="4568872" y="1100578"/>
                  <a:pt x="4173648" y="1417983"/>
                  <a:pt x="3686222" y="1417983"/>
                </a:cubicBezTo>
                <a:lnTo>
                  <a:pt x="0" y="1417983"/>
                </a:lnTo>
                <a:lnTo>
                  <a:pt x="34972" y="1388953"/>
                </a:lnTo>
                <a:cubicBezTo>
                  <a:pt x="207940" y="1214936"/>
                  <a:pt x="314923" y="974533"/>
                  <a:pt x="314923" y="708991"/>
                </a:cubicBezTo>
                <a:cubicBezTo>
                  <a:pt x="314923" y="443449"/>
                  <a:pt x="207940" y="203046"/>
                  <a:pt x="34972" y="29029"/>
                </a:cubicBezTo>
                <a:lnTo>
                  <a:pt x="1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8100"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loud Callout 102"/>
          <p:cNvSpPr/>
          <p:nvPr/>
        </p:nvSpPr>
        <p:spPr>
          <a:xfrm>
            <a:off x="3064971" y="1033540"/>
            <a:ext cx="5950226" cy="1479637"/>
          </a:xfrm>
          <a:prstGeom prst="cloudCallout">
            <a:avLst>
              <a:gd name="adj1" fmla="val -25844"/>
              <a:gd name="adj2" fmla="val 117900"/>
            </a:avLst>
          </a:prstGeom>
          <a:solidFill>
            <a:schemeClr val="accent1">
              <a:lumMod val="50000"/>
            </a:schemeClr>
          </a:solidFill>
          <a:ln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26" y="3587544"/>
            <a:ext cx="1789042" cy="1735855"/>
          </a:xfrm>
          <a:prstGeom prst="ellipse">
            <a:avLst/>
          </a:prstGeom>
          <a:ln w="76200" cap="rnd">
            <a:solidFill>
              <a:srgbClr val="00206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5" name="TextBox 104"/>
          <p:cNvSpPr txBox="1"/>
          <p:nvPr/>
        </p:nvSpPr>
        <p:spPr>
          <a:xfrm>
            <a:off x="5937986" y="3854833"/>
            <a:ext cx="338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-9865079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1028938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65944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8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4" presetClass="emph" presetSubtype="0" repeatCount="indefinite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2.96296E-6 L -1.45833E-6 -0.07223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3.7037E-7 L 0.81472 -3.7037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5" grpId="0"/>
      <p:bldP spid="10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1028938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65944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486172" y="114779"/>
            <a:ext cx="8251116" cy="731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97754" y="280300"/>
            <a:ext cx="826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 শিক্ষার্থীবৃন্দ নিচের ছবিগুলো লক্ষ্য করে দেখ, ছবির মানুষগুলোর সাথে তোমরা পরিচিত কি’না ......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27" y="1134525"/>
            <a:ext cx="2712913" cy="200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6" y="1134525"/>
            <a:ext cx="2712913" cy="1986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63" y="1118795"/>
            <a:ext cx="2708674" cy="203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86" y="4430851"/>
            <a:ext cx="2712913" cy="201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95" y="4430851"/>
            <a:ext cx="2712913" cy="201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03" y="4446392"/>
            <a:ext cx="2712913" cy="199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ounded Rectangle 15"/>
          <p:cNvSpPr/>
          <p:nvPr/>
        </p:nvSpPr>
        <p:spPr>
          <a:xfrm>
            <a:off x="2486172" y="3246605"/>
            <a:ext cx="8226738" cy="1058952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07273" y="3535198"/>
            <a:ext cx="8100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এই মানুষগুলো বিভিন্ন সময়ে বিভিন্ন প্রয়োজনে আমাদের সহায়তা করে থাকেন।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21849" y="908026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186062" y="911055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973235" y="908026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308237" y="4210840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186061" y="4168483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997683" y="4159419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  <p:bldP spid="17" grpId="0"/>
      <p:bldP spid="18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1028938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65944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" name="Freeform 3"/>
          <p:cNvSpPr/>
          <p:nvPr/>
        </p:nvSpPr>
        <p:spPr>
          <a:xfrm>
            <a:off x="3893672" y="33387"/>
            <a:ext cx="7155236" cy="1602460"/>
          </a:xfrm>
          <a:custGeom>
            <a:avLst/>
            <a:gdLst>
              <a:gd name="connsiteX0" fmla="*/ 0 w 7138821"/>
              <a:gd name="connsiteY0" fmla="*/ 0 h 1626808"/>
              <a:gd name="connsiteX1" fmla="*/ 7138821 w 7138821"/>
              <a:gd name="connsiteY1" fmla="*/ 0 h 1626808"/>
              <a:gd name="connsiteX2" fmla="*/ 7138821 w 7138821"/>
              <a:gd name="connsiteY2" fmla="*/ 1626808 h 1626808"/>
              <a:gd name="connsiteX3" fmla="*/ 0 w 7138821"/>
              <a:gd name="connsiteY3" fmla="*/ 1626808 h 1626808"/>
              <a:gd name="connsiteX4" fmla="*/ 0 w 7138821"/>
              <a:gd name="connsiteY4" fmla="*/ 0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8821" h="1626808">
                <a:moveTo>
                  <a:pt x="0" y="0"/>
                </a:moveTo>
                <a:lnTo>
                  <a:pt x="7138821" y="0"/>
                </a:lnTo>
                <a:lnTo>
                  <a:pt x="7138821" y="1626808"/>
                </a:lnTo>
                <a:lnTo>
                  <a:pt x="0" y="16268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6" name="Freeform 5"/>
          <p:cNvSpPr/>
          <p:nvPr/>
        </p:nvSpPr>
        <p:spPr>
          <a:xfrm>
            <a:off x="2045928" y="1714997"/>
            <a:ext cx="7206823" cy="1626808"/>
          </a:xfrm>
          <a:custGeom>
            <a:avLst/>
            <a:gdLst>
              <a:gd name="connsiteX0" fmla="*/ 0 w 5114537"/>
              <a:gd name="connsiteY0" fmla="*/ 0 h 1626808"/>
              <a:gd name="connsiteX1" fmla="*/ 5114537 w 5114537"/>
              <a:gd name="connsiteY1" fmla="*/ 0 h 1626808"/>
              <a:gd name="connsiteX2" fmla="*/ 5114537 w 5114537"/>
              <a:gd name="connsiteY2" fmla="*/ 1626808 h 1626808"/>
              <a:gd name="connsiteX3" fmla="*/ 0 w 5114537"/>
              <a:gd name="connsiteY3" fmla="*/ 1626808 h 1626808"/>
              <a:gd name="connsiteX4" fmla="*/ 0 w 5114537"/>
              <a:gd name="connsiteY4" fmla="*/ 0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537" h="1626808">
                <a:moveTo>
                  <a:pt x="0" y="0"/>
                </a:moveTo>
                <a:lnTo>
                  <a:pt x="5114537" y="0"/>
                </a:lnTo>
                <a:lnTo>
                  <a:pt x="5114537" y="1626808"/>
                </a:lnTo>
                <a:lnTo>
                  <a:pt x="0" y="16268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8" name="Freeform 7"/>
          <p:cNvSpPr/>
          <p:nvPr/>
        </p:nvSpPr>
        <p:spPr>
          <a:xfrm>
            <a:off x="3954556" y="3430134"/>
            <a:ext cx="7094349" cy="1626808"/>
          </a:xfrm>
          <a:custGeom>
            <a:avLst/>
            <a:gdLst>
              <a:gd name="connsiteX0" fmla="*/ 0 w 3596872"/>
              <a:gd name="connsiteY0" fmla="*/ 0 h 1626808"/>
              <a:gd name="connsiteX1" fmla="*/ 3596872 w 3596872"/>
              <a:gd name="connsiteY1" fmla="*/ 0 h 1626808"/>
              <a:gd name="connsiteX2" fmla="*/ 3596872 w 3596872"/>
              <a:gd name="connsiteY2" fmla="*/ 1626808 h 1626808"/>
              <a:gd name="connsiteX3" fmla="*/ 0 w 3596872"/>
              <a:gd name="connsiteY3" fmla="*/ 1626808 h 1626808"/>
              <a:gd name="connsiteX4" fmla="*/ 0 w 3596872"/>
              <a:gd name="connsiteY4" fmla="*/ 0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872" h="1626808">
                <a:moveTo>
                  <a:pt x="0" y="0"/>
                </a:moveTo>
                <a:lnTo>
                  <a:pt x="3596872" y="0"/>
                </a:lnTo>
                <a:lnTo>
                  <a:pt x="3596872" y="1626808"/>
                </a:lnTo>
                <a:lnTo>
                  <a:pt x="0" y="16268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08" name="Freeform 107"/>
          <p:cNvSpPr/>
          <p:nvPr/>
        </p:nvSpPr>
        <p:spPr>
          <a:xfrm>
            <a:off x="2045929" y="5131877"/>
            <a:ext cx="7173211" cy="1626808"/>
          </a:xfrm>
          <a:custGeom>
            <a:avLst/>
            <a:gdLst>
              <a:gd name="connsiteX0" fmla="*/ 0 w 5114537"/>
              <a:gd name="connsiteY0" fmla="*/ 0 h 1626808"/>
              <a:gd name="connsiteX1" fmla="*/ 5114537 w 5114537"/>
              <a:gd name="connsiteY1" fmla="*/ 0 h 1626808"/>
              <a:gd name="connsiteX2" fmla="*/ 5114537 w 5114537"/>
              <a:gd name="connsiteY2" fmla="*/ 1626808 h 1626808"/>
              <a:gd name="connsiteX3" fmla="*/ 0 w 5114537"/>
              <a:gd name="connsiteY3" fmla="*/ 1626808 h 1626808"/>
              <a:gd name="connsiteX4" fmla="*/ 0 w 5114537"/>
              <a:gd name="connsiteY4" fmla="*/ 0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537" h="1626808">
                <a:moveTo>
                  <a:pt x="0" y="0"/>
                </a:moveTo>
                <a:lnTo>
                  <a:pt x="5114537" y="0"/>
                </a:lnTo>
                <a:lnTo>
                  <a:pt x="5114537" y="1626808"/>
                </a:lnTo>
                <a:lnTo>
                  <a:pt x="0" y="16268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97" y="15766"/>
            <a:ext cx="1799723" cy="163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86" y="1700115"/>
            <a:ext cx="1768558" cy="1641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49" y="3400974"/>
            <a:ext cx="1855868" cy="165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95" y="5131877"/>
            <a:ext cx="1820756" cy="162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953375" y="380219"/>
            <a:ext cx="701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22743" y="2174488"/>
            <a:ext cx="701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53375" y="4009165"/>
            <a:ext cx="701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শ্রমজীবীগণ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91764" y="5553470"/>
            <a:ext cx="701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8" grpId="0" animBg="1"/>
      <p:bldP spid="2" grpId="0"/>
      <p:bldP spid="103" grpId="0"/>
      <p:bldP spid="107" grpId="0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1028938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65944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108" name="Freeform 107"/>
          <p:cNvSpPr/>
          <p:nvPr/>
        </p:nvSpPr>
        <p:spPr>
          <a:xfrm>
            <a:off x="2133809" y="4203909"/>
            <a:ext cx="8922625" cy="2408417"/>
          </a:xfrm>
          <a:custGeom>
            <a:avLst/>
            <a:gdLst>
              <a:gd name="connsiteX0" fmla="*/ 0 w 5114537"/>
              <a:gd name="connsiteY0" fmla="*/ 0 h 1626808"/>
              <a:gd name="connsiteX1" fmla="*/ 5114537 w 5114537"/>
              <a:gd name="connsiteY1" fmla="*/ 0 h 1626808"/>
              <a:gd name="connsiteX2" fmla="*/ 5114537 w 5114537"/>
              <a:gd name="connsiteY2" fmla="*/ 1626808 h 1626808"/>
              <a:gd name="connsiteX3" fmla="*/ 0 w 5114537"/>
              <a:gd name="connsiteY3" fmla="*/ 1626808 h 1626808"/>
              <a:gd name="connsiteX4" fmla="*/ 0 w 5114537"/>
              <a:gd name="connsiteY4" fmla="*/ 0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537" h="1626808">
                <a:moveTo>
                  <a:pt x="0" y="0"/>
                </a:moveTo>
                <a:lnTo>
                  <a:pt x="5114537" y="0"/>
                </a:lnTo>
                <a:lnTo>
                  <a:pt x="5114537" y="1626808"/>
                </a:lnTo>
                <a:lnTo>
                  <a:pt x="0" y="16268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51" y="1434226"/>
            <a:ext cx="2812575" cy="253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9" name="TextBox 108"/>
          <p:cNvSpPr txBox="1"/>
          <p:nvPr/>
        </p:nvSpPr>
        <p:spPr>
          <a:xfrm>
            <a:off x="2884342" y="4349405"/>
            <a:ext cx="701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যাদের তোমরা দেখতে  পাচ্ছ তারা হলেন পোশাক শ্রমিক।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69" y="1434226"/>
            <a:ext cx="2812575" cy="253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36" y="1434226"/>
            <a:ext cx="2812575" cy="253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864813" y="261052"/>
            <a:ext cx="7260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তোমরা মনোযোগ দিয়ে দেখ</a:t>
            </a:r>
            <a:endParaRPr lang="en-US" sz="40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 flipV="1">
            <a:off x="689486" y="969782"/>
            <a:ext cx="11807313" cy="1980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4" y="4280012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" name="Oval 112"/>
          <p:cNvSpPr/>
          <p:nvPr/>
        </p:nvSpPr>
        <p:spPr>
          <a:xfrm>
            <a:off x="2010282" y="1172497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6881" y="1189415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078047" y="1172497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36004" y="4992161"/>
            <a:ext cx="701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দীর্ঘ সময় কাজ করে রপ্তানির জন্য পোশাক তৈরি করেন।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66" y="4922768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" name="TextBox 121"/>
          <p:cNvSpPr txBox="1"/>
          <p:nvPr/>
        </p:nvSpPr>
        <p:spPr>
          <a:xfrm>
            <a:off x="3653383" y="5714026"/>
            <a:ext cx="701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 শিল্প আমাদের একটি গুরুত্বপুর্ণ শিল্প।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45" y="5644633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2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3" grpId="0"/>
      <p:bldP spid="5" grpId="0" animBg="1"/>
      <p:bldP spid="113" grpId="0" animBg="1"/>
      <p:bldP spid="114" grpId="0" animBg="1"/>
      <p:bldP spid="115" grpId="0" animBg="1"/>
      <p:bldP spid="116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 Same Side Corner Rectangle 71"/>
          <p:cNvSpPr/>
          <p:nvPr/>
        </p:nvSpPr>
        <p:spPr>
          <a:xfrm>
            <a:off x="2514940" y="-4"/>
            <a:ext cx="9697216" cy="4353271"/>
          </a:xfrm>
          <a:prstGeom prst="round2Same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486172" y="1560458"/>
            <a:ext cx="9725984" cy="5297542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6" y="4850219"/>
            <a:ext cx="1945544" cy="1858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599" y="3407168"/>
            <a:ext cx="3575960" cy="355194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57" y="3401251"/>
            <a:ext cx="3621373" cy="35519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33289" y="-27749"/>
            <a:ext cx="11153586" cy="6858000"/>
            <a:chOff x="0" y="-24340"/>
            <a:chExt cx="12268945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106595" y="3192202"/>
              <a:ext cx="1801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345611" y="-13878"/>
            <a:ext cx="12284334" cy="6858001"/>
            <a:chOff x="-11046047" y="0"/>
            <a:chExt cx="12284334" cy="6858001"/>
          </a:xfrm>
        </p:grpSpPr>
        <p:sp>
          <p:nvSpPr>
            <p:cNvPr id="53" name="Rectangle 52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27602" y="-20813"/>
            <a:ext cx="12238174" cy="6858000"/>
            <a:chOff x="0" y="0"/>
            <a:chExt cx="12238174" cy="6858000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700028" y="-20813"/>
            <a:ext cx="12238174" cy="6858000"/>
            <a:chOff x="0" y="0"/>
            <a:chExt cx="12238174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086391" y="3097449"/>
              <a:ext cx="1841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সংশ্লিষ্ট ছবি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2" name="Freeform 41"/>
          <p:cNvSpPr/>
          <p:nvPr/>
        </p:nvSpPr>
        <p:spPr>
          <a:xfrm>
            <a:off x="5219302" y="12865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93" tIns="389293" rIns="389293" bIns="38929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7461111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5" name="Freeform 44"/>
          <p:cNvSpPr/>
          <p:nvPr/>
        </p:nvSpPr>
        <p:spPr>
          <a:xfrm rot="18900000">
            <a:off x="7130581" y="4147823"/>
            <a:ext cx="555566" cy="706919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4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7" name="Freeform 46"/>
          <p:cNvSpPr/>
          <p:nvPr/>
        </p:nvSpPr>
        <p:spPr>
          <a:xfrm>
            <a:off x="5238809" y="4576266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48" name="Freeform 47"/>
          <p:cNvSpPr/>
          <p:nvPr/>
        </p:nvSpPr>
        <p:spPr>
          <a:xfrm rot="2700000">
            <a:off x="4908279" y="4170060"/>
            <a:ext cx="555566" cy="706918"/>
          </a:xfrm>
          <a:custGeom>
            <a:avLst/>
            <a:gdLst>
              <a:gd name="connsiteX0" fmla="*/ 0 w 555565"/>
              <a:gd name="connsiteY0" fmla="*/ 141384 h 706918"/>
              <a:gd name="connsiteX1" fmla="*/ 277783 w 555565"/>
              <a:gd name="connsiteY1" fmla="*/ 141384 h 706918"/>
              <a:gd name="connsiteX2" fmla="*/ 277783 w 555565"/>
              <a:gd name="connsiteY2" fmla="*/ 0 h 706918"/>
              <a:gd name="connsiteX3" fmla="*/ 555565 w 555565"/>
              <a:gd name="connsiteY3" fmla="*/ 353459 h 706918"/>
              <a:gd name="connsiteX4" fmla="*/ 277783 w 555565"/>
              <a:gd name="connsiteY4" fmla="*/ 706918 h 706918"/>
              <a:gd name="connsiteX5" fmla="*/ 277783 w 555565"/>
              <a:gd name="connsiteY5" fmla="*/ 565534 h 706918"/>
              <a:gd name="connsiteX6" fmla="*/ 0 w 555565"/>
              <a:gd name="connsiteY6" fmla="*/ 565534 h 706918"/>
              <a:gd name="connsiteX7" fmla="*/ 0 w 555565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65" h="706918">
                <a:moveTo>
                  <a:pt x="555565" y="565534"/>
                </a:moveTo>
                <a:lnTo>
                  <a:pt x="277782" y="565534"/>
                </a:lnTo>
                <a:lnTo>
                  <a:pt x="277782" y="706918"/>
                </a:lnTo>
                <a:lnTo>
                  <a:pt x="0" y="353459"/>
                </a:lnTo>
                <a:lnTo>
                  <a:pt x="277782" y="0"/>
                </a:lnTo>
                <a:lnTo>
                  <a:pt x="277782" y="141384"/>
                </a:lnTo>
                <a:lnTo>
                  <a:pt x="555565" y="141384"/>
                </a:lnTo>
                <a:lnTo>
                  <a:pt x="555565" y="5655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668" tIns="141383" rIns="1" bIns="1413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49" name="Freeform 48"/>
          <p:cNvSpPr/>
          <p:nvPr/>
        </p:nvSpPr>
        <p:spPr>
          <a:xfrm>
            <a:off x="3016507" y="2353964"/>
            <a:ext cx="2094572" cy="2094572"/>
          </a:xfrm>
          <a:custGeom>
            <a:avLst/>
            <a:gdLst>
              <a:gd name="connsiteX0" fmla="*/ 0 w 2094572"/>
              <a:gd name="connsiteY0" fmla="*/ 1047286 h 2094572"/>
              <a:gd name="connsiteX1" fmla="*/ 1047286 w 2094572"/>
              <a:gd name="connsiteY1" fmla="*/ 0 h 2094572"/>
              <a:gd name="connsiteX2" fmla="*/ 2094572 w 2094572"/>
              <a:gd name="connsiteY2" fmla="*/ 1047286 h 2094572"/>
              <a:gd name="connsiteX3" fmla="*/ 1047286 w 2094572"/>
              <a:gd name="connsiteY3" fmla="*/ 2094572 h 2094572"/>
              <a:gd name="connsiteX4" fmla="*/ 0 w 2094572"/>
              <a:gd name="connsiteY4" fmla="*/ 1047286 h 20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572" h="2094572">
                <a:moveTo>
                  <a:pt x="0" y="1047286"/>
                </a:moveTo>
                <a:cubicBezTo>
                  <a:pt x="0" y="468886"/>
                  <a:pt x="468886" y="0"/>
                  <a:pt x="1047286" y="0"/>
                </a:cubicBezTo>
                <a:cubicBezTo>
                  <a:pt x="1625686" y="0"/>
                  <a:pt x="2094572" y="468886"/>
                  <a:pt x="2094572" y="1047286"/>
                </a:cubicBezTo>
                <a:cubicBezTo>
                  <a:pt x="2094572" y="1625686"/>
                  <a:pt x="1625686" y="2094572"/>
                  <a:pt x="1047286" y="2094572"/>
                </a:cubicBezTo>
                <a:cubicBezTo>
                  <a:pt x="468886" y="2094572"/>
                  <a:pt x="0" y="1625686"/>
                  <a:pt x="0" y="104728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33" tIns="366433" rIns="366433" bIns="36643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/>
          </a:p>
        </p:txBody>
      </p:sp>
      <p:sp>
        <p:nvSpPr>
          <p:cNvPr id="50" name="Freeform 49"/>
          <p:cNvSpPr/>
          <p:nvPr/>
        </p:nvSpPr>
        <p:spPr>
          <a:xfrm rot="18882522">
            <a:off x="4879550" y="1946187"/>
            <a:ext cx="549403" cy="706918"/>
          </a:xfrm>
          <a:custGeom>
            <a:avLst/>
            <a:gdLst>
              <a:gd name="connsiteX0" fmla="*/ 0 w 549403"/>
              <a:gd name="connsiteY0" fmla="*/ 141384 h 706918"/>
              <a:gd name="connsiteX1" fmla="*/ 274702 w 549403"/>
              <a:gd name="connsiteY1" fmla="*/ 141384 h 706918"/>
              <a:gd name="connsiteX2" fmla="*/ 274702 w 549403"/>
              <a:gd name="connsiteY2" fmla="*/ 0 h 706918"/>
              <a:gd name="connsiteX3" fmla="*/ 549403 w 549403"/>
              <a:gd name="connsiteY3" fmla="*/ 353459 h 706918"/>
              <a:gd name="connsiteX4" fmla="*/ 274702 w 549403"/>
              <a:gd name="connsiteY4" fmla="*/ 706918 h 706918"/>
              <a:gd name="connsiteX5" fmla="*/ 274702 w 549403"/>
              <a:gd name="connsiteY5" fmla="*/ 565534 h 706918"/>
              <a:gd name="connsiteX6" fmla="*/ 0 w 549403"/>
              <a:gd name="connsiteY6" fmla="*/ 565534 h 706918"/>
              <a:gd name="connsiteX7" fmla="*/ 0 w 549403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403" h="706918">
                <a:moveTo>
                  <a:pt x="0" y="141384"/>
                </a:moveTo>
                <a:lnTo>
                  <a:pt x="274702" y="141384"/>
                </a:lnTo>
                <a:lnTo>
                  <a:pt x="274702" y="0"/>
                </a:lnTo>
                <a:lnTo>
                  <a:pt x="549403" y="353459"/>
                </a:lnTo>
                <a:lnTo>
                  <a:pt x="274702" y="706918"/>
                </a:lnTo>
                <a:lnTo>
                  <a:pt x="274702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1384" rIns="164821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51" name="Oval 50"/>
          <p:cNvSpPr/>
          <p:nvPr/>
        </p:nvSpPr>
        <p:spPr>
          <a:xfrm>
            <a:off x="5238809" y="2344490"/>
            <a:ext cx="2121008" cy="212100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0916" y="2993226"/>
            <a:ext cx="373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শ্রমজীবী</a:t>
            </a:r>
            <a:endParaRPr lang="en-US" sz="5400" b="1" dirty="0"/>
          </a:p>
        </p:txBody>
      </p:sp>
      <p:sp>
        <p:nvSpPr>
          <p:cNvPr id="77" name="Freeform 76"/>
          <p:cNvSpPr/>
          <p:nvPr/>
        </p:nvSpPr>
        <p:spPr>
          <a:xfrm rot="2687302">
            <a:off x="7094156" y="1923891"/>
            <a:ext cx="564014" cy="706918"/>
          </a:xfrm>
          <a:custGeom>
            <a:avLst/>
            <a:gdLst>
              <a:gd name="connsiteX0" fmla="*/ 0 w 564014"/>
              <a:gd name="connsiteY0" fmla="*/ 141384 h 706918"/>
              <a:gd name="connsiteX1" fmla="*/ 282007 w 564014"/>
              <a:gd name="connsiteY1" fmla="*/ 141384 h 706918"/>
              <a:gd name="connsiteX2" fmla="*/ 282007 w 564014"/>
              <a:gd name="connsiteY2" fmla="*/ 0 h 706918"/>
              <a:gd name="connsiteX3" fmla="*/ 564014 w 564014"/>
              <a:gd name="connsiteY3" fmla="*/ 353459 h 706918"/>
              <a:gd name="connsiteX4" fmla="*/ 282007 w 564014"/>
              <a:gd name="connsiteY4" fmla="*/ 706918 h 706918"/>
              <a:gd name="connsiteX5" fmla="*/ 282007 w 564014"/>
              <a:gd name="connsiteY5" fmla="*/ 565534 h 706918"/>
              <a:gd name="connsiteX6" fmla="*/ 0 w 564014"/>
              <a:gd name="connsiteY6" fmla="*/ 565534 h 706918"/>
              <a:gd name="connsiteX7" fmla="*/ 0 w 564014"/>
              <a:gd name="connsiteY7" fmla="*/ 141384 h 7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14" h="706918">
                <a:moveTo>
                  <a:pt x="0" y="141384"/>
                </a:moveTo>
                <a:lnTo>
                  <a:pt x="282007" y="141384"/>
                </a:lnTo>
                <a:lnTo>
                  <a:pt x="282007" y="0"/>
                </a:lnTo>
                <a:lnTo>
                  <a:pt x="564014" y="353459"/>
                </a:lnTo>
                <a:lnTo>
                  <a:pt x="282007" y="706918"/>
                </a:lnTo>
                <a:lnTo>
                  <a:pt x="282007" y="565534"/>
                </a:lnTo>
                <a:lnTo>
                  <a:pt x="0" y="565534"/>
                </a:lnTo>
                <a:lnTo>
                  <a:pt x="0" y="141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1384" rIns="169203" bIns="1413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67" name="Group 66"/>
          <p:cNvGrpSpPr/>
          <p:nvPr/>
        </p:nvGrpSpPr>
        <p:grpSpPr>
          <a:xfrm>
            <a:off x="-1087720" y="-20815"/>
            <a:ext cx="12299729" cy="6858000"/>
            <a:chOff x="0" y="0"/>
            <a:chExt cx="12299729" cy="68580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145" y="-32371"/>
            <a:ext cx="12299722" cy="6858000"/>
            <a:chOff x="0" y="-24340"/>
            <a:chExt cx="12299722" cy="6858000"/>
          </a:xfrm>
        </p:grpSpPr>
        <p:sp>
          <p:nvSpPr>
            <p:cNvPr id="79" name="Rectangle 78"/>
            <p:cNvSpPr/>
            <p:nvPr/>
          </p:nvSpPr>
          <p:spPr>
            <a:xfrm>
              <a:off x="0" y="-2434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1106595" y="3161425"/>
              <a:ext cx="1801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07856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-10289381" y="-32371"/>
            <a:ext cx="12284334" cy="6858001"/>
            <a:chOff x="-11046047" y="0"/>
            <a:chExt cx="12284334" cy="6858001"/>
          </a:xfrm>
        </p:grpSpPr>
        <p:sp>
          <p:nvSpPr>
            <p:cNvPr id="84" name="Rectangle 83"/>
            <p:cNvSpPr/>
            <p:nvPr/>
          </p:nvSpPr>
          <p:spPr>
            <a:xfrm>
              <a:off x="-11046047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474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-303880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5429" y="3119216"/>
              <a:ext cx="690713" cy="759652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046046" y="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475" y="2266657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303879" y="3187712"/>
              <a:ext cx="25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29" y="3054948"/>
              <a:ext cx="690713" cy="75965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-10659449" y="-32372"/>
            <a:ext cx="12268952" cy="6858000"/>
            <a:chOff x="0" y="0"/>
            <a:chExt cx="12268952" cy="685800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 rot="16200000">
              <a:off x="11086391" y="3066672"/>
              <a:ext cx="184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 সংযোগ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1894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11039213" y="-32374"/>
            <a:ext cx="12299729" cy="6858000"/>
            <a:chOff x="0" y="0"/>
            <a:chExt cx="12299729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11086391" y="3139937"/>
              <a:ext cx="1841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998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108" name="Freeform 107"/>
          <p:cNvSpPr/>
          <p:nvPr/>
        </p:nvSpPr>
        <p:spPr>
          <a:xfrm>
            <a:off x="2133809" y="4203909"/>
            <a:ext cx="8922625" cy="2408417"/>
          </a:xfrm>
          <a:custGeom>
            <a:avLst/>
            <a:gdLst>
              <a:gd name="connsiteX0" fmla="*/ 0 w 5114537"/>
              <a:gd name="connsiteY0" fmla="*/ 0 h 1626808"/>
              <a:gd name="connsiteX1" fmla="*/ 5114537 w 5114537"/>
              <a:gd name="connsiteY1" fmla="*/ 0 h 1626808"/>
              <a:gd name="connsiteX2" fmla="*/ 5114537 w 5114537"/>
              <a:gd name="connsiteY2" fmla="*/ 1626808 h 1626808"/>
              <a:gd name="connsiteX3" fmla="*/ 0 w 5114537"/>
              <a:gd name="connsiteY3" fmla="*/ 1626808 h 1626808"/>
              <a:gd name="connsiteX4" fmla="*/ 0 w 5114537"/>
              <a:gd name="connsiteY4" fmla="*/ 0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537" h="1626808">
                <a:moveTo>
                  <a:pt x="0" y="0"/>
                </a:moveTo>
                <a:lnTo>
                  <a:pt x="5114537" y="0"/>
                </a:lnTo>
                <a:lnTo>
                  <a:pt x="5114537" y="1626808"/>
                </a:lnTo>
                <a:lnTo>
                  <a:pt x="0" y="16268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51" y="1422116"/>
            <a:ext cx="2812575" cy="256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9" name="TextBox 108"/>
          <p:cNvSpPr txBox="1"/>
          <p:nvPr/>
        </p:nvSpPr>
        <p:spPr>
          <a:xfrm>
            <a:off x="2751822" y="4349405"/>
            <a:ext cx="701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এবার যাদের তোমরা দেখতে পাচ্ছ তারা হলেন পরিচ্ছন্নতাকর্মী।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69" y="1422116"/>
            <a:ext cx="2812575" cy="256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36" y="1417140"/>
            <a:ext cx="2812575" cy="2573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963236" y="261052"/>
            <a:ext cx="9169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আবারও তোমরা নিচের ছবিগুলো মনোযোগ দিয়ে দেখ</a:t>
            </a:r>
            <a:endParaRPr lang="en-US" sz="32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 flipV="1">
            <a:off x="543714" y="969782"/>
            <a:ext cx="12078422" cy="2026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4" y="4280012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" name="Oval 112"/>
          <p:cNvSpPr/>
          <p:nvPr/>
        </p:nvSpPr>
        <p:spPr>
          <a:xfrm>
            <a:off x="2010282" y="1172497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6881" y="1189415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078047" y="1172497"/>
            <a:ext cx="714649" cy="7146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29988" y="4992161"/>
            <a:ext cx="808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পরিচ্ছন্নতাকর্মীগণ আমাদের বিদ্যালয়, অফিস, হাসপাতাল এবং রাস্তা পরিষ্কার করেন।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66" y="4922768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" name="TextBox 121"/>
          <p:cNvSpPr txBox="1"/>
          <p:nvPr/>
        </p:nvSpPr>
        <p:spPr>
          <a:xfrm>
            <a:off x="3520863" y="5714026"/>
            <a:ext cx="744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তাদের কাজের মধ্য দিয়ে আমাদের পরিবেশ পরিচ্ছন্ন ও নিরাপদ রাখেন।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45" y="5644633"/>
            <a:ext cx="769041" cy="61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3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3" grpId="0"/>
      <p:bldP spid="5" grpId="0" animBg="1"/>
      <p:bldP spid="113" grpId="0" animBg="1"/>
      <p:bldP spid="114" grpId="0" animBg="1"/>
      <p:bldP spid="115" grpId="0" animBg="1"/>
      <p:bldP spid="116" grpId="0"/>
      <p:bldP spid="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871</Words>
  <Application>Microsoft Office PowerPoint</Application>
  <PresentationFormat>Widescreen</PresentationFormat>
  <Paragraphs>315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Anjan</dc:creator>
  <cp:lastModifiedBy>Anjan</cp:lastModifiedBy>
  <cp:revision>115</cp:revision>
  <dcterms:created xsi:type="dcterms:W3CDTF">2020-05-04T04:53:21Z</dcterms:created>
  <dcterms:modified xsi:type="dcterms:W3CDTF">2020-05-14T16:22:31Z</dcterms:modified>
</cp:coreProperties>
</file>