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63" r:id="rId4"/>
    <p:sldId id="257" r:id="rId5"/>
    <p:sldId id="258" r:id="rId6"/>
    <p:sldId id="259" r:id="rId7"/>
    <p:sldId id="260" r:id="rId8"/>
    <p:sldId id="264" r:id="rId9"/>
    <p:sldId id="265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02E7D-9FF0-4822-8A69-9AFC21522166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2E471BD2-3F69-4E03-9597-308944EDC4F5}">
      <dgm:prSet/>
      <dgm:spPr/>
      <dgm:t>
        <a:bodyPr/>
        <a:lstStyle/>
        <a:p>
          <a:pPr algn="ctr" rtl="0"/>
          <a:r>
            <a:rPr lang="en-US" b="1" i="1" dirty="0" err="1">
              <a:solidFill>
                <a:schemeClr val="tx2">
                  <a:lumMod val="50000"/>
                </a:schemeClr>
              </a:solidFill>
            </a:rPr>
            <a:t>সকলের</a:t>
          </a:r>
          <a:r>
            <a:rPr lang="en-US" b="1" i="1" dirty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b="1" i="1" dirty="0" err="1">
              <a:solidFill>
                <a:schemeClr val="tx2">
                  <a:lumMod val="50000"/>
                </a:schemeClr>
              </a:solidFill>
            </a:rPr>
            <a:t>সুস্বাস্থ্য</a:t>
          </a:r>
          <a:endParaRPr lang="en-US" b="1" i="1" dirty="0">
            <a:solidFill>
              <a:schemeClr val="tx2">
                <a:lumMod val="50000"/>
              </a:schemeClr>
            </a:solidFill>
          </a:endParaRPr>
        </a:p>
      </dgm:t>
    </dgm:pt>
    <dgm:pt modelId="{25FD7C30-A382-4062-9B0F-70F44C2653C0}" type="parTrans" cxnId="{0A10DAE3-54A4-4462-AF60-CA87529E7D97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423609E-7D65-40A8-A9E5-71185243BFD7}" type="sibTrans" cxnId="{0A10DAE3-54A4-4462-AF60-CA87529E7D97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7AB4AED1-7630-4797-A967-AD97615187B2}">
      <dgm:prSet/>
      <dgm:spPr/>
      <dgm:t>
        <a:bodyPr/>
        <a:lstStyle/>
        <a:p>
          <a:pPr algn="ctr" rtl="0"/>
          <a:r>
            <a:rPr lang="en-US" b="1" i="1" dirty="0" err="1">
              <a:solidFill>
                <a:schemeClr val="tx2">
                  <a:lumMod val="50000"/>
                </a:schemeClr>
              </a:solidFill>
            </a:rPr>
            <a:t>কামনায়</a:t>
          </a:r>
          <a:endParaRPr lang="en-US" b="1" i="1" dirty="0">
            <a:solidFill>
              <a:schemeClr val="tx2">
                <a:lumMod val="50000"/>
              </a:schemeClr>
            </a:solidFill>
          </a:endParaRPr>
        </a:p>
      </dgm:t>
    </dgm:pt>
    <dgm:pt modelId="{8A4F8368-2FF8-493D-832C-26C82D01C0A6}" type="parTrans" cxnId="{D389BCB0-04C0-4F6F-BE89-CFA67475DC96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5327FCB7-576B-4221-89BD-63DB38209C86}" type="sibTrans" cxnId="{D389BCB0-04C0-4F6F-BE89-CFA67475DC96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39A3F0F8-DD66-4011-8696-CC92851D4B95}">
      <dgm:prSet/>
      <dgm:spPr/>
      <dgm:t>
        <a:bodyPr/>
        <a:lstStyle/>
        <a:p>
          <a:pPr algn="ctr" rtl="0"/>
          <a:r>
            <a:rPr lang="en-US" b="1" i="1" dirty="0" err="1">
              <a:solidFill>
                <a:schemeClr val="tx2">
                  <a:lumMod val="50000"/>
                </a:schemeClr>
              </a:solidFill>
            </a:rPr>
            <a:t>আল্লাহ</a:t>
          </a:r>
          <a:r>
            <a:rPr lang="en-US" b="1" i="1" dirty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b="1" i="1" dirty="0" err="1">
              <a:solidFill>
                <a:schemeClr val="tx2">
                  <a:lumMod val="50000"/>
                </a:schemeClr>
              </a:solidFill>
            </a:rPr>
            <a:t>হাফেজ</a:t>
          </a:r>
          <a:endParaRPr lang="en-US" b="1" i="1" dirty="0">
            <a:solidFill>
              <a:schemeClr val="tx2">
                <a:lumMod val="50000"/>
              </a:schemeClr>
            </a:solidFill>
          </a:endParaRPr>
        </a:p>
      </dgm:t>
    </dgm:pt>
    <dgm:pt modelId="{FD8D559C-7125-43DC-B40B-3A8E675C7966}" type="parTrans" cxnId="{EEFE3F2F-0E9D-43EE-8A73-D0CC13DB3619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40235367-F008-475C-A0BB-45AA5BEC5F3C}" type="sibTrans" cxnId="{EEFE3F2F-0E9D-43EE-8A73-D0CC13DB3619}">
      <dgm:prSet/>
      <dgm:spPr/>
      <dgm:t>
        <a:bodyPr/>
        <a:lstStyle/>
        <a:p>
          <a:pPr algn="ctr"/>
          <a:endParaRPr lang="en-US">
            <a:solidFill>
              <a:schemeClr val="tx2">
                <a:lumMod val="50000"/>
              </a:schemeClr>
            </a:solidFill>
          </a:endParaRPr>
        </a:p>
      </dgm:t>
    </dgm:pt>
    <dgm:pt modelId="{D52769D5-8612-4F3C-B3B5-C3682898837A}" type="pres">
      <dgm:prSet presAssocID="{4EC02E7D-9FF0-4822-8A69-9AFC215221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3CB1D-896A-4A9A-9F26-5DB2C88EB6D4}" type="pres">
      <dgm:prSet presAssocID="{2E471BD2-3F69-4E03-9597-308944EDC4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7A244-AA51-43E4-AA8E-8C8A4B135685}" type="pres">
      <dgm:prSet presAssocID="{5423609E-7D65-40A8-A9E5-71185243BFD7}" presName="spacer" presStyleCnt="0"/>
      <dgm:spPr/>
    </dgm:pt>
    <dgm:pt modelId="{6A638624-4B3B-4841-AA14-33CFF33C95CF}" type="pres">
      <dgm:prSet presAssocID="{7AB4AED1-7630-4797-A967-AD97615187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F1F5D-5578-4FF9-B97A-996D3FF1B45C}" type="pres">
      <dgm:prSet presAssocID="{5327FCB7-576B-4221-89BD-63DB38209C86}" presName="spacer" presStyleCnt="0"/>
      <dgm:spPr/>
    </dgm:pt>
    <dgm:pt modelId="{098CEB57-FC7F-4AFB-ABA6-C75636AF36FD}" type="pres">
      <dgm:prSet presAssocID="{39A3F0F8-DD66-4011-8696-CC92851D4B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FE3F2F-0E9D-43EE-8A73-D0CC13DB3619}" srcId="{4EC02E7D-9FF0-4822-8A69-9AFC21522166}" destId="{39A3F0F8-DD66-4011-8696-CC92851D4B95}" srcOrd="2" destOrd="0" parTransId="{FD8D559C-7125-43DC-B40B-3A8E675C7966}" sibTransId="{40235367-F008-475C-A0BB-45AA5BEC5F3C}"/>
    <dgm:cxn modelId="{5F514416-DD33-47A4-A279-DF29C5223096}" type="presOf" srcId="{7AB4AED1-7630-4797-A967-AD97615187B2}" destId="{6A638624-4B3B-4841-AA14-33CFF33C95CF}" srcOrd="0" destOrd="0" presId="urn:microsoft.com/office/officeart/2005/8/layout/vList2"/>
    <dgm:cxn modelId="{0A10DAE3-54A4-4462-AF60-CA87529E7D97}" srcId="{4EC02E7D-9FF0-4822-8A69-9AFC21522166}" destId="{2E471BD2-3F69-4E03-9597-308944EDC4F5}" srcOrd="0" destOrd="0" parTransId="{25FD7C30-A382-4062-9B0F-70F44C2653C0}" sibTransId="{5423609E-7D65-40A8-A9E5-71185243BFD7}"/>
    <dgm:cxn modelId="{EE1A3C71-2EE9-4538-B3EE-B7E170530FE0}" type="presOf" srcId="{4EC02E7D-9FF0-4822-8A69-9AFC21522166}" destId="{D52769D5-8612-4F3C-B3B5-C3682898837A}" srcOrd="0" destOrd="0" presId="urn:microsoft.com/office/officeart/2005/8/layout/vList2"/>
    <dgm:cxn modelId="{16DBB06F-37A1-49AA-8972-776E388F0117}" type="presOf" srcId="{39A3F0F8-DD66-4011-8696-CC92851D4B95}" destId="{098CEB57-FC7F-4AFB-ABA6-C75636AF36FD}" srcOrd="0" destOrd="0" presId="urn:microsoft.com/office/officeart/2005/8/layout/vList2"/>
    <dgm:cxn modelId="{D389BCB0-04C0-4F6F-BE89-CFA67475DC96}" srcId="{4EC02E7D-9FF0-4822-8A69-9AFC21522166}" destId="{7AB4AED1-7630-4797-A967-AD97615187B2}" srcOrd="1" destOrd="0" parTransId="{8A4F8368-2FF8-493D-832C-26C82D01C0A6}" sibTransId="{5327FCB7-576B-4221-89BD-63DB38209C86}"/>
    <dgm:cxn modelId="{4E24B498-5F95-4755-9F5E-00399E4639BF}" type="presOf" srcId="{2E471BD2-3F69-4E03-9597-308944EDC4F5}" destId="{5033CB1D-896A-4A9A-9F26-5DB2C88EB6D4}" srcOrd="0" destOrd="0" presId="urn:microsoft.com/office/officeart/2005/8/layout/vList2"/>
    <dgm:cxn modelId="{FE8C74AE-E913-4EAB-8892-557C27CFFAA1}" type="presParOf" srcId="{D52769D5-8612-4F3C-B3B5-C3682898837A}" destId="{5033CB1D-896A-4A9A-9F26-5DB2C88EB6D4}" srcOrd="0" destOrd="0" presId="urn:microsoft.com/office/officeart/2005/8/layout/vList2"/>
    <dgm:cxn modelId="{199C770D-29DE-417C-A651-9329B4D6F33A}" type="presParOf" srcId="{D52769D5-8612-4F3C-B3B5-C3682898837A}" destId="{7C17A244-AA51-43E4-AA8E-8C8A4B135685}" srcOrd="1" destOrd="0" presId="urn:microsoft.com/office/officeart/2005/8/layout/vList2"/>
    <dgm:cxn modelId="{EB42A116-6A2C-4D70-BB9F-73C003807CAA}" type="presParOf" srcId="{D52769D5-8612-4F3C-B3B5-C3682898837A}" destId="{6A638624-4B3B-4841-AA14-33CFF33C95CF}" srcOrd="2" destOrd="0" presId="urn:microsoft.com/office/officeart/2005/8/layout/vList2"/>
    <dgm:cxn modelId="{4F596E96-483A-4CF5-9144-598DE55CF6BE}" type="presParOf" srcId="{D52769D5-8612-4F3C-B3B5-C3682898837A}" destId="{4BBF1F5D-5578-4FF9-B97A-996D3FF1B45C}" srcOrd="3" destOrd="0" presId="urn:microsoft.com/office/officeart/2005/8/layout/vList2"/>
    <dgm:cxn modelId="{FEB13A31-96C0-40AD-B2B2-266063B6808D}" type="presParOf" srcId="{D52769D5-8612-4F3C-B3B5-C3682898837A}" destId="{098CEB57-FC7F-4AFB-ABA6-C75636AF36FD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06EA66-D8F8-4851-BC4A-70AC0AA46110}" type="datetimeFigureOut">
              <a:rPr lang="en-US" smtClean="0"/>
              <a:pPr/>
              <a:t>16/05/2020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7A95A5-4BC6-49E3-B8B0-4A32A1D2A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228600" y="228600"/>
            <a:ext cx="8763000" cy="6477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innerShdw blurRad="635000" dist="685800" dir="11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</a:rPr>
              <a:t>গড় মুনাফার হার ও পে-ব্যাক সময় নির্ণয়</a:t>
            </a:r>
            <a:r>
              <a:rPr lang="bn-BD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0" y="4876800"/>
            <a:ext cx="5029200" cy="1752600"/>
          </a:xfrm>
          <a:prstGeom prst="round2SameRect">
            <a:avLst>
              <a:gd name="adj1" fmla="val 37536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ptagon 8"/>
          <p:cNvSpPr/>
          <p:nvPr/>
        </p:nvSpPr>
        <p:spPr>
          <a:xfrm>
            <a:off x="1676400" y="990600"/>
            <a:ext cx="6019800" cy="1752600"/>
          </a:xfrm>
          <a:prstGeom prst="hept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ফিন্যান্স এন্ড ব্যাংকিং </a:t>
            </a:r>
          </a:p>
          <a:p>
            <a:pPr algn="ctr"/>
            <a:r>
              <a:rPr lang="bn-BD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নবম ও দশম শ্রেণি </a:t>
            </a:r>
          </a:p>
          <a:p>
            <a:pPr algn="ctr"/>
            <a:r>
              <a:rPr lang="bn-BD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পঞ্চম অধ্যায় </a:t>
            </a:r>
          </a:p>
          <a:p>
            <a:pPr algn="ctr"/>
            <a:r>
              <a:rPr lang="bn-BD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মূলধন আয়-ব্যয় প্রাক্কলন</a:t>
            </a:r>
            <a:r>
              <a:rPr lang="en-US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bn-BD" sz="20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বা মূলধন বাজেটিং </a:t>
            </a:r>
            <a:endParaRPr lang="en-US" sz="20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905000" y="4038600"/>
            <a:ext cx="5715000" cy="2286000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i="1" dirty="0">
                <a:solidFill>
                  <a:srgbClr val="0000CC"/>
                </a:solidFill>
              </a:rPr>
              <a:t>ফেরদৌসী বেগম</a:t>
            </a:r>
          </a:p>
          <a:p>
            <a:pPr algn="ctr"/>
            <a:r>
              <a:rPr lang="bn-BD" sz="2400" b="1" i="1" dirty="0">
                <a:solidFill>
                  <a:srgbClr val="0000CC"/>
                </a:solidFill>
              </a:rPr>
              <a:t>সহকারি প্রধান শিক্ষক</a:t>
            </a:r>
          </a:p>
          <a:p>
            <a:pPr algn="ctr"/>
            <a:r>
              <a:rPr lang="bn-BD" sz="2400" b="1" i="1" dirty="0">
                <a:solidFill>
                  <a:srgbClr val="0000CC"/>
                </a:solidFill>
              </a:rPr>
              <a:t>সিডিএ গার্লস স্কুল এন্ড কলেজ</a:t>
            </a:r>
          </a:p>
          <a:p>
            <a:pPr algn="ctr"/>
            <a:r>
              <a:rPr lang="bn-BD" sz="2400" b="1" i="1" dirty="0">
                <a:solidFill>
                  <a:srgbClr val="0000CC"/>
                </a:solidFill>
              </a:rPr>
              <a:t>চাঁন্দগাও , চট্টগ্রাম।</a:t>
            </a:r>
            <a:endParaRPr lang="en-US" sz="24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76200" y="76200"/>
            <a:ext cx="8991600" cy="6629400"/>
          </a:xfrm>
          <a:prstGeom prst="round2DiagRect">
            <a:avLst/>
          </a:prstGeom>
          <a:solidFill>
            <a:schemeClr val="tx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800" y="399871"/>
            <a:ext cx="8077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একটি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গ্রহণ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করেছেন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প্রকল্পটির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প্রাথমিক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বিনিয়োগ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৫০,০০০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অবশিষ্ট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মূল্য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১০,০০০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অবচয়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পূর্ব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ও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প্রদানের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পূর্বে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উক্ত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প্রথম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থেকে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পঞ্চম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বছর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পর্যন্ত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যথাক্রমে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১০,০০০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১২,০০০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১৪,০০০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১৬,০০০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২০,০০০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পাওয়া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যাবে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করের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২০%।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সরলরৈখিক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পদ্ধতিতে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অবচয়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ধার্য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করেন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ক)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স্বপনের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ব্যবসায়ের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নির্ণয়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কর।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খ)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স্বপনের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পে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ব্যাংক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সময়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নির্ণয়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কর।</a:t>
            </a:r>
            <a:endParaRPr kumimoji="0" lang="bn-BD" sz="16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Vrinda" pitchFamily="34" charset="0"/>
              <a:ea typeface="Times New Roman" pitchFamily="18" charset="0"/>
              <a:cs typeface="Vrind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স্বপনের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ব্যবসায়ের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bn-IN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নিম্নরূপঃ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740152"/>
          <a:ext cx="5498465" cy="2395728"/>
        </p:xfrm>
        <a:graphic>
          <a:graphicData uri="http://schemas.openxmlformats.org/drawingml/2006/table">
            <a:tbl>
              <a:tblPr/>
              <a:tblGrid>
                <a:gridCol w="975995"/>
                <a:gridCol w="788670"/>
                <a:gridCol w="914400"/>
                <a:gridCol w="990600"/>
                <a:gridCol w="990600"/>
                <a:gridCol w="838200"/>
              </a:tblGrid>
              <a:tr h="2766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7740" algn="l"/>
                        </a:tabLs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৪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7740" algn="l"/>
                        </a:tabLs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৫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 অবচয় পূর্ব  প্রাপ্ত টাকা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১২,০০০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১৬,০০০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মোট মুনাফা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৬,০০০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করের হার ২০%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৮০০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 মুনাফা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১,৬০০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৩,২০০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৪,৮০০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৮,০০০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762000" y="5334000"/>
            <a:ext cx="4333875" cy="1076325"/>
            <a:chOff x="762000" y="5334000"/>
            <a:chExt cx="4333875" cy="1076325"/>
          </a:xfrm>
        </p:grpSpPr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0" y="5334000"/>
              <a:ext cx="4143375" cy="304800"/>
            </a:xfrm>
            <a:prstGeom prst="rect">
              <a:avLst/>
            </a:prstGeom>
            <a:noFill/>
          </p:spPr>
        </p:pic>
        <p:pic>
          <p:nvPicPr>
            <p:cNvPr id="1741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0" y="5715000"/>
              <a:ext cx="4333875" cy="314325"/>
            </a:xfrm>
            <a:prstGeom prst="rect">
              <a:avLst/>
            </a:prstGeom>
            <a:noFill/>
          </p:spPr>
        </p:pic>
        <p:pic>
          <p:nvPicPr>
            <p:cNvPr id="17410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8200" y="6096000"/>
              <a:ext cx="2819400" cy="314325"/>
            </a:xfrm>
            <a:prstGeom prst="rect">
              <a:avLst/>
            </a:prstGeom>
            <a:noFill/>
          </p:spPr>
        </p:pic>
      </p:grp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152400"/>
            <a:ext cx="8839200" cy="6629400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914400"/>
          <a:ext cx="5879465" cy="1737360"/>
        </p:xfrm>
        <a:graphic>
          <a:graphicData uri="http://schemas.openxmlformats.org/drawingml/2006/table">
            <a:tbl>
              <a:tblPr/>
              <a:tblGrid>
                <a:gridCol w="1143000"/>
                <a:gridCol w="840740"/>
                <a:gridCol w="1003935"/>
                <a:gridCol w="1005205"/>
                <a:gridCol w="1022350"/>
                <a:gridCol w="864235"/>
              </a:tblGrid>
              <a:tr h="694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7740" algn="l"/>
                        </a:tabLs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৪	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7740" algn="l"/>
                        </a:tabLs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৫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 মুনাফা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৬,০০০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যোগঃ অবচয়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নগদ প্রবাহ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১২,০০০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১৬,০০০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581400"/>
          <a:ext cx="6393180" cy="1676402"/>
        </p:xfrm>
        <a:graphic>
          <a:graphicData uri="http://schemas.openxmlformats.org/drawingml/2006/table">
            <a:tbl>
              <a:tblPr/>
              <a:tblGrid>
                <a:gridCol w="2131060"/>
                <a:gridCol w="2131060"/>
                <a:gridCol w="2131060"/>
              </a:tblGrid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নগদ প্রবাহ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ক্রমযোজিত নগদ প্রবাহ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-৫০,০০০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-৫০,০০০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-৪০,০০০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১২,০০০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-২৮,০০০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-১৪,০০০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১৬,০০০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৫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২০,০০০</a:t>
                      </a:r>
                      <a:endParaRPr lang="en-US" sz="14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২২,০০০</a:t>
                      </a:r>
                      <a:endParaRPr lang="en-US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4572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8375" algn="l"/>
              </a:tabLst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8375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62100" y="5534025"/>
            <a:ext cx="2781300" cy="942975"/>
            <a:chOff x="1562100" y="5534025"/>
            <a:chExt cx="2781300" cy="942975"/>
          </a:xfrm>
        </p:grpSpPr>
        <p:pic>
          <p:nvPicPr>
            <p:cNvPr id="1843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62100" y="5534025"/>
              <a:ext cx="2781300" cy="561975"/>
            </a:xfrm>
            <a:prstGeom prst="rect">
              <a:avLst/>
            </a:prstGeom>
            <a:noFill/>
          </p:spPr>
        </p:pic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1600200" y="5923002"/>
              <a:ext cx="27432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	</a:t>
              </a:r>
              <a:r>
                <a:rPr kumimoji="0" lang="en-US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=(৩+০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</a:t>
              </a:r>
              <a:r>
                <a:rPr kumimoji="0" lang="en-US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৮৮)</a:t>
              </a:r>
              <a:r>
                <a:rPr kumimoji="0" lang="en-US" sz="15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	= ৩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</a:t>
              </a:r>
              <a:r>
                <a:rPr kumimoji="0" lang="en-US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৮৮ </a:t>
              </a:r>
              <a:r>
                <a:rPr kumimoji="0" lang="en-US" sz="15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  <a:sym typeface="Wingdings" pitchFamily="2" charset="2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2362200" y="304800"/>
            <a:ext cx="37338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lang="bn-IN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স্বপনের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নগদ</a:t>
            </a:r>
            <a:r>
              <a:rPr lang="en-US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প্রবাহ</a:t>
            </a:r>
            <a:r>
              <a:rPr lang="en-US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নিম্নরূপঃ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676400" y="2971800"/>
            <a:ext cx="4419600" cy="4572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68375" algn="l"/>
              </a:tabLst>
            </a:pPr>
            <a:r>
              <a:rPr lang="bn-IN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জনাব</a:t>
            </a:r>
            <a:r>
              <a:rPr lang="bn-IN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স্বপনের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n-IN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পে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bn-IN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ব্যাংক</a:t>
            </a:r>
            <a:r>
              <a:rPr lang="bn-IN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bn-IN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সময়</a:t>
            </a:r>
            <a:r>
              <a:rPr lang="en-US" b="1" dirty="0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নিম্নরূপঃ</a:t>
            </a:r>
            <a:endParaRPr lang="en-US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152400"/>
            <a:ext cx="8763000" cy="65532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362200" y="1905000"/>
          <a:ext cx="42672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228600"/>
            <a:ext cx="8686800" cy="64008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এই পাঠ শেষে শিক্ষার্থীরা-</a:t>
            </a:r>
          </a:p>
          <a:p>
            <a:endParaRPr lang="bn-BD" sz="2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গড় মুনাফার হার ও পে ব্যাক সময় সম্পর্কে </a:t>
            </a:r>
          </a:p>
          <a:p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 ধারণা লাভ করবে।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গড় মুনাফার হার ও পে ব্যাক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সময় সম্পর্কিত   </a:t>
            </a:r>
          </a:p>
          <a:p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 গাণিতিক সমস্যা সমাধান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গড় মুনাফার হার ও পে ব্যাক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সময় প্রয়োগের  </a:t>
            </a:r>
          </a:p>
          <a:p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</a:rPr>
              <a:t>  মাধ্যমে প্রকল্প নির্বাচন করতে পারবে।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152400"/>
            <a:ext cx="8915400" cy="66294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667000" y="228600"/>
            <a:ext cx="3657600" cy="685800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গড়</a:t>
            </a:r>
            <a:r>
              <a:rPr lang="en-US" sz="2000" b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sz="2000" b="1" u="sng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মুনাফার</a:t>
            </a:r>
            <a:r>
              <a:rPr lang="en-US" sz="2000" b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sz="2000" b="1" u="sng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হার</a:t>
            </a:r>
            <a:r>
              <a:rPr lang="en-US" sz="2000" b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sz="2000" b="1" u="sng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পদ্ধতি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33400" y="1066800"/>
            <a:ext cx="8153400" cy="5105400"/>
            <a:chOff x="533400" y="1066800"/>
            <a:chExt cx="8153400" cy="5105400"/>
          </a:xfrm>
        </p:grpSpPr>
        <p:grpSp>
          <p:nvGrpSpPr>
            <p:cNvPr id="14" name="Group 13"/>
            <p:cNvGrpSpPr/>
            <p:nvPr/>
          </p:nvGrpSpPr>
          <p:grpSpPr>
            <a:xfrm>
              <a:off x="609600" y="1066800"/>
              <a:ext cx="7239000" cy="1569660"/>
              <a:chOff x="609600" y="1066800"/>
              <a:chExt cx="7239000" cy="1569660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609600" y="1066800"/>
                <a:ext cx="723900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গড়</a:t>
                </a: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1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মুনাফার</a:t>
                </a: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1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হার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পদ্ধতিতে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প্রত্যাশিত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নগদ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প্রবাহের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পরিবর্তে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প্রত্যাশিত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মুনাফাকে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বিবেচিত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করা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হয়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।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প্রত্যাশিত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বার্ষিক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গড়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নিট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মুনাফাকে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গড়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বিনিয়োগ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দিয়ে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ভাগ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করলে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গড়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মুনাফার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হার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পাওয়া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যায়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 । </a:t>
                </a:r>
                <a:r>
                  <a:rPr kumimoji="0" lang="en-US" sz="1600" b="0" i="0" u="none" strike="noStrike" cap="none" normalizeH="0" baseline="0" dirty="0" err="1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অর্থা</a:t>
                </a: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Calibri" pitchFamily="34" charset="0"/>
                    <a:ea typeface="Calibri" pitchFamily="34" charset="0"/>
                    <a:cs typeface="Vrinda" pitchFamily="34" charset="0"/>
                  </a:rPr>
                  <a:t>ৎ</a:t>
                </a:r>
                <a:endParaRPr kumimoji="0" lang="bn-BD" sz="1600" b="0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Vrinda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bn-BD" sz="1600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  <a:cs typeface="Vrinda" pitchFamily="34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bn-BD" sz="1600" dirty="0">
                    <a:solidFill>
                      <a:schemeClr val="bg2">
                        <a:lumMod val="50000"/>
                      </a:schemeClr>
                    </a:solidFill>
                  </a:rPr>
                  <a:t>এ পদ্ধতিতে প্রতিবছরের প্রত্যাশিত মোট মুনাফাকে মোট বছরের সংখ্যা দিয়ে ভাগ করলে গড় মুনাফা এবং বিনিয়োগ ২ দিয়ে ভাগ করলে গড় বিনিয়োগ পাওয়া যাবে।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9463" name="Picture 7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52600" y="1600200"/>
                <a:ext cx="2647950" cy="457200"/>
              </a:xfrm>
              <a:prstGeom prst="rect">
                <a:avLst/>
              </a:prstGeom>
              <a:noFill/>
            </p:spPr>
          </p:pic>
        </p:grpSp>
        <p:sp>
          <p:nvSpPr>
            <p:cNvPr id="15" name="Rectangle 14"/>
            <p:cNvSpPr/>
            <p:nvPr/>
          </p:nvSpPr>
          <p:spPr>
            <a:xfrm>
              <a:off x="533400" y="2743200"/>
              <a:ext cx="8153400" cy="3429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সিদ্ধান্ত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নীতি</a:t>
              </a:r>
              <a:r>
                <a:rPr lang="bn-BD" sz="1600" b="1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bn-BD" sz="1600" dirty="0">
                  <a:solidFill>
                    <a:schemeClr val="bg2">
                      <a:lumMod val="50000"/>
                    </a:schemeClr>
                  </a:solidFill>
                </a:rPr>
                <a:t>১) গড় মুনাফার হার যত বেশি হয় তত ভাল ।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bn-BD" sz="1600" dirty="0">
                  <a:solidFill>
                    <a:schemeClr val="bg2">
                      <a:lumMod val="50000"/>
                    </a:schemeClr>
                  </a:solidFill>
                </a:rPr>
                <a:t>২) ব্যাংক থেকে ঋণ নিয়ে যদি প্রকল্পের অর্থায়ন করা হয় , তবে ব্যাংকের একটি চাহিদা থাকে । গড় মুনাফার হার সুদ অপেক্ষা কম হলে ঋণ পাওয়া যায় না । এমতাবস্থায় প্রকল্পটির গড় মুনাফার অধিকতর হলে গ্রহণযোগ্য ।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bn-BD" sz="1600" dirty="0">
                  <a:solidFill>
                    <a:schemeClr val="bg2">
                      <a:lumMod val="50000"/>
                    </a:schemeClr>
                  </a:solidFill>
                </a:rPr>
                <a:t>৩) কোন কোন কোম্পানির ক্ষেত্রে গড় মুনাফার একটি সর্বনিম্ন হার পূর্ব নিধারিত থাকে । নির্দিষ্ট কোন বিনিয়োগ বা প্রকল্পের জন্য নির্ণীত গড় মুনাফার হার কোম্পানির ব্যাবস্থাপনা কর্তৃক নির্ধারিত সর্বনিম্ন হ্যার থেকে কম হলে বিনিয়োগ সুযোগ বা প্রকল্পটি বাতিল বা বর্জন করা হয় । পক্ষান্তরে, গড় মুনাফার হার যদি কাঙ্ক্ষিত হার থেকে বেশি হয়, তবে প্রকল্পটি গ্রহণ করা হয় ।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bn-BD" sz="1600" dirty="0">
                  <a:solidFill>
                    <a:schemeClr val="bg2">
                      <a:lumMod val="50000"/>
                    </a:schemeClr>
                  </a:solidFill>
                </a:rPr>
                <a:t>৪) একাধিক প্রকল্পের ক্ষেত্রে উপরে বর্ণিত নীতি অনুসারে গ্রহণযোগ্য বিনিয়োগ সুযোগ বা প্রকল্পগুলোকে ক্রমানুসারে সাজানো হয় এবং প্রতিষ্ঠানের মূলধনের পর্যাপ্ততা সাপেক্ষে প্রয়োজনীয় সংখ্যক বিনিয়োগ সুযোগ বা প্রকল্প নির্বাচন করা হয় ।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457200"/>
            <a:ext cx="8763000" cy="60198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371600"/>
          <a:ext cx="7239003" cy="4142232"/>
        </p:xfrm>
        <a:graphic>
          <a:graphicData uri="http://schemas.openxmlformats.org/drawingml/2006/table">
            <a:tbl>
              <a:tblPr/>
              <a:tblGrid>
                <a:gridCol w="1183383"/>
                <a:gridCol w="1009270"/>
                <a:gridCol w="1009270"/>
                <a:gridCol w="1009270"/>
                <a:gridCol w="1009270"/>
                <a:gridCol w="1009270"/>
                <a:gridCol w="1009270"/>
              </a:tblGrid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প্রকল্প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 (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টাকায়)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প্রকল্প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 (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টাকায়)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প্রাথমিক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মূলধন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 কোটি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 কোটি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প্রকল্পের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মেয়াদ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 বছর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 বছর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প্রাক্কলিত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১৯৯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৮০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১৫১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১১০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৪৯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বিক্রয়ের ৪০%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বিক্রয়ের ৩০%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৩৩.৩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লক্ষ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0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করের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হার</a:t>
                      </a:r>
                      <a:r>
                        <a:rPr lang="bn-BD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 শতাংশ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 শতাংশ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98" marR="670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19200" y="609600"/>
            <a:ext cx="64770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accent6">
                    <a:lumMod val="50000"/>
                  </a:schemeClr>
                </a:solidFill>
              </a:rPr>
              <a:t>পাঠ্য পুস্তকে উল্লেখিত প্রশ্নটি নিম্নে দেয়া হলো। </a:t>
            </a:r>
            <a:r>
              <a:rPr lang="bn-BD" dirty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5791200"/>
            <a:ext cx="7543800" cy="30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002060"/>
                </a:solidFill>
              </a:rPr>
              <a:t>প্রকল্প ‘ক’ ও ‘খ’ এর গড় মুনাফার হার নির্ণয় করো।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Diagonal Corner Rectangle 13"/>
          <p:cNvSpPr/>
          <p:nvPr/>
        </p:nvSpPr>
        <p:spPr>
          <a:xfrm>
            <a:off x="152400" y="76200"/>
            <a:ext cx="8839200" cy="6629400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04800" y="762000"/>
          <a:ext cx="3962400" cy="3785616"/>
        </p:xfrm>
        <a:graphic>
          <a:graphicData uri="http://schemas.openxmlformats.org/drawingml/2006/table">
            <a:tbl>
              <a:tblPr/>
              <a:tblGrid>
                <a:gridCol w="1066800"/>
                <a:gridCol w="1143000"/>
                <a:gridCol w="914400"/>
                <a:gridCol w="838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পরিমাণ ( লক্ষ টাকায়)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প্রারম্ভিক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মূলধন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 .০০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১৯৯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 বিক্রয়ের ৪০%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 .২০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৭৯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</a:t>
                      </a: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৬০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৩২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মোট মুনাফা/ (ক্ষতি)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{</a:t>
                      </a: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বিক্রয়-খরচ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.৫০)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৮১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 .৭০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লোকসানের ক্ষেত্রে কোন কর নির্ধারণের প্রয়োজন নেই।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২৪ .৩৩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 .৯১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মুনাফা/ নিট ক্ষতি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.৫০)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৫৬ .৭৭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৬ .৭৯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228600"/>
            <a:ext cx="4038600" cy="5715000"/>
            <a:chOff x="304800" y="228600"/>
            <a:chExt cx="4038600" cy="5715000"/>
          </a:xfrm>
        </p:grpSpPr>
        <p:grpSp>
          <p:nvGrpSpPr>
            <p:cNvPr id="45" name="Group 44"/>
            <p:cNvGrpSpPr/>
            <p:nvPr/>
          </p:nvGrpSpPr>
          <p:grpSpPr>
            <a:xfrm>
              <a:off x="304800" y="4572000"/>
              <a:ext cx="3962400" cy="1371600"/>
              <a:chOff x="381000" y="4724400"/>
              <a:chExt cx="3962400" cy="137160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381000" y="4724400"/>
                <a:ext cx="3962400" cy="137160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7678" name="Picture 30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7200" y="4800600"/>
                <a:ext cx="3810000" cy="3048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</p:pic>
          <p:pic>
            <p:nvPicPr>
              <p:cNvPr id="27677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1000" y="5181600"/>
                <a:ext cx="3886199" cy="390525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</p:pic>
          <p:pic>
            <p:nvPicPr>
              <p:cNvPr id="27676" name="Picture 2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38200" y="5638800"/>
                <a:ext cx="3022600" cy="3048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>
                <a:solidFill>
                  <a:schemeClr val="tx1">
                    <a:lumMod val="50000"/>
                  </a:schemeClr>
                </a:solidFill>
              </a:ln>
            </p:spPr>
          </p:pic>
        </p:grpSp>
        <p:sp>
          <p:nvSpPr>
            <p:cNvPr id="44" name="Rounded Rectangle 43"/>
            <p:cNvSpPr/>
            <p:nvPr/>
          </p:nvSpPr>
          <p:spPr>
            <a:xfrm>
              <a:off x="457200" y="228600"/>
              <a:ext cx="3886200" cy="381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dirty="0">
                  <a:solidFill>
                    <a:schemeClr val="accent6">
                      <a:lumMod val="50000"/>
                    </a:schemeClr>
                  </a:solidFill>
                </a:rPr>
                <a:t>প্রকল্প ‘ক’ এর গড় মুনাফার হার নির্ণয় 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4953000" y="228600"/>
            <a:ext cx="3886200" cy="381000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accent6">
                    <a:lumMod val="50000"/>
                  </a:schemeClr>
                </a:solidFill>
              </a:rPr>
              <a:t>প্রকল্প ‘খ’ এর গড় মুনাফার হার নির্ণয়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800600" y="752857"/>
          <a:ext cx="4114800" cy="3792487"/>
        </p:xfrm>
        <a:graphic>
          <a:graphicData uri="http://schemas.openxmlformats.org/drawingml/2006/table">
            <a:tbl>
              <a:tblPr/>
              <a:tblGrid>
                <a:gridCol w="1028700"/>
                <a:gridCol w="1299411"/>
                <a:gridCol w="757989"/>
                <a:gridCol w="1028700"/>
              </a:tblGrid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পরিমাণ ( লক্ষ টাকায়)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প্রারম্ভিক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মূলধন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১৫১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১১০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৪৯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7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 বিক্রয়ের ৩০%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৪৫.৩০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১৪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Vrinda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Vrinda"/>
                          <a:ea typeface="Times New Roman"/>
                          <a:cs typeface="Times New Roman"/>
                        </a:rPr>
                        <a:t>৭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২০ .০০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৩৩ .৩০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15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মোট মুনাফা/ (ক্ষতি)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{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 - খরচ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৫২ .৪০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২৩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(১৯ .০০)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37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১৫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 .৭০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 .১০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_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7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মুনাফা/ নিট ক্ষতি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৩৬ .৭০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১৬ .৬০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(১৯.০০)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4648200" y="4572000"/>
            <a:ext cx="4343400" cy="1371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724400"/>
            <a:ext cx="39624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137226"/>
            <a:ext cx="4114800" cy="3491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569163"/>
            <a:ext cx="2819400" cy="2982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Horizontal Scroll 24"/>
          <p:cNvSpPr/>
          <p:nvPr/>
        </p:nvSpPr>
        <p:spPr>
          <a:xfrm>
            <a:off x="304800" y="5943600"/>
            <a:ext cx="8458200" cy="7620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81000" y="609153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সিদ্ধান্তঃ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দুটি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যে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বেশি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সে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গ্রহণযোগ্য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।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এখানে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দুটি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সমান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।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সুতরাং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দুটি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সমান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লাভজনক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।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এমতাবস্থায়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প্রতিষ্ঠান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যে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কোনটিই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গ্রহণ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করতে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পারে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rinda" pitchFamily="34" charset="0"/>
                <a:ea typeface="Times New Roman" pitchFamily="18" charset="0"/>
                <a:cs typeface="Vrinda" pitchFamily="34" charset="0"/>
              </a:rPr>
              <a:t>।</a:t>
            </a:r>
            <a:r>
              <a:rPr kumimoji="0" lang="en-US" sz="12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28600" y="76200"/>
            <a:ext cx="8763000" cy="66294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95400" y="376535"/>
            <a:ext cx="6705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ওয়াল্টন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গ্রুপ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কাছে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তিস্তা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ও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তিতাস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নামক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দুটি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৩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বছর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মেয়াদি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রয়েছে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উভয়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প্রাথমিক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বিনিয়োগ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৭,০০,০০০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টাকা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অন্যান্য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তথ্যাদি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নিম্নরূপঃ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31620" y="1371600"/>
          <a:ext cx="6240780" cy="3730371"/>
        </p:xfrm>
        <a:graphic>
          <a:graphicData uri="http://schemas.openxmlformats.org/drawingml/2006/table">
            <a:tbl>
              <a:tblPr/>
              <a:tblGrid>
                <a:gridCol w="891540"/>
                <a:gridCol w="891540"/>
                <a:gridCol w="891540"/>
                <a:gridCol w="891540"/>
                <a:gridCol w="891540"/>
                <a:gridCol w="891540"/>
                <a:gridCol w="891540"/>
              </a:tblGrid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প্রকল্প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bn-BD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তিস্তা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 (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টাকায়)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প্রকল্প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</a:t>
                      </a:r>
                      <a:r>
                        <a:rPr lang="bn-BD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Vrinda"/>
                        </a:rPr>
                        <a:t>তিতাস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' (</a:t>
                      </a: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টাকায়)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প্রাক্কলিত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৩,৪০,০০০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৯০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৩,৯০,০০০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৪,৫০,০০০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বিক্রয়ের ২৫%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বিক্রয়ের ২০%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করের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হার</a:t>
                      </a:r>
                      <a:r>
                        <a:rPr lang="bn-BD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 শতাংশ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 শতাংশ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14400" y="5181600"/>
            <a:ext cx="7543800" cy="12192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lang="en-US" dirty="0" err="1">
                <a:solidFill>
                  <a:srgbClr val="00206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তিস্তা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lang="en-US" dirty="0">
                <a:solidFill>
                  <a:srgbClr val="00206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 ও 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lang="en-US" dirty="0" err="1">
                <a:solidFill>
                  <a:srgbClr val="002060"/>
                </a:solidFill>
                <a:latin typeface="Vrinda" pitchFamily="34" charset="0"/>
                <a:ea typeface="Times New Roman" pitchFamily="18" charset="0"/>
                <a:cs typeface="Vrinda" pitchFamily="34" charset="0"/>
              </a:rPr>
              <a:t>তিতাস</a:t>
            </a:r>
            <a:r>
              <a:rPr lang="en-US" dirty="0">
                <a:solidFill>
                  <a:srgbClr val="002060"/>
                </a:solidFill>
                <a:latin typeface="Times New Roman"/>
                <a:ea typeface="Times New Roman" pitchFamily="18" charset="0"/>
                <a:cs typeface="Vrinda" pitchFamily="34" charset="0"/>
              </a:rPr>
              <a:t>’ </a:t>
            </a:r>
            <a:r>
              <a:rPr lang="bn-BD" dirty="0">
                <a:solidFill>
                  <a:srgbClr val="002060"/>
                </a:solidFill>
                <a:latin typeface="Times New Roman"/>
                <a:ea typeface="Times New Roman" pitchFamily="18" charset="0"/>
                <a:cs typeface="Vrinda" pitchFamily="34" charset="0"/>
              </a:rPr>
              <a:t> প্রকল্প দুটির গড় মুনাফার হার নির্ণয় করো এবং কোন প্রকল্পটি গ্রহণযোগ্য বলে তুমি মনে করো।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4572000" y="4495800"/>
            <a:ext cx="4343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52400" y="4495800"/>
            <a:ext cx="4343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Diagonal Corner Rectangle 1"/>
          <p:cNvSpPr/>
          <p:nvPr/>
        </p:nvSpPr>
        <p:spPr>
          <a:xfrm>
            <a:off x="76200" y="152400"/>
            <a:ext cx="8915400" cy="6629400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4114800" cy="3599409"/>
        </p:xfrm>
        <a:graphic>
          <a:graphicData uri="http://schemas.openxmlformats.org/drawingml/2006/table">
            <a:tbl>
              <a:tblPr/>
              <a:tblGrid>
                <a:gridCol w="1028700"/>
                <a:gridCol w="1066567"/>
                <a:gridCol w="990833"/>
                <a:gridCol w="1028700"/>
              </a:tblGrid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পরিমাণ (টাকায়)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৩,৪০,০০০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৯০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4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 বিক্রয়ের ২৫%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৯২,০০০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১,২২,৫০০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43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মোট মুনাফা/ (ক্ষতি)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{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 - খরচ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১,০০,০০০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১,২৩,০০০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২,১২,৫০০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৩৬,০০০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৬৩,৭৫০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921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মুনাফা/ নিট ক্ষতি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৮৭,০০০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১,৪৮,৭৫০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48200" y="838199"/>
          <a:ext cx="4191000" cy="3624095"/>
        </p:xfrm>
        <a:graphic>
          <a:graphicData uri="http://schemas.openxmlformats.org/drawingml/2006/table">
            <a:tbl>
              <a:tblPr/>
              <a:tblGrid>
                <a:gridCol w="1005001"/>
                <a:gridCol w="1331061"/>
                <a:gridCol w="806349"/>
                <a:gridCol w="1048589"/>
              </a:tblGrid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পরিমাণ (টাকায়)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১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২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 ৩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১০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,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৩,৯০,০০০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৪,৫০,০০০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1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চলতি</a:t>
                      </a: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 বিক্রয়ের ২০%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৬২,০০০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৭৮,০০০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স্থায়ী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খরচ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১,২০,০০০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অবচয়</a:t>
                      </a: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ব্যয়</a:t>
                      </a: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2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মোট মুনাফা/ (ক্ষতি)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{ 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বিক্রয় - খরচ 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}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৭৩,০০০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১,৩৭,০০০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১,৮৫,০০০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0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কর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৩০%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২১,৯০০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৪১,১০০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৫৫,৫০০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06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নিট</a:t>
                      </a: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n-B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মুনাফা/ নিট ক্ষতি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৫১,১০০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৯৫,৯০০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১,২৯,৫০০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8600" y="4495800"/>
            <a:ext cx="4267200" cy="1219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228600" y="304800"/>
            <a:ext cx="4210050" cy="5324475"/>
            <a:chOff x="228600" y="304800"/>
            <a:chExt cx="4210050" cy="5324475"/>
          </a:xfrm>
        </p:grpSpPr>
        <p:sp>
          <p:nvSpPr>
            <p:cNvPr id="4" name="Rounded Rectangle 3"/>
            <p:cNvSpPr/>
            <p:nvPr/>
          </p:nvSpPr>
          <p:spPr>
            <a:xfrm>
              <a:off x="609600" y="304800"/>
              <a:ext cx="3733800" cy="38100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>
                  <a:solidFill>
                    <a:schemeClr val="accent6">
                      <a:lumMod val="50000"/>
                    </a:schemeClr>
                  </a:solidFill>
                </a:rPr>
                <a:t>প্রকল্প ‘তিস্তা’এর গড় মুনাফার হার নির্ণয় </a:t>
              </a:r>
              <a:endParaRPr lang="en-US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28600" y="4648200"/>
              <a:ext cx="4210050" cy="981075"/>
              <a:chOff x="209550" y="4495800"/>
              <a:chExt cx="4210050" cy="981075"/>
            </a:xfrm>
          </p:grpSpPr>
          <p:pic>
            <p:nvPicPr>
              <p:cNvPr id="1638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3850" y="4495800"/>
                <a:ext cx="3562350" cy="28575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</p:pic>
          <p:pic>
            <p:nvPicPr>
              <p:cNvPr id="1638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9550" y="4867275"/>
                <a:ext cx="4210050" cy="31432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</p:pic>
          <p:pic>
            <p:nvPicPr>
              <p:cNvPr id="16385" name="Picture 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4800" y="5181600"/>
                <a:ext cx="2552700" cy="295275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</p:pic>
        </p:grpSp>
      </p:grpSp>
      <p:grpSp>
        <p:nvGrpSpPr>
          <p:cNvPr id="29" name="Group 28"/>
          <p:cNvGrpSpPr/>
          <p:nvPr/>
        </p:nvGrpSpPr>
        <p:grpSpPr>
          <a:xfrm>
            <a:off x="4648200" y="304800"/>
            <a:ext cx="4210050" cy="5410200"/>
            <a:chOff x="4629150" y="304800"/>
            <a:chExt cx="4210050" cy="5410200"/>
          </a:xfrm>
        </p:grpSpPr>
        <p:sp>
          <p:nvSpPr>
            <p:cNvPr id="5" name="Rounded Rectangle 4"/>
            <p:cNvSpPr/>
            <p:nvPr/>
          </p:nvSpPr>
          <p:spPr>
            <a:xfrm>
              <a:off x="5029200" y="304800"/>
              <a:ext cx="3733800" cy="381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dirty="0">
                  <a:solidFill>
                    <a:schemeClr val="accent6">
                      <a:lumMod val="50000"/>
                    </a:schemeClr>
                  </a:solidFill>
                </a:rPr>
                <a:t>প্রকল্প ‘তিতাস’এর গড় মুনাফার হার নির্ণয় </a:t>
              </a:r>
              <a:endParaRPr lang="en-US" sz="16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629150" y="4495800"/>
              <a:ext cx="4210050" cy="1219200"/>
              <a:chOff x="4629150" y="4495800"/>
              <a:chExt cx="4210050" cy="121920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4648200" y="4495800"/>
                <a:ext cx="4191000" cy="12192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629150" y="4591050"/>
                <a:ext cx="4210050" cy="971550"/>
                <a:chOff x="4857750" y="4667250"/>
                <a:chExt cx="4210050" cy="971550"/>
              </a:xfrm>
            </p:grpSpPr>
            <p:pic>
              <p:nvPicPr>
                <p:cNvPr id="16394" name="Picture 10"/>
                <p:cNvPicPr>
                  <a:picLocks noChangeAspect="1" noChangeArrowheads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048250" y="4667250"/>
                  <a:ext cx="3486150" cy="285750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</p:pic>
            <p:pic>
              <p:nvPicPr>
                <p:cNvPr id="16393" name="Picture 9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857750" y="5019675"/>
                  <a:ext cx="4210050" cy="31432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</p:pic>
            <p:pic>
              <p:nvPicPr>
                <p:cNvPr id="16392" name="Picture 8"/>
                <p:cNvPicPr>
                  <a:picLocks noChangeAspect="1" noChangeArrowheads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981575" y="5343525"/>
                  <a:ext cx="2562225" cy="29527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</p:pic>
          </p:grpSp>
        </p:grpSp>
      </p:grpSp>
      <p:sp>
        <p:nvSpPr>
          <p:cNvPr id="31" name="Rounded Rectangle 30"/>
          <p:cNvSpPr/>
          <p:nvPr/>
        </p:nvSpPr>
        <p:spPr>
          <a:xfrm>
            <a:off x="228600" y="5791200"/>
            <a:ext cx="83058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04800" y="5791200"/>
            <a:ext cx="8153400" cy="738664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সিদ্ধান্তঃ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এখানে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তিস্তা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ও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তিতাস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দুটির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মধ্যে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তিস্তা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২৯%,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অপরদিকে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তিতাস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২৬%।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সিদ্ধান্তনীতি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অনুযায়ি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যে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প্রকল্পের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মুনাফার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হার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বেশি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সে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গ্রহণযোগ্য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সুতরাং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ওয়ালটন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গ্রুপের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বিনিয়োগের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জন্য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‘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তিস্তা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imes New Roman"/>
                <a:ea typeface="Times New Roman" pitchFamily="18" charset="0"/>
                <a:cs typeface="Vrinda" pitchFamily="34" charset="0"/>
              </a:rPr>
              <a:t>’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প্রকল্পটি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</a:t>
            </a:r>
            <a:r>
              <a:rPr kumimoji="0" lang="en-US" sz="1400" b="1" i="0" u="none" strike="noStrike" cap="none" normalizeH="0" baseline="0" dirty="0" err="1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গ্রহণযোগ্য</a:t>
            </a: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। 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76200"/>
            <a:ext cx="8839200" cy="66294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vel 2"/>
          <p:cNvSpPr/>
          <p:nvPr/>
        </p:nvSpPr>
        <p:spPr>
          <a:xfrm>
            <a:off x="2971800" y="304800"/>
            <a:ext cx="2743200" cy="685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পে-ব্যাক</a:t>
            </a:r>
            <a:r>
              <a:rPr lang="en-US" b="1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সময়</a:t>
            </a:r>
            <a:r>
              <a:rPr lang="en-US" b="1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lang="en-US" b="1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Vrinda" pitchFamily="34" charset="0"/>
              </a:rPr>
              <a:t>পদ্ধতি</a:t>
            </a:r>
            <a:endParaRPr lang="en-US" sz="2400" dirty="0">
              <a:solidFill>
                <a:schemeClr val="tx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" y="1219200"/>
            <a:ext cx="8458200" cy="4953000"/>
            <a:chOff x="381000" y="1219200"/>
            <a:chExt cx="8458200" cy="4953000"/>
          </a:xfrm>
        </p:grpSpPr>
        <p:sp>
          <p:nvSpPr>
            <p:cNvPr id="5" name="Rectangle 4"/>
            <p:cNvSpPr/>
            <p:nvPr/>
          </p:nvSpPr>
          <p:spPr>
            <a:xfrm>
              <a:off x="381000" y="1219200"/>
              <a:ext cx="8458200" cy="4953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ব্যাবসায়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বা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প্রকল্পে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বিনিয়</a:t>
              </a:r>
              <a:r>
                <a:rPr lang="bn-BD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ো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গকৃ্ত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টাকা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কত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দিনে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ফেরত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আসবে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তা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পে-ব্যাক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সময়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পদ্ধতি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নির্দেশ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করে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।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ব্যাবসায়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বিনিয়োগ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বা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প্রকল্প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থেকে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আগত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আন্তঃপ্রবাহগুলো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যদি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সমান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হয়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,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তবে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বিনিয়গকৃ্ত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টাকাকে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বার্ষিক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নগদ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প্রবাহ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দিয়ে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ভাগ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করলে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পে-ব্যাক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সময়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নির্ণয়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করা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lang="en-US" sz="2000" dirty="0" err="1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যায়</a:t>
              </a:r>
              <a:r>
                <a:rPr lang="en-US" sz="2000" dirty="0">
                  <a:solidFill>
                    <a:srgbClr val="00B050"/>
                  </a:solidFill>
                  <a:latin typeface="Calibri" pitchFamily="34" charset="0"/>
                  <a:ea typeface="Calibri" pitchFamily="34" charset="0"/>
                  <a:cs typeface="Vrinda" pitchFamily="34" charset="0"/>
                </a:rPr>
                <a:t>।</a:t>
              </a:r>
              <a:endParaRPr lang="bn-BD" sz="2000" dirty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Vrinda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bn-B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bn-BD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bn-BD" sz="2000" b="1" dirty="0">
                  <a:solidFill>
                    <a:srgbClr val="00B050"/>
                  </a:solidFill>
                </a:rPr>
                <a:t>সিদ্ধান্ত নীতি                                                </a:t>
              </a:r>
              <a:endParaRPr lang="en-US" sz="2000" dirty="0">
                <a:solidFill>
                  <a:srgbClr val="00B050"/>
                </a:solidFill>
              </a:endParaRPr>
            </a:p>
            <a:p>
              <a:r>
                <a:rPr lang="bn-BD" sz="2000" dirty="0">
                  <a:solidFill>
                    <a:srgbClr val="00B050"/>
                  </a:solidFill>
                </a:rPr>
                <a:t>পে-ব্যাক সময় পদ্ধতিতে , যে প্রকল্পের পে-ব্যাক সময় যত কম , সে প্রকল্পটি তত গ্রহণযোগ্য হিসেবে বিবেচিত হয় । অনুরূপভাবে যে প্রকল্পের পে-ব্যাক সময় যত বেশি , সে প্রকল্পটি তত বেশি অগ্রহণযোগ্য হিসেবে বিবেচিত হয় ।</a:t>
              </a:r>
              <a:endParaRPr lang="en-US" sz="2000" dirty="0">
                <a:solidFill>
                  <a:srgbClr val="00B050"/>
                </a:solidFill>
              </a:endParaRPr>
            </a:p>
            <a:p>
              <a:r>
                <a:rPr lang="bn-BD" sz="2000" dirty="0">
                  <a:solidFill>
                    <a:srgbClr val="00B050"/>
                  </a:solidFill>
                </a:rPr>
                <a:t>কোম্পানির কর্মকর্তারা বিভিন্ন বিষয় যেমনঃ বিনিয়োগের ধরন (স্থায়ী সম্পত্তির ক্রয়,  ব্যবসার সম্প্রসারণ, উৎপাদন পদ্ধতির প্রতিস্থাপন বা আধুনিকায়ন), বিনিয়োগ বা প্রকল্প ঝুঁকি এবং অন্যান্য বিষয় চিন্তাভাবনা করে পে-ব্যাক সময় নির্ধারণ করেন।</a:t>
              </a:r>
              <a:endParaRPr lang="en-US" sz="2000" dirty="0">
                <a:solidFill>
                  <a:srgbClr val="00B050"/>
                </a:solidFill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6000" y="2466975"/>
              <a:ext cx="3276600" cy="5810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2400" y="152400"/>
            <a:ext cx="8915400" cy="65532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bn-BD" b="1" dirty="0">
                <a:solidFill>
                  <a:schemeClr val="accent1">
                    <a:lumMod val="50000"/>
                  </a:schemeClr>
                </a:solidFill>
              </a:rPr>
              <a:t>=(২+০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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৯০</a:t>
            </a:r>
            <a:r>
              <a:rPr lang="bn-BD" b="1" dirty="0">
                <a:solidFill>
                  <a:schemeClr val="accent1">
                    <a:lumMod val="50000"/>
                  </a:schemeClr>
                </a:solidFill>
              </a:rPr>
              <a:t>)বছর  = ২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sym typeface="Wingdings"/>
              </a:rPr>
              <a:t>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৯০</a:t>
            </a:r>
            <a:r>
              <a:rPr lang="bn-BD" b="1" dirty="0">
                <a:solidFill>
                  <a:schemeClr val="accent1">
                    <a:lumMod val="50000"/>
                  </a:schemeClr>
                </a:solidFill>
              </a:rPr>
              <a:t> বছর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2"/>
          <a:ext cx="3854133" cy="2285999"/>
        </p:xfrm>
        <a:graphic>
          <a:graphicData uri="http://schemas.openxmlformats.org/drawingml/2006/table">
            <a:tbl>
              <a:tblPr/>
              <a:tblGrid>
                <a:gridCol w="882334"/>
                <a:gridCol w="1295400"/>
                <a:gridCol w="1676399"/>
              </a:tblGrid>
              <a:tr h="615197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নগদ প্রবাহ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ক্রমযোজিত নগদ প্রবাহ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98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০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-২,০০,০০০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-২,০০,০০০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98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১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-১,৩০,০০০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98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২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৬৫,০০০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-৬৫,০০০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98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৭২,০০০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৭,০০০</a:t>
                      </a:r>
                      <a:endParaRPr lang="en-US" sz="16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10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৪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৬৭,০০০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ea typeface="Times New Roman"/>
                          <a:cs typeface="Vrinda"/>
                        </a:rPr>
                        <a:t>৭৪,০০০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00600" y="1828799"/>
          <a:ext cx="3962400" cy="2285999"/>
        </p:xfrm>
        <a:graphic>
          <a:graphicData uri="http://schemas.openxmlformats.org/drawingml/2006/table">
            <a:tbl>
              <a:tblPr/>
              <a:tblGrid>
                <a:gridCol w="1066800"/>
                <a:gridCol w="1295400"/>
                <a:gridCol w="1600200"/>
              </a:tblGrid>
              <a:tr h="653144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বছর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নগদ প্রবাহ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ক্রমযোজিত নগদ প্রবাহ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০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-২,০০,০০০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-২,০০,০০০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১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৫৫,০০০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-১,৪৫,০০০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২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৪৭,০০০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-৯৮,০০০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৬৫,০০০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-৩৩,০০০</a:t>
                      </a:r>
                      <a:endParaRPr lang="en-US" sz="160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৪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৭০,০০০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bn-BD" sz="16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Vrinda"/>
                        </a:rPr>
                        <a:t>৩৭,০০০</a:t>
                      </a:r>
                      <a:endParaRPr lang="en-US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57200" y="228600"/>
            <a:ext cx="8534400" cy="6092398"/>
            <a:chOff x="457200" y="228600"/>
            <a:chExt cx="8534400" cy="6092398"/>
          </a:xfrm>
        </p:grpSpPr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609600" y="228600"/>
              <a:ext cx="83820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‘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স্বর্ণা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’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ও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‘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বর্ণা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’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নামক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দুটি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৪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বছরের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প্রকল্পের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প্রারম্ভিক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মূলধন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২,০০,০০০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টাকা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।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‘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স্বর্ণা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’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প্রকল্পের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নগদ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প্রবাহ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যথাক্রমে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৭০,০০০, ৬৫ ,০০০, ৭২,০০০ ও ৬৭,০০০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টাকা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।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পক্ষান্তরে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‘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বর্ণা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’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প্রকল্পের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নগদ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প্রবাহ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যথাক্রমে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৫৫,০০০, ৪৭,০০০, ৬৫,০০০ ও ৭০,০০০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টাকা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। 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609600" y="1261646"/>
              <a:ext cx="35814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‘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স্বর্ণা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Calibri"/>
                  <a:ea typeface="Calibri" pitchFamily="34" charset="0"/>
                  <a:cs typeface="Vrinda" pitchFamily="34" charset="0"/>
                </a:rPr>
                <a:t>’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প্রকল্পের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পে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-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ব্যাংক</a:t>
              </a:r>
              <a:r>
                <a:rPr kumimoji="0" lang="bn-IN" sz="16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Calibri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সময়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Vrinda" pitchFamily="34" charset="0"/>
                  <a:ea typeface="Calibri" pitchFamily="34" charset="0"/>
                  <a:cs typeface="Vrinda" pitchFamily="34" charset="0"/>
                </a:rPr>
                <a:t>নিম্নরূপঃ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3400" y="4191000"/>
              <a:ext cx="3276600" cy="685800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4800600" y="1295400"/>
              <a:ext cx="41910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600" b="1" dirty="0">
                  <a:solidFill>
                    <a:srgbClr val="002060"/>
                  </a:solidFill>
                </a:rPr>
                <a:t>‘বর্না ’ প্রকল্পের</a:t>
              </a:r>
              <a:r>
                <a:rPr lang="bn-BD" sz="1600" dirty="0">
                  <a:solidFill>
                    <a:srgbClr val="002060"/>
                  </a:solidFill>
                </a:rPr>
                <a:t> </a:t>
              </a:r>
              <a:r>
                <a:rPr lang="bn-IN" sz="1600" b="1" dirty="0">
                  <a:solidFill>
                    <a:srgbClr val="002060"/>
                  </a:solidFill>
                </a:rPr>
                <a:t>পে</a:t>
              </a:r>
              <a:r>
                <a:rPr lang="en-US" sz="1600" dirty="0">
                  <a:solidFill>
                    <a:srgbClr val="002060"/>
                  </a:solidFill>
                </a:rPr>
                <a:t>-</a:t>
              </a:r>
              <a:r>
                <a:rPr lang="bn-IN" sz="1600" b="1" dirty="0">
                  <a:solidFill>
                    <a:srgbClr val="002060"/>
                  </a:solidFill>
                </a:rPr>
                <a:t>ব্যাংক</a:t>
              </a:r>
              <a:r>
                <a:rPr lang="bn-IN" sz="1600" dirty="0">
                  <a:solidFill>
                    <a:srgbClr val="002060"/>
                  </a:solidFill>
                </a:rPr>
                <a:t> </a:t>
              </a:r>
              <a:r>
                <a:rPr lang="bn-IN" sz="1600" b="1" dirty="0">
                  <a:solidFill>
                    <a:srgbClr val="002060"/>
                  </a:solidFill>
                </a:rPr>
                <a:t>সময়</a:t>
              </a:r>
              <a:r>
                <a:rPr lang="bn-BD" sz="1600" b="1" dirty="0">
                  <a:solidFill>
                    <a:srgbClr val="002060"/>
                  </a:solidFill>
                </a:rPr>
                <a:t> নিম্নরূপঃ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81600" y="4191000"/>
              <a:ext cx="3352800" cy="685800"/>
            </a:xfrm>
            <a:prstGeom prst="rect">
              <a:avLst/>
            </a:prstGeom>
            <a:noFill/>
          </p:spPr>
        </p:pic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257800" y="4856202"/>
              <a:ext cx="327205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=(৩+০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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৪৭)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বছর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 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  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= ৩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৪৭</a:t>
              </a: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b="1" i="0" u="none" strike="noStrike" cap="none" normalizeH="0" baseline="0" dirty="0" err="1">
                  <a:ln>
                    <a:noFill/>
                  </a:ln>
                  <a:solidFill>
                    <a:srgbClr val="002060"/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বছর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  <a:sym typeface="Wingdings" pitchFamily="2" charset="2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 rot="10800000" flipV="1">
              <a:off x="457200" y="5490001"/>
              <a:ext cx="78486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সিদ্ধান্তঃ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এখানে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</a:rPr>
                <a:t>‘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স্বর্ণা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</a:rPr>
                <a:t>’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প্রকল্পের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পে-ব্যাক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সময়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 ২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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৯০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বছর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অপরদিকে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‘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বর্না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’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প্রকল্পের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Wingdings" pitchFamily="2" charset="2"/>
                </a:rPr>
                <a:t> 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  <a:sym typeface="Wingdings" pitchFamily="2" charset="2"/>
                </a:rPr>
                <a:t>-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ব্যাংক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bn-IN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সময়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৩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</a:rPr>
                <a:t>৪৭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বছর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।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যে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প্রকল্পের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পে-ব্যাক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সময়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কম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প্রকল্প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গ্রহণযোগ্য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।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এখানে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‘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স্বর্ণা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’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প্রকল্পের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পে-ব্যাক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সময়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কম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,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সুতরাং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‘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স্বর্ণা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Times New Roman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’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প্রকল্প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 </a:t>
              </a:r>
              <a:r>
                <a:rPr kumimoji="0" lang="en-US" sz="1600" b="1" i="0" u="none" strike="noStrike" cap="none" normalizeH="0" baseline="0" dirty="0" err="1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গ্রহণযোগ্য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Vrinda" pitchFamily="34" charset="0"/>
                  <a:ea typeface="Times New Roman" pitchFamily="18" charset="0"/>
                  <a:cs typeface="Vrinda" pitchFamily="34" charset="0"/>
                  <a:sym typeface="Wingdings" pitchFamily="2" charset="2"/>
                </a:rPr>
                <a:t>।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2">
      <a:dk1>
        <a:srgbClr val="FFC000"/>
      </a:dk1>
      <a:lt1>
        <a:srgbClr val="92D050"/>
      </a:lt1>
      <a:dk2>
        <a:srgbClr val="0070C0"/>
      </a:dk2>
      <a:lt2>
        <a:srgbClr val="7030A0"/>
      </a:lt2>
      <a:accent1>
        <a:srgbClr val="FF0000"/>
      </a:accent1>
      <a:accent2>
        <a:srgbClr val="C00000"/>
      </a:accent2>
      <a:accent3>
        <a:srgbClr val="FF2AD7"/>
      </a:accent3>
      <a:accent4>
        <a:srgbClr val="FFFF00"/>
      </a:accent4>
      <a:accent5>
        <a:srgbClr val="00B0F0"/>
      </a:accent5>
      <a:accent6>
        <a:srgbClr val="FF0066"/>
      </a:accent6>
      <a:hlink>
        <a:srgbClr val="66FFFF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345</TotalTime>
  <Words>1577</Words>
  <Application>Microsoft Office PowerPoint</Application>
  <PresentationFormat>On-screen Show (4:3)</PresentationFormat>
  <Paragraphs>430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77</cp:revision>
  <dcterms:created xsi:type="dcterms:W3CDTF">2020-05-12T13:27:40Z</dcterms:created>
  <dcterms:modified xsi:type="dcterms:W3CDTF">2020-05-16T13:49:46Z</dcterms:modified>
</cp:coreProperties>
</file>