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69" r:id="rId2"/>
    <p:sldId id="291" r:id="rId3"/>
    <p:sldId id="276" r:id="rId4"/>
    <p:sldId id="278" r:id="rId5"/>
    <p:sldId id="277" r:id="rId6"/>
    <p:sldId id="283" r:id="rId7"/>
    <p:sldId id="285" r:id="rId8"/>
    <p:sldId id="294" r:id="rId9"/>
    <p:sldId id="295" r:id="rId10"/>
    <p:sldId id="296" r:id="rId11"/>
    <p:sldId id="297" r:id="rId12"/>
    <p:sldId id="298" r:id="rId13"/>
    <p:sldId id="288" r:id="rId14"/>
    <p:sldId id="289" r:id="rId15"/>
    <p:sldId id="290" r:id="rId16"/>
  </p:sldIdLst>
  <p:sldSz cx="77724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A52B96"/>
    <a:srgbClr val="0000D0"/>
    <a:srgbClr val="2EC000"/>
    <a:srgbClr val="E6F709"/>
    <a:srgbClr val="66FFFF"/>
    <a:srgbClr val="3F08C8"/>
    <a:srgbClr val="33CC33"/>
    <a:srgbClr val="CCFF99"/>
    <a:srgbClr val="33D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208" autoAdjust="0"/>
    <p:restoredTop sz="94660"/>
  </p:normalViewPr>
  <p:slideViewPr>
    <p:cSldViewPr>
      <p:cViewPr>
        <p:scale>
          <a:sx n="60" d="100"/>
          <a:sy n="60" d="100"/>
        </p:scale>
        <p:origin x="-1032" y="-258"/>
      </p:cViewPr>
      <p:guideLst>
        <p:guide orient="horz" pos="2160"/>
        <p:guide pos="2448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BD7102-0DDF-4EC2-BB16-4DAB2D52CFAB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85900" y="685800"/>
            <a:ext cx="38862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121FC5-06EF-4E67-8662-870838D01D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3466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85900" y="685800"/>
            <a:ext cx="38862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জানিয়ে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ঠের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প্রতি শিক্ষার্থীদের মনোযোগ আকর্ষন করা যেতে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baseline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21FC5-06EF-4E67-8662-870838D01DD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6304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59080" y="329185"/>
            <a:ext cx="7252247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355807" y="434162"/>
            <a:ext cx="7060788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14020" y="1820206"/>
            <a:ext cx="660654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614020" y="3685032"/>
            <a:ext cx="660654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482" y="4983480"/>
            <a:ext cx="6956298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7482" y="530352"/>
            <a:ext cx="6956298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533405"/>
            <a:ext cx="168402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3390" y="533403"/>
            <a:ext cx="505206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482" y="4983480"/>
            <a:ext cx="6956298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482" y="530352"/>
            <a:ext cx="6956298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59080" y="329185"/>
            <a:ext cx="7252247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355807" y="434163"/>
            <a:ext cx="7060788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092" y="4928616"/>
            <a:ext cx="6956298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8092" y="5624484"/>
            <a:ext cx="6956298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7199" y="530352"/>
            <a:ext cx="3342132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42056" y="530352"/>
            <a:ext cx="3342132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482" y="4983480"/>
            <a:ext cx="6956298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6140" y="579438"/>
            <a:ext cx="3342132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954344" y="579438"/>
            <a:ext cx="3342132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16140" y="1447800"/>
            <a:ext cx="3342132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54344" y="1447800"/>
            <a:ext cx="3342132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59080" y="329185"/>
            <a:ext cx="7252247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7966" y="533400"/>
            <a:ext cx="252603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708020" y="1447802"/>
            <a:ext cx="252603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47167" y="930144"/>
            <a:ext cx="3932235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59080" y="329185"/>
            <a:ext cx="7252247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5440681" y="434162"/>
            <a:ext cx="1975914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5012056"/>
            <a:ext cx="699516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5493305" y="533400"/>
            <a:ext cx="1904238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258" y="435768"/>
            <a:ext cx="5036515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59080" y="329185"/>
            <a:ext cx="7252247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355807" y="434162"/>
            <a:ext cx="7060788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427482" y="4985590"/>
            <a:ext cx="6956298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27482" y="530352"/>
            <a:ext cx="6956298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209879" y="6111876"/>
            <a:ext cx="19431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5152979" y="6111876"/>
            <a:ext cx="19431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096079" y="6111876"/>
            <a:ext cx="38862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OSE - Copy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04800"/>
            <a:ext cx="7315200" cy="6248400"/>
          </a:xfrm>
          <a:prstGeom prst="roundRect">
            <a:avLst>
              <a:gd name="adj" fmla="val 370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 descr="Welcome.gif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381000" y="-381000"/>
            <a:ext cx="4401080" cy="229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161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295400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0000D0"/>
                </a:solidFill>
                <a:latin typeface="Siyam Rupali" pitchFamily="2" charset="0"/>
                <a:cs typeface="Siyam Rupali" pitchFamily="2" charset="0"/>
              </a:rPr>
              <a:t>একটি সংখ্যারেখা আঁকি</a:t>
            </a:r>
            <a:endParaRPr lang="en-US" sz="2400" b="1" dirty="0">
              <a:solidFill>
                <a:srgbClr val="0000D0"/>
              </a:solidFill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2200" y="396240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b="1" i="1" dirty="0" smtClean="0">
                <a:solidFill>
                  <a:srgbClr val="00B0F0"/>
                </a:solidFill>
                <a:latin typeface="Siyam Rupali" pitchFamily="2" charset="0"/>
                <a:cs typeface="Siyam Rupali" pitchFamily="2" charset="0"/>
              </a:rPr>
              <a:t>চিত্রঃ সংখ্যারেখা </a:t>
            </a:r>
            <a:endParaRPr lang="en-US" sz="2000" b="1" i="1" dirty="0">
              <a:solidFill>
                <a:srgbClr val="00B0F0"/>
              </a:solidFill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304800"/>
            <a:ext cx="716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Siyam Rupali" pitchFamily="2" charset="0"/>
                <a:cs typeface="Siyam Rupali" pitchFamily="2" charset="0"/>
              </a:rPr>
              <a:t>সংখ্যারেখার সাহায্যে পূর্ণসংখ্যা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Siyam Rupali" pitchFamily="2" charset="0"/>
              </a:rPr>
              <a:t>5</a:t>
            </a:r>
            <a:r>
              <a:rPr lang="bn-BD" sz="2800" dirty="0" smtClean="0">
                <a:latin typeface="Siyam Rupali" pitchFamily="2" charset="0"/>
                <a:cs typeface="Siyam Rupali" pitchFamily="2" charset="0"/>
              </a:rPr>
              <a:t> ও</a:t>
            </a:r>
            <a:r>
              <a:rPr lang="en-US" sz="2800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800" dirty="0" smtClean="0">
                <a:solidFill>
                  <a:srgbClr val="0000D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800" dirty="0" smtClean="0">
                <a:solidFill>
                  <a:srgbClr val="0000D0"/>
                </a:solidFill>
                <a:latin typeface="Siyam Rupali" pitchFamily="2" charset="0"/>
                <a:cs typeface="Siyam Rupali" pitchFamily="2" charset="0"/>
              </a:rPr>
              <a:t>3</a:t>
            </a:r>
            <a:r>
              <a:rPr lang="en-US" sz="2800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bn-BD" sz="2800" dirty="0" smtClean="0">
                <a:latin typeface="Siyam Rupali" pitchFamily="2" charset="0"/>
                <a:cs typeface="Siyam Rupali" pitchFamily="2" charset="0"/>
              </a:rPr>
              <a:t>এর  যোগ অর্থাৎ,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Siyam Rupali" pitchFamily="2" charset="0"/>
              </a:rPr>
              <a:t>5 </a:t>
            </a:r>
            <a:r>
              <a:rPr lang="en-US" sz="2800" dirty="0" smtClean="0">
                <a:solidFill>
                  <a:srgbClr val="7030A0"/>
                </a:solidFill>
                <a:latin typeface="Arial" pitchFamily="34" charset="0"/>
                <a:cs typeface="Siyam Rupali" pitchFamily="2" charset="0"/>
              </a:rPr>
              <a:t>+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Siyam Rupali" pitchFamily="2" charset="0"/>
              </a:rPr>
              <a:t> </a:t>
            </a:r>
            <a:r>
              <a:rPr lang="en-US" sz="2800" dirty="0" smtClean="0">
                <a:solidFill>
                  <a:srgbClr val="0000D0"/>
                </a:solidFill>
                <a:latin typeface="Arial" pitchFamily="34" charset="0"/>
                <a:cs typeface="Siyam Rupali" pitchFamily="2" charset="0"/>
              </a:rPr>
              <a:t>(-3)</a:t>
            </a:r>
            <a:r>
              <a:rPr lang="bn-BD" sz="2800" dirty="0" smtClean="0">
                <a:solidFill>
                  <a:srgbClr val="FF0000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bn-BD" sz="2800" dirty="0" smtClean="0">
                <a:latin typeface="Siyam Rupali" pitchFamily="2" charset="0"/>
                <a:cs typeface="Siyam Rupali" pitchFamily="2" charset="0"/>
              </a:rPr>
              <a:t>নির্ণয় কর।</a:t>
            </a:r>
            <a:r>
              <a:rPr lang="en-US" sz="2800" dirty="0" smtClean="0">
                <a:latin typeface="Siyam Rupali" pitchFamily="2" charset="0"/>
                <a:cs typeface="Siyam Rupali" pitchFamily="2" charset="0"/>
              </a:rPr>
              <a:t> </a:t>
            </a:r>
            <a:endParaRPr lang="en-US" sz="2800" dirty="0"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4365248"/>
            <a:ext cx="701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400" b="1" dirty="0" smtClean="0">
                <a:latin typeface="Siyam Rupali" pitchFamily="2" charset="0"/>
                <a:cs typeface="Siyam Rupali" pitchFamily="2" charset="0"/>
              </a:rPr>
              <a:t>সংখ্যারেখার </a:t>
            </a:r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bn-BD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bn-BD" sz="2400" b="1" dirty="0" smtClean="0">
                <a:latin typeface="Siyam Rupali" pitchFamily="2" charset="0"/>
                <a:cs typeface="Siyam Rupali" pitchFamily="2" charset="0"/>
              </a:rPr>
              <a:t>বিন্দু থেকে প্রথমে ডানদিকে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bn-BD" sz="2400" b="1" dirty="0" smtClean="0">
                <a:latin typeface="Siyam Rupali" pitchFamily="2" charset="0"/>
                <a:cs typeface="Siyam Rupali" pitchFamily="2" charset="0"/>
              </a:rPr>
              <a:t> ধাপ অতিক্রম করে </a:t>
            </a:r>
            <a:r>
              <a:rPr lang="en-US" sz="2400" b="1" dirty="0" smtClean="0">
                <a:solidFill>
                  <a:srgbClr val="2EC00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bn-BD" sz="2400" b="1" dirty="0" smtClean="0">
                <a:latin typeface="Siyam Rupali" pitchFamily="2" charset="0"/>
                <a:cs typeface="Siyam Rupali" pitchFamily="2" charset="0"/>
              </a:rPr>
              <a:t> বিন্দুতে পৌঁছাই। তারপর </a:t>
            </a:r>
            <a:r>
              <a:rPr lang="en-US" sz="2400" b="1" dirty="0" smtClean="0">
                <a:solidFill>
                  <a:srgbClr val="2EC00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bn-BD" sz="2400" b="1" dirty="0" smtClean="0">
                <a:latin typeface="Siyam Rupali" pitchFamily="2" charset="0"/>
                <a:cs typeface="Siyam Rupali" pitchFamily="2" charset="0"/>
              </a:rPr>
              <a:t> বিন্দুর বামদিকে </a:t>
            </a:r>
            <a:r>
              <a:rPr lang="en-US" sz="2400" b="1" dirty="0" smtClean="0">
                <a:solidFill>
                  <a:srgbClr val="0000D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bn-BD" sz="2400" b="1" dirty="0" smtClean="0">
                <a:latin typeface="Siyam Rupali" pitchFamily="2" charset="0"/>
                <a:cs typeface="Siyam Rupali" pitchFamily="2" charset="0"/>
              </a:rPr>
              <a:t> ধাপ অতিক্রম করে </a:t>
            </a:r>
            <a:r>
              <a:rPr lang="en-US" sz="2400" b="1" dirty="0" smtClean="0">
                <a:solidFill>
                  <a:srgbClr val="2EC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bn-BD" sz="2400" b="1" dirty="0" smtClean="0">
                <a:latin typeface="Siyam Rupali" pitchFamily="2" charset="0"/>
                <a:cs typeface="Siyam Rupali" pitchFamily="2" charset="0"/>
              </a:rPr>
              <a:t> বিন্দুতে পৌঁছাই। </a:t>
            </a:r>
            <a:endParaRPr lang="en-US" sz="2400" b="1" dirty="0"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5939135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BD" sz="2400" b="1" dirty="0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তাহলে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,</a:t>
            </a:r>
            <a:r>
              <a:rPr lang="bn-BD" sz="2400" b="1" dirty="0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Siyam Rupali" pitchFamily="2" charset="0"/>
              </a:rPr>
              <a:t>5</a:t>
            </a:r>
            <a:r>
              <a:rPr lang="bn-BD" sz="2400" dirty="0" smtClean="0">
                <a:latin typeface="Siyam Rupali" pitchFamily="2" charset="0"/>
                <a:cs typeface="Siyam Rupali" pitchFamily="2" charset="0"/>
              </a:rPr>
              <a:t> ও</a:t>
            </a:r>
            <a:r>
              <a:rPr lang="en-US" sz="2400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dirty="0" smtClean="0">
                <a:solidFill>
                  <a:srgbClr val="0000D0"/>
                </a:solidFill>
                <a:latin typeface="Arial" pitchFamily="34" charset="0"/>
                <a:cs typeface="Siyam Rupali" pitchFamily="2" charset="0"/>
              </a:rPr>
              <a:t>-</a:t>
            </a:r>
            <a:r>
              <a:rPr lang="en-US" sz="2400" dirty="0" smtClean="0">
                <a:solidFill>
                  <a:srgbClr val="0000D0"/>
                </a:solidFill>
                <a:latin typeface="Siyam Rupali" pitchFamily="2" charset="0"/>
                <a:cs typeface="Siyam Rupali" pitchFamily="2" charset="0"/>
              </a:rPr>
              <a:t>3</a:t>
            </a:r>
            <a:r>
              <a:rPr lang="en-US" sz="2400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bn-BD" sz="2400" b="1" dirty="0" smtClean="0">
                <a:latin typeface="Siyam Rupali" pitchFamily="2" charset="0"/>
                <a:cs typeface="Siyam Rupali" pitchFamily="2" charset="0"/>
              </a:rPr>
              <a:t>এর </a:t>
            </a:r>
            <a:r>
              <a:rPr lang="bn-BD" sz="2400" b="1" dirty="0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যোগফল হবে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Siyam Rupali" pitchFamily="2" charset="0"/>
              </a:rPr>
              <a:t>5 </a:t>
            </a:r>
            <a:r>
              <a:rPr lang="en-US" sz="2400" dirty="0" smtClean="0">
                <a:solidFill>
                  <a:srgbClr val="7030A0"/>
                </a:solidFill>
                <a:latin typeface="Arial" pitchFamily="34" charset="0"/>
                <a:cs typeface="Siyam Rupali" pitchFamily="2" charset="0"/>
              </a:rPr>
              <a:t>+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Siyam Rupali" pitchFamily="2" charset="0"/>
              </a:rPr>
              <a:t> </a:t>
            </a:r>
            <a:r>
              <a:rPr lang="en-US" sz="2400" dirty="0" smtClean="0">
                <a:solidFill>
                  <a:srgbClr val="0000D0"/>
                </a:solidFill>
                <a:latin typeface="Arial" pitchFamily="34" charset="0"/>
                <a:cs typeface="Siyam Rupali" pitchFamily="2" charset="0"/>
              </a:rPr>
              <a:t>(-3)</a:t>
            </a:r>
            <a:r>
              <a:rPr lang="bn-BD" sz="2400" dirty="0" smtClean="0">
                <a:solidFill>
                  <a:srgbClr val="FF0000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bn-BD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bn-BD" sz="2400" b="1" dirty="0" smtClean="0">
                <a:solidFill>
                  <a:srgbClr val="FF0000"/>
                </a:solidFill>
                <a:latin typeface="Siyam Rupali" pitchFamily="2" charset="0"/>
                <a:cs typeface="Siyam Rupali" pitchFamily="2" charset="0"/>
              </a:rPr>
              <a:t>।</a:t>
            </a:r>
            <a:r>
              <a:rPr lang="bn-BD" sz="2400" b="1" dirty="0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Siyam Rupali" pitchFamily="2" charset="0"/>
              <a:cs typeface="Siyam Rupali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81000" y="2743200"/>
            <a:ext cx="7010400" cy="685800"/>
            <a:chOff x="381000" y="2743200"/>
            <a:chExt cx="7010400" cy="68580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609600" y="2895600"/>
              <a:ext cx="6553200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rot="10800000">
              <a:off x="381000" y="2895600"/>
              <a:ext cx="30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7086600" y="2895600"/>
              <a:ext cx="30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11" name="Group 87"/>
            <p:cNvGrpSpPr/>
            <p:nvPr/>
          </p:nvGrpSpPr>
          <p:grpSpPr>
            <a:xfrm>
              <a:off x="4191000" y="2743200"/>
              <a:ext cx="381000" cy="685800"/>
              <a:chOff x="4191000" y="3200400"/>
              <a:chExt cx="381000" cy="685800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 rot="5400000">
                <a:off x="4190206" y="3352006"/>
                <a:ext cx="304800" cy="1588"/>
              </a:xfrm>
              <a:prstGeom prst="line">
                <a:avLst/>
              </a:prstGeom>
              <a:ln>
                <a:solidFill>
                  <a:srgbClr val="33D600"/>
                </a:solidFill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55" name="Rectangle 54"/>
              <p:cNvSpPr/>
              <p:nvPr/>
            </p:nvSpPr>
            <p:spPr>
              <a:xfrm>
                <a:off x="4191000" y="3581400"/>
                <a:ext cx="381000" cy="304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rgbClr val="33CC33"/>
                    </a:solidFill>
                    <a:latin typeface="Arial" pitchFamily="34" charset="0"/>
                    <a:cs typeface="Arial" pitchFamily="34" charset="0"/>
                  </a:rPr>
                  <a:t>4</a:t>
                </a:r>
                <a:endParaRPr lang="en-US" sz="2000" b="1" dirty="0">
                  <a:solidFill>
                    <a:srgbClr val="33CC33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2" name="Group 88"/>
            <p:cNvGrpSpPr/>
            <p:nvPr/>
          </p:nvGrpSpPr>
          <p:grpSpPr>
            <a:xfrm>
              <a:off x="4648200" y="2743200"/>
              <a:ext cx="381000" cy="685800"/>
              <a:chOff x="4648200" y="3200400"/>
              <a:chExt cx="381000" cy="685800"/>
            </a:xfrm>
          </p:grpSpPr>
          <p:cxnSp>
            <p:nvCxnSpPr>
              <p:cNvPr id="52" name="Straight Connector 51"/>
              <p:cNvCxnSpPr/>
              <p:nvPr/>
            </p:nvCxnSpPr>
            <p:spPr>
              <a:xfrm rot="5400000">
                <a:off x="4647406" y="3352006"/>
                <a:ext cx="304800" cy="1588"/>
              </a:xfrm>
              <a:prstGeom prst="line">
                <a:avLst/>
              </a:prstGeom>
              <a:ln>
                <a:solidFill>
                  <a:srgbClr val="33D600"/>
                </a:solidFill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53" name="Rectangle 52"/>
              <p:cNvSpPr/>
              <p:nvPr/>
            </p:nvSpPr>
            <p:spPr>
              <a:xfrm>
                <a:off x="4648200" y="3581400"/>
                <a:ext cx="381000" cy="304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rgbClr val="33CC33"/>
                    </a:solidFill>
                    <a:latin typeface="Arial" pitchFamily="34" charset="0"/>
                    <a:cs typeface="Arial" pitchFamily="34" charset="0"/>
                  </a:rPr>
                  <a:t>5</a:t>
                </a:r>
                <a:endParaRPr lang="en-US" sz="2000" b="1" dirty="0">
                  <a:solidFill>
                    <a:srgbClr val="33CC33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3" name="Group 89"/>
            <p:cNvGrpSpPr/>
            <p:nvPr/>
          </p:nvGrpSpPr>
          <p:grpSpPr>
            <a:xfrm>
              <a:off x="5105400" y="2743200"/>
              <a:ext cx="381000" cy="685800"/>
              <a:chOff x="5105400" y="3200400"/>
              <a:chExt cx="381000" cy="685800"/>
            </a:xfrm>
          </p:grpSpPr>
          <p:cxnSp>
            <p:nvCxnSpPr>
              <p:cNvPr id="50" name="Straight Connector 49"/>
              <p:cNvCxnSpPr/>
              <p:nvPr/>
            </p:nvCxnSpPr>
            <p:spPr>
              <a:xfrm rot="5400000">
                <a:off x="5104606" y="3352006"/>
                <a:ext cx="304800" cy="1588"/>
              </a:xfrm>
              <a:prstGeom prst="line">
                <a:avLst/>
              </a:prstGeom>
              <a:ln>
                <a:solidFill>
                  <a:srgbClr val="33D600"/>
                </a:solidFill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51" name="Rectangle 50"/>
              <p:cNvSpPr/>
              <p:nvPr/>
            </p:nvSpPr>
            <p:spPr>
              <a:xfrm>
                <a:off x="5105400" y="3581400"/>
                <a:ext cx="381000" cy="304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rgbClr val="33CC33"/>
                    </a:solidFill>
                    <a:latin typeface="Arial" pitchFamily="34" charset="0"/>
                    <a:cs typeface="Arial" pitchFamily="34" charset="0"/>
                  </a:rPr>
                  <a:t>6</a:t>
                </a:r>
                <a:endParaRPr lang="en-US" sz="2000" b="1" dirty="0">
                  <a:solidFill>
                    <a:srgbClr val="33CC33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4" name="Group 90"/>
            <p:cNvGrpSpPr/>
            <p:nvPr/>
          </p:nvGrpSpPr>
          <p:grpSpPr>
            <a:xfrm>
              <a:off x="5562600" y="2743200"/>
              <a:ext cx="381000" cy="685800"/>
              <a:chOff x="5562600" y="3200400"/>
              <a:chExt cx="381000" cy="685800"/>
            </a:xfrm>
          </p:grpSpPr>
          <p:cxnSp>
            <p:nvCxnSpPr>
              <p:cNvPr id="48" name="Straight Connector 47"/>
              <p:cNvCxnSpPr/>
              <p:nvPr/>
            </p:nvCxnSpPr>
            <p:spPr>
              <a:xfrm rot="5400000">
                <a:off x="5563394" y="3352006"/>
                <a:ext cx="304800" cy="1588"/>
              </a:xfrm>
              <a:prstGeom prst="line">
                <a:avLst/>
              </a:prstGeom>
              <a:ln>
                <a:solidFill>
                  <a:srgbClr val="33D600"/>
                </a:solidFill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49" name="Rectangle 48"/>
              <p:cNvSpPr/>
              <p:nvPr/>
            </p:nvSpPr>
            <p:spPr>
              <a:xfrm>
                <a:off x="5562600" y="3581400"/>
                <a:ext cx="381000" cy="304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rgbClr val="33CC33"/>
                    </a:solidFill>
                    <a:latin typeface="Arial" pitchFamily="34" charset="0"/>
                    <a:cs typeface="Arial" pitchFamily="34" charset="0"/>
                  </a:rPr>
                  <a:t>7</a:t>
                </a:r>
                <a:endParaRPr lang="en-US" sz="2000" b="1" dirty="0">
                  <a:solidFill>
                    <a:srgbClr val="33CC33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5" name="Group 91"/>
            <p:cNvGrpSpPr/>
            <p:nvPr/>
          </p:nvGrpSpPr>
          <p:grpSpPr>
            <a:xfrm>
              <a:off x="6019800" y="2743200"/>
              <a:ext cx="381000" cy="685800"/>
              <a:chOff x="6019800" y="3200400"/>
              <a:chExt cx="381000" cy="685800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 rot="5400000">
                <a:off x="6019006" y="3352006"/>
                <a:ext cx="304800" cy="1588"/>
              </a:xfrm>
              <a:prstGeom prst="line">
                <a:avLst/>
              </a:prstGeom>
              <a:ln>
                <a:solidFill>
                  <a:srgbClr val="33D600"/>
                </a:solidFill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47" name="Rectangle 46"/>
              <p:cNvSpPr/>
              <p:nvPr/>
            </p:nvSpPr>
            <p:spPr>
              <a:xfrm>
                <a:off x="6019800" y="3581400"/>
                <a:ext cx="381000" cy="304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rgbClr val="33CC33"/>
                    </a:solidFill>
                    <a:latin typeface="Arial" pitchFamily="34" charset="0"/>
                    <a:cs typeface="Arial" pitchFamily="34" charset="0"/>
                  </a:rPr>
                  <a:t>8</a:t>
                </a:r>
                <a:endParaRPr lang="en-US" sz="2000" b="1" dirty="0">
                  <a:solidFill>
                    <a:srgbClr val="33CC33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6" name="Group 92"/>
            <p:cNvGrpSpPr/>
            <p:nvPr/>
          </p:nvGrpSpPr>
          <p:grpSpPr>
            <a:xfrm>
              <a:off x="6477000" y="2743200"/>
              <a:ext cx="381000" cy="685800"/>
              <a:chOff x="6477000" y="3200400"/>
              <a:chExt cx="381000" cy="685800"/>
            </a:xfrm>
          </p:grpSpPr>
          <p:cxnSp>
            <p:nvCxnSpPr>
              <p:cNvPr id="44" name="Straight Connector 43"/>
              <p:cNvCxnSpPr/>
              <p:nvPr/>
            </p:nvCxnSpPr>
            <p:spPr>
              <a:xfrm rot="5400000">
                <a:off x="6476206" y="3352006"/>
                <a:ext cx="304800" cy="1588"/>
              </a:xfrm>
              <a:prstGeom prst="line">
                <a:avLst/>
              </a:prstGeom>
              <a:ln>
                <a:solidFill>
                  <a:srgbClr val="33D600"/>
                </a:solidFill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45" name="Rectangle 44"/>
              <p:cNvSpPr/>
              <p:nvPr/>
            </p:nvSpPr>
            <p:spPr>
              <a:xfrm>
                <a:off x="6477000" y="3581400"/>
                <a:ext cx="381000" cy="304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rgbClr val="33CC33"/>
                    </a:solidFill>
                    <a:latin typeface="Arial" pitchFamily="34" charset="0"/>
                    <a:cs typeface="Arial" pitchFamily="34" charset="0"/>
                  </a:rPr>
                  <a:t>9</a:t>
                </a:r>
                <a:endParaRPr lang="en-US" sz="2000" b="1" dirty="0">
                  <a:solidFill>
                    <a:srgbClr val="33CC33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7" name="Group 93"/>
            <p:cNvGrpSpPr/>
            <p:nvPr/>
          </p:nvGrpSpPr>
          <p:grpSpPr>
            <a:xfrm>
              <a:off x="6858000" y="2743200"/>
              <a:ext cx="533400" cy="609600"/>
              <a:chOff x="6858000" y="3200400"/>
              <a:chExt cx="533400" cy="609600"/>
            </a:xfrm>
          </p:grpSpPr>
          <p:cxnSp>
            <p:nvCxnSpPr>
              <p:cNvPr id="42" name="Straight Connector 41"/>
              <p:cNvCxnSpPr/>
              <p:nvPr/>
            </p:nvCxnSpPr>
            <p:spPr>
              <a:xfrm rot="5400000">
                <a:off x="6933406" y="3352006"/>
                <a:ext cx="304800" cy="1588"/>
              </a:xfrm>
              <a:prstGeom prst="line">
                <a:avLst/>
              </a:prstGeom>
              <a:ln>
                <a:solidFill>
                  <a:srgbClr val="33D600"/>
                </a:solidFill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43" name="Rectangle 42"/>
              <p:cNvSpPr/>
              <p:nvPr/>
            </p:nvSpPr>
            <p:spPr>
              <a:xfrm>
                <a:off x="6858000" y="3581400"/>
                <a:ext cx="533400" cy="2286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rgbClr val="33CC33"/>
                    </a:solidFill>
                    <a:latin typeface="Arial" pitchFamily="34" charset="0"/>
                    <a:cs typeface="Arial" pitchFamily="34" charset="0"/>
                  </a:rPr>
                  <a:t>10</a:t>
                </a:r>
                <a:endParaRPr lang="en-US" sz="2000" b="1" dirty="0">
                  <a:solidFill>
                    <a:srgbClr val="33CC33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8" name="Group 79"/>
            <p:cNvGrpSpPr/>
            <p:nvPr/>
          </p:nvGrpSpPr>
          <p:grpSpPr>
            <a:xfrm>
              <a:off x="3733800" y="2743200"/>
              <a:ext cx="304800" cy="685800"/>
              <a:chOff x="3733800" y="3200400"/>
              <a:chExt cx="304800" cy="685800"/>
            </a:xfrm>
          </p:grpSpPr>
          <p:cxnSp>
            <p:nvCxnSpPr>
              <p:cNvPr id="40" name="Straight Connector 39"/>
              <p:cNvCxnSpPr/>
              <p:nvPr/>
            </p:nvCxnSpPr>
            <p:spPr>
              <a:xfrm rot="5400000">
                <a:off x="3733800" y="3352006"/>
                <a:ext cx="304800" cy="1588"/>
              </a:xfrm>
              <a:prstGeom prst="line">
                <a:avLst/>
              </a:prstGeom>
              <a:ln>
                <a:solidFill>
                  <a:srgbClr val="33CC33"/>
                </a:solidFill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41" name="Rectangle 40"/>
              <p:cNvSpPr/>
              <p:nvPr/>
            </p:nvSpPr>
            <p:spPr>
              <a:xfrm>
                <a:off x="3733800" y="3581400"/>
                <a:ext cx="304800" cy="304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rgbClr val="33CC33"/>
                    </a:solidFill>
                    <a:latin typeface="Arial" pitchFamily="34" charset="0"/>
                    <a:cs typeface="Arial" pitchFamily="34" charset="0"/>
                  </a:rPr>
                  <a:t>3</a:t>
                </a:r>
                <a:endParaRPr lang="en-US" sz="2000" b="1" dirty="0">
                  <a:solidFill>
                    <a:srgbClr val="33CC33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9" name="Group 86"/>
            <p:cNvGrpSpPr/>
            <p:nvPr/>
          </p:nvGrpSpPr>
          <p:grpSpPr>
            <a:xfrm>
              <a:off x="457200" y="2743200"/>
              <a:ext cx="533400" cy="685800"/>
              <a:chOff x="457200" y="3200400"/>
              <a:chExt cx="533400" cy="685800"/>
            </a:xfrm>
          </p:grpSpPr>
          <p:cxnSp>
            <p:nvCxnSpPr>
              <p:cNvPr id="38" name="Straight Connector 37"/>
              <p:cNvCxnSpPr/>
              <p:nvPr/>
            </p:nvCxnSpPr>
            <p:spPr>
              <a:xfrm rot="5400000">
                <a:off x="532606" y="3352006"/>
                <a:ext cx="304800" cy="158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39" name="Rectangle 38"/>
              <p:cNvSpPr/>
              <p:nvPr/>
            </p:nvSpPr>
            <p:spPr>
              <a:xfrm>
                <a:off x="457200" y="3581400"/>
                <a:ext cx="533400" cy="304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-4</a:t>
                </a:r>
                <a:endParaRPr lang="en-US" sz="20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0" name="Group 85"/>
            <p:cNvGrpSpPr/>
            <p:nvPr/>
          </p:nvGrpSpPr>
          <p:grpSpPr>
            <a:xfrm>
              <a:off x="914400" y="2743200"/>
              <a:ext cx="533400" cy="685800"/>
              <a:chOff x="914400" y="3200400"/>
              <a:chExt cx="533400" cy="685800"/>
            </a:xfrm>
          </p:grpSpPr>
          <p:cxnSp>
            <p:nvCxnSpPr>
              <p:cNvPr id="36" name="Straight Connector 35"/>
              <p:cNvCxnSpPr/>
              <p:nvPr/>
            </p:nvCxnSpPr>
            <p:spPr>
              <a:xfrm rot="5400000">
                <a:off x="989806" y="3352006"/>
                <a:ext cx="304800" cy="158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37" name="Rectangle 36"/>
              <p:cNvSpPr/>
              <p:nvPr/>
            </p:nvSpPr>
            <p:spPr>
              <a:xfrm>
                <a:off x="914400" y="3581400"/>
                <a:ext cx="533400" cy="304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-3</a:t>
                </a:r>
                <a:endParaRPr lang="en-US" sz="20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1" name="Group 84"/>
            <p:cNvGrpSpPr/>
            <p:nvPr/>
          </p:nvGrpSpPr>
          <p:grpSpPr>
            <a:xfrm>
              <a:off x="1371600" y="2743200"/>
              <a:ext cx="533400" cy="685800"/>
              <a:chOff x="1371600" y="3200400"/>
              <a:chExt cx="533400" cy="685800"/>
            </a:xfrm>
          </p:grpSpPr>
          <p:cxnSp>
            <p:nvCxnSpPr>
              <p:cNvPr id="34" name="Straight Connector 33"/>
              <p:cNvCxnSpPr/>
              <p:nvPr/>
            </p:nvCxnSpPr>
            <p:spPr>
              <a:xfrm rot="5400000">
                <a:off x="1447006" y="3352006"/>
                <a:ext cx="304800" cy="158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35" name="Rectangle 34"/>
              <p:cNvSpPr/>
              <p:nvPr/>
            </p:nvSpPr>
            <p:spPr>
              <a:xfrm>
                <a:off x="1371600" y="3581400"/>
                <a:ext cx="533400" cy="304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-2</a:t>
                </a:r>
                <a:endParaRPr lang="en-US" sz="20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2" name="Group 83"/>
            <p:cNvGrpSpPr/>
            <p:nvPr/>
          </p:nvGrpSpPr>
          <p:grpSpPr>
            <a:xfrm>
              <a:off x="1828800" y="2743200"/>
              <a:ext cx="533400" cy="685800"/>
              <a:chOff x="1828800" y="3200400"/>
              <a:chExt cx="533400" cy="685800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 rot="5400000">
                <a:off x="1905794" y="3352006"/>
                <a:ext cx="304800" cy="158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33" name="Rectangle 32"/>
              <p:cNvSpPr/>
              <p:nvPr/>
            </p:nvSpPr>
            <p:spPr>
              <a:xfrm>
                <a:off x="1828800" y="3581400"/>
                <a:ext cx="533400" cy="304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- 1</a:t>
                </a:r>
                <a:endParaRPr lang="en-US" sz="20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3" name="Group 82"/>
            <p:cNvGrpSpPr/>
            <p:nvPr/>
          </p:nvGrpSpPr>
          <p:grpSpPr>
            <a:xfrm>
              <a:off x="2286000" y="2743200"/>
              <a:ext cx="533400" cy="685800"/>
              <a:chOff x="2286000" y="3200400"/>
              <a:chExt cx="533400" cy="685800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 rot="5400000">
                <a:off x="2361406" y="3352006"/>
                <a:ext cx="304800" cy="1588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31" name="Rectangle 30"/>
              <p:cNvSpPr/>
              <p:nvPr/>
            </p:nvSpPr>
            <p:spPr>
              <a:xfrm>
                <a:off x="2286000" y="3581400"/>
                <a:ext cx="533400" cy="304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rgbClr val="7030A0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  <a:endParaRPr lang="en-US" sz="2000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4" name="Group 81"/>
            <p:cNvGrpSpPr/>
            <p:nvPr/>
          </p:nvGrpSpPr>
          <p:grpSpPr>
            <a:xfrm>
              <a:off x="2743200" y="2743200"/>
              <a:ext cx="533400" cy="685800"/>
              <a:chOff x="2743200" y="3200400"/>
              <a:chExt cx="533400" cy="685800"/>
            </a:xfrm>
          </p:grpSpPr>
          <p:cxnSp>
            <p:nvCxnSpPr>
              <p:cNvPr id="28" name="Straight Connector 27"/>
              <p:cNvCxnSpPr/>
              <p:nvPr/>
            </p:nvCxnSpPr>
            <p:spPr>
              <a:xfrm rot="5400000">
                <a:off x="2818606" y="3352006"/>
                <a:ext cx="304800" cy="1588"/>
              </a:xfrm>
              <a:prstGeom prst="line">
                <a:avLst/>
              </a:prstGeom>
              <a:ln>
                <a:solidFill>
                  <a:srgbClr val="33CC33"/>
                </a:solidFill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29" name="Rectangle 28"/>
              <p:cNvSpPr/>
              <p:nvPr/>
            </p:nvSpPr>
            <p:spPr>
              <a:xfrm>
                <a:off x="2743200" y="3581400"/>
                <a:ext cx="533400" cy="304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rgbClr val="33CC33"/>
                    </a:solidFill>
                    <a:latin typeface="Arial" pitchFamily="34" charset="0"/>
                    <a:cs typeface="Arial" pitchFamily="34" charset="0"/>
                  </a:rPr>
                  <a:t>1</a:t>
                </a:r>
                <a:endParaRPr lang="en-US" sz="2000" b="1" dirty="0">
                  <a:solidFill>
                    <a:srgbClr val="33CC33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5" name="Group 80"/>
            <p:cNvGrpSpPr/>
            <p:nvPr/>
          </p:nvGrpSpPr>
          <p:grpSpPr>
            <a:xfrm>
              <a:off x="3200400" y="2743200"/>
              <a:ext cx="533400" cy="685800"/>
              <a:chOff x="3200400" y="3200400"/>
              <a:chExt cx="533400" cy="685800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 rot="5400000">
                <a:off x="3275806" y="3352006"/>
                <a:ext cx="304800" cy="1588"/>
              </a:xfrm>
              <a:prstGeom prst="line">
                <a:avLst/>
              </a:prstGeom>
              <a:ln>
                <a:solidFill>
                  <a:srgbClr val="33CC33"/>
                </a:solidFill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27" name="Rectangle 26"/>
              <p:cNvSpPr/>
              <p:nvPr/>
            </p:nvSpPr>
            <p:spPr>
              <a:xfrm>
                <a:off x="3200400" y="3581400"/>
                <a:ext cx="533400" cy="304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rgbClr val="33CC33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endParaRPr lang="en-US" sz="2000" b="1" dirty="0">
                  <a:solidFill>
                    <a:srgbClr val="33CC33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pic>
        <p:nvPicPr>
          <p:cNvPr id="56" name="Picture 55" descr="rabbit_1f40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28803" flipH="1">
            <a:off x="2358552" y="1975660"/>
            <a:ext cx="485290" cy="709560"/>
          </a:xfrm>
          <a:prstGeom prst="rect">
            <a:avLst/>
          </a:prstGeom>
        </p:spPr>
      </p:pic>
      <p:sp>
        <p:nvSpPr>
          <p:cNvPr id="57" name="Oval 56"/>
          <p:cNvSpPr/>
          <p:nvPr/>
        </p:nvSpPr>
        <p:spPr>
          <a:xfrm>
            <a:off x="3276600" y="2743200"/>
            <a:ext cx="304800" cy="304800"/>
          </a:xfrm>
          <a:prstGeom prst="ellipse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ight Arrow 57"/>
          <p:cNvSpPr/>
          <p:nvPr/>
        </p:nvSpPr>
        <p:spPr>
          <a:xfrm>
            <a:off x="2514600" y="2209800"/>
            <a:ext cx="2286000" cy="560832"/>
          </a:xfrm>
          <a:prstGeom prst="rightArrow">
            <a:avLst>
              <a:gd name="adj1" fmla="val 16867"/>
              <a:gd name="adj2" fmla="val 30322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5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9" name="Right Arrow 58"/>
          <p:cNvSpPr/>
          <p:nvPr/>
        </p:nvSpPr>
        <p:spPr>
          <a:xfrm flipH="1">
            <a:off x="3429000" y="1828800"/>
            <a:ext cx="1371600" cy="560832"/>
          </a:xfrm>
          <a:prstGeom prst="rightArrow">
            <a:avLst>
              <a:gd name="adj1" fmla="val 11244"/>
              <a:gd name="adj2" fmla="val 24700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D0"/>
                </a:solidFill>
              </a:rPr>
              <a:t>-3</a:t>
            </a:r>
            <a:endParaRPr lang="en-US" sz="2800" b="1" dirty="0">
              <a:solidFill>
                <a:srgbClr val="0000D0"/>
              </a:solidFill>
            </a:endParaRPr>
          </a:p>
        </p:txBody>
      </p:sp>
      <p:sp>
        <p:nvSpPr>
          <p:cNvPr id="60" name="Right Arrow 59"/>
          <p:cNvSpPr/>
          <p:nvPr/>
        </p:nvSpPr>
        <p:spPr>
          <a:xfrm>
            <a:off x="2590800" y="3352800"/>
            <a:ext cx="838200" cy="560832"/>
          </a:xfrm>
          <a:prstGeom prst="rightArrow">
            <a:avLst>
              <a:gd name="adj1" fmla="val 16867"/>
              <a:gd name="adj2" fmla="val 21889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" name="Picture 60" descr="rabbit_1f40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59113">
            <a:off x="4568545" y="1845083"/>
            <a:ext cx="459276" cy="711170"/>
          </a:xfrm>
          <a:prstGeom prst="rect">
            <a:avLst/>
          </a:prstGeom>
        </p:spPr>
      </p:pic>
      <p:sp>
        <p:nvSpPr>
          <p:cNvPr id="62" name="Rectangle 61"/>
          <p:cNvSpPr/>
          <p:nvPr/>
        </p:nvSpPr>
        <p:spPr>
          <a:xfrm>
            <a:off x="2286000" y="2209800"/>
            <a:ext cx="38504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Siyam Rupali" pitchFamily="2" charset="0"/>
              </a:rPr>
              <a:t>5</a:t>
            </a:r>
            <a:endParaRPr lang="en-US" sz="2800" dirty="0"/>
          </a:p>
        </p:txBody>
      </p:sp>
      <p:sp>
        <p:nvSpPr>
          <p:cNvPr id="63" name="Rectangle 62"/>
          <p:cNvSpPr/>
          <p:nvPr/>
        </p:nvSpPr>
        <p:spPr>
          <a:xfrm>
            <a:off x="4523933" y="2143780"/>
            <a:ext cx="5052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00D0"/>
                </a:solidFill>
                <a:latin typeface="Arial" pitchFamily="34" charset="0"/>
                <a:cs typeface="Siyam Rupali" pitchFamily="2" charset="0"/>
              </a:rPr>
              <a:t>-3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1438E-6 0.01088 L 0.01981 -0.04259 C 0.0241 -0.05463 0.02941 -0.06041 0.03472 -0.06018 C 0.04064 -0.05926 0.04493 -0.05254 0.04718 -0.03981 L 0.05862 0.01713 " pathEditMode="fixed" rAng="309513" ptsTypes="FffFF">
                                      <p:cBhvr>
                                        <p:cTn id="4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" y="-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57 0.00578 L 0.07572 -0.05204 C 0.07919 -0.06522 0.0847 -0.07192 0.09021 -0.07192 C 0.09674 -0.07192 0.10184 -0.06522 0.10531 -0.05204 L 0.12265 0.00578 " pathEditMode="relative" rAng="0" ptsTypes="FffFF">
                                      <p:cBhvr>
                                        <p:cTn id="4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" y="-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37 0.00647 L 0.13531 -0.05181 C 0.13878 -0.06522 0.14429 -0.07123 0.1498 -0.07123 C 0.15633 -0.07123 0.16143 -0.06522 0.1647 -0.05181 L 0.18245 0.00647 " pathEditMode="relative" rAng="0" ptsTypes="FffFF">
                                      <p:cBhvr>
                                        <p:cTn id="4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" y="-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708 0.00325 L 0.1924 -0.06296 C 0.19546 -0.07824 0.20098 -0.08402 0.20629 -0.08402 C 0.21242 -0.08425 0.21711 -0.07847 0.22079 -0.06319 L 0.23754 0.0007 " pathEditMode="relative" rAng="0" ptsTypes="FffFF">
                                      <p:cBhvr>
                                        <p:cTn id="4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" y="-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224 0.003 L 0.24734 -0.06083 C 0.25061 -0.07493 0.2553 -0.08234 0.2602 -0.08234 C 0.26612 -0.08234 0.27061 -0.07493 0.27388 -0.06083 L 0.28939 0.003 " pathEditMode="relative" rAng="0" ptsTypes="FffFF">
                                      <p:cBhvr>
                                        <p:cTn id="5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" y="-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9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451E-6 0.00741 L -0.01103 -0.04907 C -0.01328 -0.0618 -0.01777 -0.06852 -0.02308 -0.06944 C -0.02901 -0.06967 -0.03411 -0.06389 -0.0384 -0.05185 L -0.05862 0.00162 " pathEditMode="fixed" rAng="309513" ptsTypes="FffFF">
                                      <p:cBhvr>
                                        <p:cTn id="7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91 0.00509 L -0.06373 -0.05278 C -0.06761 -0.06597 -0.07394 -0.07268 -0.08027 -0.07268 C -0.08783 -0.07268 -0.09375 -0.06597 -0.09763 -0.05278 L -0.11724 0.00509 " pathEditMode="relative" rAng="0" ptsTypes="FffFF">
                                      <p:cBhvr>
                                        <p:cTn id="8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" y="-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000"/>
                            </p:stCondLst>
                            <p:childTnLst>
                              <p:par>
                                <p:cTn id="84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744 0.00509 L -0.12561 -0.04491 C -0.12929 -0.05648 -0.13521 -0.06157 -0.14114 -0.06157 C -0.14808 -0.06157 -0.1536 -0.05648 -0.15707 -0.04491 L -0.17606 0.00509 " pathEditMode="relative" rAng="0" ptsTypes="FffFF">
                                      <p:cBhvr>
                                        <p:cTn id="8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" y="-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57" grpId="0" animBg="1"/>
      <p:bldP spid="58" grpId="0" animBg="1"/>
      <p:bldP spid="59" grpId="0" animBg="1"/>
      <p:bldP spid="60" grpId="0" animBg="1"/>
      <p:bldP spid="62" grpId="0"/>
      <p:bldP spid="62" grpId="1"/>
      <p:bldP spid="63" grpId="0"/>
      <p:bldP spid="6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295400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0000D0"/>
                </a:solidFill>
                <a:latin typeface="Siyam Rupali" pitchFamily="2" charset="0"/>
                <a:cs typeface="Siyam Rupali" pitchFamily="2" charset="0"/>
              </a:rPr>
              <a:t>একটি সংখ্যারেখা আঁকি</a:t>
            </a:r>
            <a:endParaRPr lang="en-US" sz="2400" b="1" dirty="0">
              <a:solidFill>
                <a:srgbClr val="0000D0"/>
              </a:solidFill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2200" y="401949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b="1" i="1" dirty="0" smtClean="0">
                <a:solidFill>
                  <a:srgbClr val="00B0F0"/>
                </a:solidFill>
                <a:latin typeface="Siyam Rupali" pitchFamily="2" charset="0"/>
                <a:cs typeface="Siyam Rupali" pitchFamily="2" charset="0"/>
              </a:rPr>
              <a:t>চিত্রঃ সংখ্যারেখা </a:t>
            </a:r>
            <a:endParaRPr lang="en-US" sz="2000" b="1" i="1" dirty="0">
              <a:solidFill>
                <a:srgbClr val="00B0F0"/>
              </a:solidFill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304800"/>
            <a:ext cx="716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Siyam Rupali" pitchFamily="2" charset="0"/>
                <a:cs typeface="Siyam Rupali" pitchFamily="2" charset="0"/>
              </a:rPr>
              <a:t>সংখ্যারেখার সাহায্যে পূর্ণসংখ্যা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Siyam Rupali" pitchFamily="2" charset="0"/>
              </a:rPr>
              <a:t>5</a:t>
            </a:r>
            <a:r>
              <a:rPr lang="bn-BD" sz="2800" dirty="0" smtClean="0">
                <a:latin typeface="Siyam Rupali" pitchFamily="2" charset="0"/>
                <a:cs typeface="Siyam Rupali" pitchFamily="2" charset="0"/>
              </a:rPr>
              <a:t> ও</a:t>
            </a:r>
            <a:r>
              <a:rPr lang="en-US" sz="2800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800" dirty="0" smtClean="0">
                <a:solidFill>
                  <a:srgbClr val="0000D0"/>
                </a:solidFill>
                <a:latin typeface="Siyam Rupali" pitchFamily="2" charset="0"/>
                <a:cs typeface="Siyam Rupali" pitchFamily="2" charset="0"/>
              </a:rPr>
              <a:t>3</a:t>
            </a:r>
            <a:r>
              <a:rPr lang="en-US" sz="2800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bn-BD" sz="2800" dirty="0" smtClean="0">
                <a:latin typeface="Siyam Rupali" pitchFamily="2" charset="0"/>
                <a:cs typeface="Siyam Rupali" pitchFamily="2" charset="0"/>
              </a:rPr>
              <a:t>এর  যোগ অর্থাৎ,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(-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Siyam Rupali" pitchFamily="2" charset="0"/>
              </a:rPr>
              <a:t>5) </a:t>
            </a:r>
            <a:r>
              <a:rPr lang="en-US" sz="2800" dirty="0" smtClean="0">
                <a:solidFill>
                  <a:srgbClr val="7030A0"/>
                </a:solidFill>
                <a:latin typeface="Arial" pitchFamily="34" charset="0"/>
                <a:cs typeface="Siyam Rupali" pitchFamily="2" charset="0"/>
              </a:rPr>
              <a:t>+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Siyam Rupali" pitchFamily="2" charset="0"/>
              </a:rPr>
              <a:t> </a:t>
            </a:r>
            <a:r>
              <a:rPr lang="en-US" sz="2800" dirty="0" smtClean="0">
                <a:solidFill>
                  <a:srgbClr val="0000D0"/>
                </a:solidFill>
                <a:latin typeface="Arial" pitchFamily="34" charset="0"/>
                <a:cs typeface="Siyam Rupali" pitchFamily="2" charset="0"/>
              </a:rPr>
              <a:t>(+3)</a:t>
            </a:r>
            <a:r>
              <a:rPr lang="bn-BD" sz="2800" dirty="0" smtClean="0">
                <a:solidFill>
                  <a:srgbClr val="0000D0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bn-BD" sz="2800" dirty="0" smtClean="0">
                <a:latin typeface="Siyam Rupali" pitchFamily="2" charset="0"/>
                <a:cs typeface="Siyam Rupali" pitchFamily="2" charset="0"/>
              </a:rPr>
              <a:t>নির্ণয় কর।</a:t>
            </a:r>
            <a:r>
              <a:rPr lang="en-US" sz="2800" dirty="0" smtClean="0">
                <a:latin typeface="Siyam Rupali" pitchFamily="2" charset="0"/>
                <a:cs typeface="Siyam Rupali" pitchFamily="2" charset="0"/>
              </a:rPr>
              <a:t> </a:t>
            </a:r>
            <a:endParaRPr lang="en-US" sz="2800" dirty="0"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514671"/>
            <a:ext cx="723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400" b="1" dirty="0" smtClean="0">
                <a:latin typeface="Siyam Rupali" pitchFamily="2" charset="0"/>
                <a:cs typeface="Siyam Rupali" pitchFamily="2" charset="0"/>
              </a:rPr>
              <a:t>সংখ্যারেখার </a:t>
            </a:r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bn-BD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bn-BD" sz="2400" b="1" dirty="0" smtClean="0">
                <a:latin typeface="Siyam Rupali" pitchFamily="2" charset="0"/>
                <a:cs typeface="Siyam Rupali" pitchFamily="2" charset="0"/>
              </a:rPr>
              <a:t>বিন্দু থেকে প্রথমে বামদিকে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bn-BD" sz="2400" b="1" dirty="0" smtClean="0">
                <a:latin typeface="Siyam Rupali" pitchFamily="2" charset="0"/>
                <a:cs typeface="Siyam Rupali" pitchFamily="2" charset="0"/>
              </a:rPr>
              <a:t> ধাপ অতিক্রম করে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-5</a:t>
            </a:r>
            <a:r>
              <a:rPr lang="bn-BD" sz="2400" b="1" dirty="0" smtClean="0">
                <a:solidFill>
                  <a:srgbClr val="FF0000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bn-BD" sz="2400" b="1" dirty="0" smtClean="0">
                <a:latin typeface="Siyam Rupali" pitchFamily="2" charset="0"/>
                <a:cs typeface="Siyam Rupali" pitchFamily="2" charset="0"/>
              </a:rPr>
              <a:t>বিন্দুতে পৌঁছাই। তারপর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-5</a:t>
            </a:r>
            <a:r>
              <a:rPr lang="bn-BD" sz="2400" b="1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bn-BD" sz="2400" b="1" dirty="0" smtClean="0">
                <a:latin typeface="Siyam Rupali" pitchFamily="2" charset="0"/>
                <a:cs typeface="Siyam Rupali" pitchFamily="2" charset="0"/>
              </a:rPr>
              <a:t>বিন্দু হতে</a:t>
            </a:r>
            <a:r>
              <a:rPr lang="en-US" sz="2400" b="1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bn-BD" sz="2400" b="1" dirty="0" smtClean="0">
                <a:latin typeface="Siyam Rupali" pitchFamily="2" charset="0"/>
                <a:cs typeface="Siyam Rupali" pitchFamily="2" charset="0"/>
              </a:rPr>
              <a:t>ডানদিকে </a:t>
            </a:r>
            <a:r>
              <a:rPr lang="en-US" sz="2400" b="1" dirty="0" smtClean="0">
                <a:solidFill>
                  <a:srgbClr val="0000D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bn-BD" sz="2400" b="1" dirty="0" smtClean="0">
                <a:latin typeface="Siyam Rupali" pitchFamily="2" charset="0"/>
                <a:cs typeface="Siyam Rupali" pitchFamily="2" charset="0"/>
              </a:rPr>
              <a:t> ধাপ অতিক্রম করে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-2</a:t>
            </a:r>
            <a:r>
              <a:rPr lang="bn-BD" sz="2400" b="1" dirty="0" smtClean="0">
                <a:solidFill>
                  <a:srgbClr val="FF0000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bn-BD" sz="2400" b="1" dirty="0" smtClean="0">
                <a:latin typeface="Siyam Rupali" pitchFamily="2" charset="0"/>
                <a:cs typeface="Siyam Rupali" pitchFamily="2" charset="0"/>
              </a:rPr>
              <a:t>বিন্দুতে পৌঁছাই। </a:t>
            </a:r>
            <a:endParaRPr lang="en-US" sz="2400" b="1" dirty="0"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5862935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BD" sz="2400" b="1" dirty="0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তাহলে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,</a:t>
            </a:r>
            <a:r>
              <a:rPr lang="bn-BD" sz="2400" b="1" dirty="0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Siyam Rupali" pitchFamily="2" charset="0"/>
              </a:rPr>
              <a:t>5</a:t>
            </a:r>
            <a:r>
              <a:rPr lang="bn-BD" sz="2400" b="1" dirty="0" smtClean="0">
                <a:latin typeface="Siyam Rupali" pitchFamily="2" charset="0"/>
                <a:cs typeface="Siyam Rupali" pitchFamily="2" charset="0"/>
              </a:rPr>
              <a:t> ও</a:t>
            </a:r>
            <a:r>
              <a:rPr lang="en-US" sz="2400" b="1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smtClean="0">
                <a:solidFill>
                  <a:srgbClr val="0000D0"/>
                </a:solidFill>
                <a:latin typeface="Siyam Rupali" pitchFamily="2" charset="0"/>
                <a:cs typeface="Siyam Rupali" pitchFamily="2" charset="0"/>
              </a:rPr>
              <a:t>3</a:t>
            </a:r>
            <a:r>
              <a:rPr lang="en-US" sz="2400" b="1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bn-BD" sz="2400" b="1" dirty="0" smtClean="0">
                <a:latin typeface="Siyam Rupali" pitchFamily="2" charset="0"/>
                <a:cs typeface="Siyam Rupali" pitchFamily="2" charset="0"/>
              </a:rPr>
              <a:t>এর </a:t>
            </a:r>
            <a:r>
              <a:rPr lang="bn-BD" sz="2400" b="1" dirty="0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যোগফল হবে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(-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Siyam Rupali" pitchFamily="2" charset="0"/>
              </a:rPr>
              <a:t>5) </a:t>
            </a:r>
            <a:r>
              <a:rPr lang="en-US" sz="2400" dirty="0" smtClean="0">
                <a:solidFill>
                  <a:srgbClr val="7030A0"/>
                </a:solidFill>
                <a:latin typeface="Arial" pitchFamily="34" charset="0"/>
                <a:cs typeface="Siyam Rupali" pitchFamily="2" charset="0"/>
              </a:rPr>
              <a:t>+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Siyam Rupali" pitchFamily="2" charset="0"/>
              </a:rPr>
              <a:t> </a:t>
            </a:r>
            <a:r>
              <a:rPr lang="en-US" sz="2400" dirty="0" smtClean="0">
                <a:solidFill>
                  <a:srgbClr val="0000D0"/>
                </a:solidFill>
                <a:latin typeface="Arial" pitchFamily="34" charset="0"/>
                <a:cs typeface="Siyam Rupali" pitchFamily="2" charset="0"/>
              </a:rPr>
              <a:t>(+3)</a:t>
            </a:r>
            <a:r>
              <a:rPr lang="bn-BD" sz="2400" dirty="0" smtClean="0">
                <a:solidFill>
                  <a:srgbClr val="0000D0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bn-BD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-2 </a:t>
            </a:r>
            <a:r>
              <a:rPr lang="bn-BD" sz="2400" b="1" dirty="0" smtClean="0">
                <a:solidFill>
                  <a:srgbClr val="FF0000"/>
                </a:solidFill>
                <a:latin typeface="Siyam Rupali" pitchFamily="2" charset="0"/>
                <a:cs typeface="Siyam Rupali" pitchFamily="2" charset="0"/>
              </a:rPr>
              <a:t>।</a:t>
            </a:r>
            <a:r>
              <a:rPr lang="bn-BD" sz="2400" b="1" dirty="0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Siyam Rupali" pitchFamily="2" charset="0"/>
              <a:cs typeface="Siyam Rupali" pitchFamily="2" charset="0"/>
            </a:endParaRPr>
          </a:p>
        </p:txBody>
      </p:sp>
      <p:grpSp>
        <p:nvGrpSpPr>
          <p:cNvPr id="115" name="Group 114"/>
          <p:cNvGrpSpPr/>
          <p:nvPr/>
        </p:nvGrpSpPr>
        <p:grpSpPr>
          <a:xfrm>
            <a:off x="381000" y="2819400"/>
            <a:ext cx="7010400" cy="685800"/>
            <a:chOff x="381000" y="2819400"/>
            <a:chExt cx="7010400" cy="685800"/>
          </a:xfrm>
        </p:grpSpPr>
        <p:cxnSp>
          <p:nvCxnSpPr>
            <p:cNvPr id="64" name="Straight Connector 63"/>
            <p:cNvCxnSpPr/>
            <p:nvPr/>
          </p:nvCxnSpPr>
          <p:spPr>
            <a:xfrm>
              <a:off x="609600" y="2971800"/>
              <a:ext cx="6553200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 rot="10800000">
              <a:off x="381000" y="2971800"/>
              <a:ext cx="30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>
              <a:off x="7086600" y="2971800"/>
              <a:ext cx="30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67" name="Group 87"/>
            <p:cNvGrpSpPr/>
            <p:nvPr/>
          </p:nvGrpSpPr>
          <p:grpSpPr>
            <a:xfrm>
              <a:off x="4191000" y="2819400"/>
              <a:ext cx="381000" cy="685800"/>
              <a:chOff x="4191000" y="3200400"/>
              <a:chExt cx="381000" cy="685800"/>
            </a:xfrm>
          </p:grpSpPr>
          <p:cxnSp>
            <p:nvCxnSpPr>
              <p:cNvPr id="68" name="Straight Connector 67"/>
              <p:cNvCxnSpPr/>
              <p:nvPr/>
            </p:nvCxnSpPr>
            <p:spPr>
              <a:xfrm rot="5400000">
                <a:off x="4190206" y="3352006"/>
                <a:ext cx="304800" cy="1588"/>
              </a:xfrm>
              <a:prstGeom prst="line">
                <a:avLst/>
              </a:prstGeom>
              <a:ln>
                <a:solidFill>
                  <a:srgbClr val="33D600"/>
                </a:solidFill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69" name="Rectangle 68"/>
              <p:cNvSpPr/>
              <p:nvPr/>
            </p:nvSpPr>
            <p:spPr>
              <a:xfrm>
                <a:off x="4191000" y="3581400"/>
                <a:ext cx="381000" cy="304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rgbClr val="33CC33"/>
                    </a:solidFill>
                    <a:latin typeface="Arial" pitchFamily="34" charset="0"/>
                    <a:cs typeface="Arial" pitchFamily="34" charset="0"/>
                  </a:rPr>
                  <a:t>1</a:t>
                </a:r>
                <a:endParaRPr lang="en-US" sz="2000" b="1" dirty="0">
                  <a:solidFill>
                    <a:srgbClr val="33CC33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70" name="Group 88"/>
            <p:cNvGrpSpPr/>
            <p:nvPr/>
          </p:nvGrpSpPr>
          <p:grpSpPr>
            <a:xfrm>
              <a:off x="4648200" y="2819400"/>
              <a:ext cx="381000" cy="685800"/>
              <a:chOff x="4648200" y="3200400"/>
              <a:chExt cx="381000" cy="685800"/>
            </a:xfrm>
          </p:grpSpPr>
          <p:cxnSp>
            <p:nvCxnSpPr>
              <p:cNvPr id="71" name="Straight Connector 70"/>
              <p:cNvCxnSpPr/>
              <p:nvPr/>
            </p:nvCxnSpPr>
            <p:spPr>
              <a:xfrm rot="5400000">
                <a:off x="4647406" y="3352006"/>
                <a:ext cx="304800" cy="1588"/>
              </a:xfrm>
              <a:prstGeom prst="line">
                <a:avLst/>
              </a:prstGeom>
              <a:ln>
                <a:solidFill>
                  <a:srgbClr val="33D600"/>
                </a:solidFill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72" name="Rectangle 71"/>
              <p:cNvSpPr/>
              <p:nvPr/>
            </p:nvSpPr>
            <p:spPr>
              <a:xfrm>
                <a:off x="4648200" y="3581400"/>
                <a:ext cx="381000" cy="304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rgbClr val="33CC33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endParaRPr lang="en-US" sz="2000" b="1" dirty="0">
                  <a:solidFill>
                    <a:srgbClr val="33CC33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73" name="Group 89"/>
            <p:cNvGrpSpPr/>
            <p:nvPr/>
          </p:nvGrpSpPr>
          <p:grpSpPr>
            <a:xfrm>
              <a:off x="5105400" y="2819400"/>
              <a:ext cx="381000" cy="685800"/>
              <a:chOff x="5105400" y="3200400"/>
              <a:chExt cx="381000" cy="685800"/>
            </a:xfrm>
          </p:grpSpPr>
          <p:cxnSp>
            <p:nvCxnSpPr>
              <p:cNvPr id="74" name="Straight Connector 73"/>
              <p:cNvCxnSpPr/>
              <p:nvPr/>
            </p:nvCxnSpPr>
            <p:spPr>
              <a:xfrm rot="5400000">
                <a:off x="5104606" y="3352006"/>
                <a:ext cx="304800" cy="1588"/>
              </a:xfrm>
              <a:prstGeom prst="line">
                <a:avLst/>
              </a:prstGeom>
              <a:ln>
                <a:solidFill>
                  <a:srgbClr val="33D600"/>
                </a:solidFill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75" name="Rectangle 74"/>
              <p:cNvSpPr/>
              <p:nvPr/>
            </p:nvSpPr>
            <p:spPr>
              <a:xfrm>
                <a:off x="5105400" y="3581400"/>
                <a:ext cx="381000" cy="304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rgbClr val="33CC33"/>
                    </a:solidFill>
                    <a:latin typeface="Arial" pitchFamily="34" charset="0"/>
                    <a:cs typeface="Arial" pitchFamily="34" charset="0"/>
                  </a:rPr>
                  <a:t>3</a:t>
                </a:r>
                <a:endParaRPr lang="en-US" sz="2000" b="1" dirty="0">
                  <a:solidFill>
                    <a:srgbClr val="33CC33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76" name="Group 90"/>
            <p:cNvGrpSpPr/>
            <p:nvPr/>
          </p:nvGrpSpPr>
          <p:grpSpPr>
            <a:xfrm>
              <a:off x="5562600" y="2819400"/>
              <a:ext cx="381000" cy="685800"/>
              <a:chOff x="5562600" y="3200400"/>
              <a:chExt cx="381000" cy="685800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 rot="5400000">
                <a:off x="5563394" y="3352006"/>
                <a:ext cx="304800" cy="1588"/>
              </a:xfrm>
              <a:prstGeom prst="line">
                <a:avLst/>
              </a:prstGeom>
              <a:ln>
                <a:solidFill>
                  <a:srgbClr val="33D600"/>
                </a:solidFill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78" name="Rectangle 77"/>
              <p:cNvSpPr/>
              <p:nvPr/>
            </p:nvSpPr>
            <p:spPr>
              <a:xfrm>
                <a:off x="5562600" y="3581400"/>
                <a:ext cx="381000" cy="304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rgbClr val="33CC33"/>
                    </a:solidFill>
                    <a:latin typeface="Arial" pitchFamily="34" charset="0"/>
                    <a:cs typeface="Arial" pitchFamily="34" charset="0"/>
                  </a:rPr>
                  <a:t>4</a:t>
                </a:r>
                <a:endParaRPr lang="en-US" sz="2000" b="1" dirty="0">
                  <a:solidFill>
                    <a:srgbClr val="33CC33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79" name="Group 91"/>
            <p:cNvGrpSpPr/>
            <p:nvPr/>
          </p:nvGrpSpPr>
          <p:grpSpPr>
            <a:xfrm>
              <a:off x="6019800" y="2819400"/>
              <a:ext cx="381000" cy="685800"/>
              <a:chOff x="6019800" y="3200400"/>
              <a:chExt cx="381000" cy="685800"/>
            </a:xfrm>
          </p:grpSpPr>
          <p:cxnSp>
            <p:nvCxnSpPr>
              <p:cNvPr id="80" name="Straight Connector 79"/>
              <p:cNvCxnSpPr/>
              <p:nvPr/>
            </p:nvCxnSpPr>
            <p:spPr>
              <a:xfrm rot="5400000">
                <a:off x="6019006" y="3352006"/>
                <a:ext cx="304800" cy="1588"/>
              </a:xfrm>
              <a:prstGeom prst="line">
                <a:avLst/>
              </a:prstGeom>
              <a:ln>
                <a:solidFill>
                  <a:srgbClr val="33D600"/>
                </a:solidFill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81" name="Rectangle 80"/>
              <p:cNvSpPr/>
              <p:nvPr/>
            </p:nvSpPr>
            <p:spPr>
              <a:xfrm>
                <a:off x="6019800" y="3581400"/>
                <a:ext cx="381000" cy="304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rgbClr val="33CC33"/>
                    </a:solidFill>
                    <a:latin typeface="Arial" pitchFamily="34" charset="0"/>
                    <a:cs typeface="Arial" pitchFamily="34" charset="0"/>
                  </a:rPr>
                  <a:t>5</a:t>
                </a:r>
                <a:endParaRPr lang="en-US" sz="2000" b="1" dirty="0">
                  <a:solidFill>
                    <a:srgbClr val="33CC33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82" name="Group 92"/>
            <p:cNvGrpSpPr/>
            <p:nvPr/>
          </p:nvGrpSpPr>
          <p:grpSpPr>
            <a:xfrm>
              <a:off x="6477000" y="2819400"/>
              <a:ext cx="381000" cy="685800"/>
              <a:chOff x="6477000" y="3200400"/>
              <a:chExt cx="381000" cy="685800"/>
            </a:xfrm>
          </p:grpSpPr>
          <p:cxnSp>
            <p:nvCxnSpPr>
              <p:cNvPr id="83" name="Straight Connector 82"/>
              <p:cNvCxnSpPr/>
              <p:nvPr/>
            </p:nvCxnSpPr>
            <p:spPr>
              <a:xfrm rot="5400000">
                <a:off x="6476206" y="3352006"/>
                <a:ext cx="304800" cy="1588"/>
              </a:xfrm>
              <a:prstGeom prst="line">
                <a:avLst/>
              </a:prstGeom>
              <a:ln>
                <a:solidFill>
                  <a:srgbClr val="33D600"/>
                </a:solidFill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84" name="Rectangle 83"/>
              <p:cNvSpPr/>
              <p:nvPr/>
            </p:nvSpPr>
            <p:spPr>
              <a:xfrm>
                <a:off x="6477000" y="3581400"/>
                <a:ext cx="381000" cy="304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rgbClr val="33CC33"/>
                    </a:solidFill>
                    <a:latin typeface="Arial" pitchFamily="34" charset="0"/>
                    <a:cs typeface="Arial" pitchFamily="34" charset="0"/>
                  </a:rPr>
                  <a:t>6</a:t>
                </a:r>
                <a:endParaRPr lang="en-US" sz="2000" b="1" dirty="0">
                  <a:solidFill>
                    <a:srgbClr val="33CC33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85" name="Group 93"/>
            <p:cNvGrpSpPr/>
            <p:nvPr/>
          </p:nvGrpSpPr>
          <p:grpSpPr>
            <a:xfrm>
              <a:off x="6934200" y="2819400"/>
              <a:ext cx="381000" cy="685800"/>
              <a:chOff x="6934200" y="3200400"/>
              <a:chExt cx="381000" cy="685800"/>
            </a:xfrm>
          </p:grpSpPr>
          <p:cxnSp>
            <p:nvCxnSpPr>
              <p:cNvPr id="86" name="Straight Connector 85"/>
              <p:cNvCxnSpPr/>
              <p:nvPr/>
            </p:nvCxnSpPr>
            <p:spPr>
              <a:xfrm rot="5400000">
                <a:off x="6933406" y="3352006"/>
                <a:ext cx="304800" cy="1588"/>
              </a:xfrm>
              <a:prstGeom prst="line">
                <a:avLst/>
              </a:prstGeom>
              <a:ln>
                <a:solidFill>
                  <a:srgbClr val="33D600"/>
                </a:solidFill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87" name="Rectangle 86"/>
              <p:cNvSpPr/>
              <p:nvPr/>
            </p:nvSpPr>
            <p:spPr>
              <a:xfrm>
                <a:off x="6934200" y="3581400"/>
                <a:ext cx="381000" cy="304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rgbClr val="33CC33"/>
                    </a:solidFill>
                    <a:latin typeface="Arial" pitchFamily="34" charset="0"/>
                    <a:cs typeface="Arial" pitchFamily="34" charset="0"/>
                  </a:rPr>
                  <a:t>7</a:t>
                </a:r>
                <a:endParaRPr lang="en-US" sz="2000" b="1" dirty="0">
                  <a:solidFill>
                    <a:srgbClr val="33CC33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88" name="Group 79"/>
            <p:cNvGrpSpPr/>
            <p:nvPr/>
          </p:nvGrpSpPr>
          <p:grpSpPr>
            <a:xfrm>
              <a:off x="3733800" y="2819400"/>
              <a:ext cx="304800" cy="685800"/>
              <a:chOff x="3733800" y="3200400"/>
              <a:chExt cx="304800" cy="685800"/>
            </a:xfrm>
          </p:grpSpPr>
          <p:cxnSp>
            <p:nvCxnSpPr>
              <p:cNvPr id="89" name="Straight Connector 88"/>
              <p:cNvCxnSpPr/>
              <p:nvPr/>
            </p:nvCxnSpPr>
            <p:spPr>
              <a:xfrm rot="5400000">
                <a:off x="3733800" y="3352006"/>
                <a:ext cx="304800" cy="1588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90" name="Rectangle 89"/>
              <p:cNvSpPr/>
              <p:nvPr/>
            </p:nvSpPr>
            <p:spPr>
              <a:xfrm>
                <a:off x="3733800" y="3581400"/>
                <a:ext cx="304800" cy="304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rgbClr val="7030A0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  <a:endParaRPr lang="en-US" sz="2000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91" name="Group 86"/>
            <p:cNvGrpSpPr/>
            <p:nvPr/>
          </p:nvGrpSpPr>
          <p:grpSpPr>
            <a:xfrm>
              <a:off x="457200" y="2819400"/>
              <a:ext cx="533400" cy="685800"/>
              <a:chOff x="457200" y="3200400"/>
              <a:chExt cx="533400" cy="685800"/>
            </a:xfrm>
          </p:grpSpPr>
          <p:cxnSp>
            <p:nvCxnSpPr>
              <p:cNvPr id="92" name="Straight Connector 91"/>
              <p:cNvCxnSpPr/>
              <p:nvPr/>
            </p:nvCxnSpPr>
            <p:spPr>
              <a:xfrm rot="5400000">
                <a:off x="532606" y="3352006"/>
                <a:ext cx="304800" cy="158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93" name="Rectangle 92"/>
              <p:cNvSpPr/>
              <p:nvPr/>
            </p:nvSpPr>
            <p:spPr>
              <a:xfrm>
                <a:off x="457200" y="3581400"/>
                <a:ext cx="533400" cy="304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-7</a:t>
                </a:r>
                <a:endParaRPr lang="en-US" sz="20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94" name="Group 85"/>
            <p:cNvGrpSpPr/>
            <p:nvPr/>
          </p:nvGrpSpPr>
          <p:grpSpPr>
            <a:xfrm>
              <a:off x="914400" y="2819400"/>
              <a:ext cx="533400" cy="685800"/>
              <a:chOff x="914400" y="3200400"/>
              <a:chExt cx="533400" cy="685800"/>
            </a:xfrm>
          </p:grpSpPr>
          <p:cxnSp>
            <p:nvCxnSpPr>
              <p:cNvPr id="95" name="Straight Connector 94"/>
              <p:cNvCxnSpPr/>
              <p:nvPr/>
            </p:nvCxnSpPr>
            <p:spPr>
              <a:xfrm rot="5400000">
                <a:off x="989806" y="3352006"/>
                <a:ext cx="304800" cy="158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96" name="Rectangle 95"/>
              <p:cNvSpPr/>
              <p:nvPr/>
            </p:nvSpPr>
            <p:spPr>
              <a:xfrm>
                <a:off x="914400" y="3581400"/>
                <a:ext cx="533400" cy="304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-6</a:t>
                </a:r>
                <a:endParaRPr lang="en-US" sz="20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97" name="Group 84"/>
            <p:cNvGrpSpPr/>
            <p:nvPr/>
          </p:nvGrpSpPr>
          <p:grpSpPr>
            <a:xfrm>
              <a:off x="1371600" y="2819400"/>
              <a:ext cx="533400" cy="685800"/>
              <a:chOff x="1371600" y="3200400"/>
              <a:chExt cx="533400" cy="685800"/>
            </a:xfrm>
          </p:grpSpPr>
          <p:cxnSp>
            <p:nvCxnSpPr>
              <p:cNvPr id="98" name="Straight Connector 97"/>
              <p:cNvCxnSpPr/>
              <p:nvPr/>
            </p:nvCxnSpPr>
            <p:spPr>
              <a:xfrm rot="5400000">
                <a:off x="1447006" y="3352006"/>
                <a:ext cx="304800" cy="158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99" name="Rectangle 98"/>
              <p:cNvSpPr/>
              <p:nvPr/>
            </p:nvSpPr>
            <p:spPr>
              <a:xfrm>
                <a:off x="1371600" y="3581400"/>
                <a:ext cx="533400" cy="304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-5</a:t>
                </a:r>
                <a:endParaRPr lang="en-US" sz="20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00" name="Group 83"/>
            <p:cNvGrpSpPr/>
            <p:nvPr/>
          </p:nvGrpSpPr>
          <p:grpSpPr>
            <a:xfrm>
              <a:off x="1828800" y="2819400"/>
              <a:ext cx="533400" cy="685800"/>
              <a:chOff x="1828800" y="3200400"/>
              <a:chExt cx="533400" cy="685800"/>
            </a:xfrm>
          </p:grpSpPr>
          <p:cxnSp>
            <p:nvCxnSpPr>
              <p:cNvPr id="101" name="Straight Connector 100"/>
              <p:cNvCxnSpPr/>
              <p:nvPr/>
            </p:nvCxnSpPr>
            <p:spPr>
              <a:xfrm rot="5400000">
                <a:off x="1905794" y="3352006"/>
                <a:ext cx="304800" cy="158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102" name="Rectangle 101"/>
              <p:cNvSpPr/>
              <p:nvPr/>
            </p:nvSpPr>
            <p:spPr>
              <a:xfrm>
                <a:off x="1828800" y="3581400"/>
                <a:ext cx="533400" cy="304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- 4</a:t>
                </a:r>
                <a:endParaRPr lang="en-US" sz="20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03" name="Group 82"/>
            <p:cNvGrpSpPr/>
            <p:nvPr/>
          </p:nvGrpSpPr>
          <p:grpSpPr>
            <a:xfrm>
              <a:off x="2286000" y="2819400"/>
              <a:ext cx="533400" cy="685800"/>
              <a:chOff x="2286000" y="3200400"/>
              <a:chExt cx="533400" cy="685800"/>
            </a:xfrm>
          </p:grpSpPr>
          <p:cxnSp>
            <p:nvCxnSpPr>
              <p:cNvPr id="104" name="Straight Connector 103"/>
              <p:cNvCxnSpPr/>
              <p:nvPr/>
            </p:nvCxnSpPr>
            <p:spPr>
              <a:xfrm rot="5400000">
                <a:off x="2361406" y="3352006"/>
                <a:ext cx="304800" cy="158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105" name="Rectangle 104"/>
              <p:cNvSpPr/>
              <p:nvPr/>
            </p:nvSpPr>
            <p:spPr>
              <a:xfrm>
                <a:off x="2286000" y="3581400"/>
                <a:ext cx="533400" cy="304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-3</a:t>
                </a:r>
                <a:endParaRPr lang="en-US" sz="20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06" name="Group 81"/>
            <p:cNvGrpSpPr/>
            <p:nvPr/>
          </p:nvGrpSpPr>
          <p:grpSpPr>
            <a:xfrm>
              <a:off x="2743200" y="2819400"/>
              <a:ext cx="533400" cy="685800"/>
              <a:chOff x="2743200" y="3200400"/>
              <a:chExt cx="533400" cy="685800"/>
            </a:xfrm>
          </p:grpSpPr>
          <p:cxnSp>
            <p:nvCxnSpPr>
              <p:cNvPr id="107" name="Straight Connector 106"/>
              <p:cNvCxnSpPr/>
              <p:nvPr/>
            </p:nvCxnSpPr>
            <p:spPr>
              <a:xfrm rot="5400000">
                <a:off x="2818606" y="3352006"/>
                <a:ext cx="304800" cy="158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108" name="Rectangle 107"/>
              <p:cNvSpPr/>
              <p:nvPr/>
            </p:nvSpPr>
            <p:spPr>
              <a:xfrm>
                <a:off x="2743200" y="3581400"/>
                <a:ext cx="533400" cy="304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-2</a:t>
                </a:r>
                <a:endParaRPr lang="en-US" sz="20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09" name="Group 80"/>
            <p:cNvGrpSpPr/>
            <p:nvPr/>
          </p:nvGrpSpPr>
          <p:grpSpPr>
            <a:xfrm>
              <a:off x="3200400" y="2819400"/>
              <a:ext cx="533400" cy="685800"/>
              <a:chOff x="3200400" y="3200400"/>
              <a:chExt cx="533400" cy="685800"/>
            </a:xfrm>
          </p:grpSpPr>
          <p:cxnSp>
            <p:nvCxnSpPr>
              <p:cNvPr id="110" name="Straight Connector 109"/>
              <p:cNvCxnSpPr/>
              <p:nvPr/>
            </p:nvCxnSpPr>
            <p:spPr>
              <a:xfrm rot="5400000">
                <a:off x="3275806" y="3352006"/>
                <a:ext cx="304800" cy="158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111" name="Rectangle 110"/>
              <p:cNvSpPr/>
              <p:nvPr/>
            </p:nvSpPr>
            <p:spPr>
              <a:xfrm>
                <a:off x="3200400" y="3581400"/>
                <a:ext cx="533400" cy="304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-1</a:t>
                </a:r>
                <a:endParaRPr lang="en-US" sz="20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pic>
        <p:nvPicPr>
          <p:cNvPr id="113" name="Picture 112" descr="rabbit_1f40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26364">
            <a:off x="3637716" y="1941000"/>
            <a:ext cx="531858" cy="779297"/>
          </a:xfrm>
          <a:prstGeom prst="rect">
            <a:avLst/>
          </a:prstGeom>
        </p:spPr>
      </p:pic>
      <p:sp>
        <p:nvSpPr>
          <p:cNvPr id="114" name="Oval 113"/>
          <p:cNvSpPr/>
          <p:nvPr/>
        </p:nvSpPr>
        <p:spPr>
          <a:xfrm>
            <a:off x="2819400" y="2819400"/>
            <a:ext cx="304800" cy="3048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>
          <a:xfrm>
            <a:off x="3657600" y="2209800"/>
            <a:ext cx="5052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Siyam Rupali" pitchFamily="2" charset="0"/>
              </a:rPr>
              <a:t>5</a:t>
            </a:r>
            <a:endParaRPr lang="en-US" sz="2800" dirty="0"/>
          </a:p>
        </p:txBody>
      </p:sp>
      <p:sp>
        <p:nvSpPr>
          <p:cNvPr id="118" name="Left Arrow 117"/>
          <p:cNvSpPr/>
          <p:nvPr/>
        </p:nvSpPr>
        <p:spPr>
          <a:xfrm>
            <a:off x="1600200" y="2362200"/>
            <a:ext cx="2286000" cy="457200"/>
          </a:xfrm>
          <a:prstGeom prst="leftArrow">
            <a:avLst>
              <a:gd name="adj1" fmla="val 13793"/>
              <a:gd name="adj2" fmla="val 32759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-5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9" name="Left Arrow 118"/>
          <p:cNvSpPr/>
          <p:nvPr/>
        </p:nvSpPr>
        <p:spPr>
          <a:xfrm flipH="1">
            <a:off x="1676400" y="1981200"/>
            <a:ext cx="1295400" cy="457200"/>
          </a:xfrm>
          <a:prstGeom prst="leftArrow">
            <a:avLst>
              <a:gd name="adj1" fmla="val 13793"/>
              <a:gd name="adj2" fmla="val 32759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00D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800" dirty="0">
              <a:solidFill>
                <a:srgbClr val="0000D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0" name="Picture 119" descr="rabbit_1f40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371600" y="1659103"/>
            <a:ext cx="538414" cy="779297"/>
          </a:xfrm>
          <a:prstGeom prst="rect">
            <a:avLst/>
          </a:prstGeom>
        </p:spPr>
      </p:pic>
      <p:sp>
        <p:nvSpPr>
          <p:cNvPr id="121" name="Rectangle 120"/>
          <p:cNvSpPr/>
          <p:nvPr/>
        </p:nvSpPr>
        <p:spPr>
          <a:xfrm>
            <a:off x="1371600" y="1905000"/>
            <a:ext cx="3818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00D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2" name="Left Arrow 121"/>
          <p:cNvSpPr/>
          <p:nvPr/>
        </p:nvSpPr>
        <p:spPr>
          <a:xfrm>
            <a:off x="2895600" y="3505200"/>
            <a:ext cx="990600" cy="457200"/>
          </a:xfrm>
          <a:prstGeom prst="leftArrow">
            <a:avLst>
              <a:gd name="adj1" fmla="val 13793"/>
              <a:gd name="adj2" fmla="val 32759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-2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6797E-6 0.01042 L -0.01348 -0.05694 C -0.01532 -0.07314 -0.02104 -0.08055 -0.02717 -0.08078 C -0.03391 -0.08148 -0.04024 -0.07476 -0.04473 -0.06041 L -0.06822 0.00417 " pathEditMode="fixed" rAng="309513" ptsTypes="FffFF">
                                      <p:cBhvr>
                                        <p:cTn id="53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" y="-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557 0.01181 L -0.08293 -0.05972 C -0.0864 -0.07615 -0.09192 -0.08425 -0.09743 -0.08425 C -0.10397 -0.08425 -0.10907 -0.07615 -0.11254 -0.05972 L -0.1297 0.01181 " pathEditMode="relative" rAng="0" ptsTypes="FffFF">
                                      <p:cBhvr>
                                        <p:cTn id="56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" y="-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99 0.01181 L -0.13624 -0.05972 C -0.1395 -0.07638 -0.14482 -0.08356 -0.15013 -0.08356 C -0.15646 -0.08356 -0.16136 -0.07638 -0.16463 -0.05972 L -0.18158 0.01181 " pathEditMode="relative" rAng="0" ptsTypes="FffFF">
                                      <p:cBhvr>
                                        <p:cTn id="59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" y="-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0"/>
                            </p:stCondLst>
                            <p:childTnLst>
                              <p:par>
                                <p:cTn id="61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526 0.01181 L -0.19853 -0.06157 C -0.20119 -0.07847 -0.20589 -0.08472 -0.21058 -0.08472 C -0.21589 -0.08495 -0.21977 -0.0787 -0.22304 -0.0618 L -0.23734 0.0088 " pathEditMode="relative" rAng="0" ptsTypes="FffFF">
                                      <p:cBhvr>
                                        <p:cTn id="62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1000"/>
                            </p:stCondLst>
                            <p:childTnLst>
                              <p:par>
                                <p:cTn id="64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795 0.01575 L -0.25348 -0.05648 C -0.25674 -0.07222 -0.26165 -0.08032 -0.26655 -0.08032 C -0.27247 -0.08032 -0.27717 -0.07222 -0.28044 -0.05648 L -0.29616 0.01575 " pathEditMode="relative" rAng="0" ptsTypes="FffFF">
                                      <p:cBhvr>
                                        <p:cTn id="65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" y="-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900" decel="100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00"/>
                            </p:stCondLst>
                            <p:childTnLst>
                              <p:par>
                                <p:cTn id="8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9 0.04329 L 0.01185 -0.02824 C 0.01511 -0.04467 0.02022 -0.05278 0.02553 -0.05278 C 0.03166 -0.05278 0.03636 -0.04467 0.03962 -0.02824 L 0.05596 0.04329 " pathEditMode="relative" rAng="0" ptsTypes="FffFF">
                                      <p:cBhvr>
                                        <p:cTn id="92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" y="-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0"/>
                            </p:stCondLst>
                            <p:childTnLst>
                              <p:par>
                                <p:cTn id="94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33 0.04329 L 0.06965 -0.02824 C 0.07271 -0.04491 0.07782 -0.05208 0.08272 -0.05208 C 0.08864 -0.05208 0.09355 -0.04491 0.09661 -0.02824 L 0.11315 0.04329 " pathEditMode="relative" rAng="0" ptsTypes="FffFF">
                                      <p:cBhvr>
                                        <p:cTn id="95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" y="-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000"/>
                            </p:stCondLst>
                            <p:childTnLst>
                              <p:par>
                                <p:cTn id="97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315 0.04005 L 0.12786 -0.03333 C 0.13072 -0.05023 0.13623 -0.05648 0.14134 -0.05648 C 0.14685 -0.05671 0.15196 -0.05046 0.15564 -0.03356 L 0.17198 0.03704 " pathEditMode="relative" rAng="0" ptsTypes="FffFF">
                                      <p:cBhvr>
                                        <p:cTn id="98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" y="-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114" grpId="0" animBg="1"/>
      <p:bldP spid="116" grpId="0"/>
      <p:bldP spid="116" grpId="1"/>
      <p:bldP spid="118" grpId="0" animBg="1"/>
      <p:bldP spid="119" grpId="0" animBg="1"/>
      <p:bldP spid="121" grpId="0"/>
      <p:bldP spid="121" grpId="1"/>
      <p:bldP spid="1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295400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0000D0"/>
                </a:solidFill>
                <a:latin typeface="Siyam Rupali" pitchFamily="2" charset="0"/>
                <a:cs typeface="Siyam Rupali" pitchFamily="2" charset="0"/>
              </a:rPr>
              <a:t>একটি সংখ্যারেখা আঁকি</a:t>
            </a:r>
            <a:endParaRPr lang="en-US" sz="2400" b="1" dirty="0">
              <a:solidFill>
                <a:srgbClr val="0000D0"/>
              </a:solidFill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2200" y="401949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b="1" i="1" dirty="0" smtClean="0">
                <a:solidFill>
                  <a:srgbClr val="00B0F0"/>
                </a:solidFill>
                <a:latin typeface="Siyam Rupali" pitchFamily="2" charset="0"/>
                <a:cs typeface="Siyam Rupali" pitchFamily="2" charset="0"/>
              </a:rPr>
              <a:t>চিত্রঃ সংখ্যারেখা </a:t>
            </a:r>
            <a:endParaRPr lang="en-US" sz="2000" b="1" i="1" dirty="0">
              <a:solidFill>
                <a:srgbClr val="00B0F0"/>
              </a:solidFill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304800"/>
            <a:ext cx="716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Siyam Rupali" pitchFamily="2" charset="0"/>
                <a:cs typeface="Siyam Rupali" pitchFamily="2" charset="0"/>
              </a:rPr>
              <a:t>সংখ্যারেখার সাহায্যে পূর্ণসংখ্যা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Siyam Rupali" pitchFamily="2" charset="0"/>
              </a:rPr>
              <a:t>5</a:t>
            </a:r>
            <a:r>
              <a:rPr lang="bn-BD" sz="2800" dirty="0" smtClean="0">
                <a:latin typeface="Siyam Rupali" pitchFamily="2" charset="0"/>
                <a:cs typeface="Siyam Rupali" pitchFamily="2" charset="0"/>
              </a:rPr>
              <a:t> ও</a:t>
            </a:r>
            <a:r>
              <a:rPr lang="en-US" sz="2800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800" dirty="0" smtClean="0">
                <a:solidFill>
                  <a:srgbClr val="0000D0"/>
                </a:solidFill>
                <a:latin typeface="Siyam Rupali" pitchFamily="2" charset="0"/>
                <a:cs typeface="Siyam Rupali" pitchFamily="2" charset="0"/>
              </a:rPr>
              <a:t>-3 </a:t>
            </a:r>
            <a:r>
              <a:rPr lang="bn-BD" sz="2800" dirty="0" smtClean="0">
                <a:latin typeface="Siyam Rupali" pitchFamily="2" charset="0"/>
                <a:cs typeface="Siyam Rupali" pitchFamily="2" charset="0"/>
              </a:rPr>
              <a:t>এর  যোগ অর্থাৎ,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(-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Siyam Rupali" pitchFamily="2" charset="0"/>
              </a:rPr>
              <a:t>5) </a:t>
            </a:r>
            <a:r>
              <a:rPr lang="en-US" sz="2800" dirty="0" smtClean="0">
                <a:solidFill>
                  <a:srgbClr val="7030A0"/>
                </a:solidFill>
                <a:latin typeface="Arial" pitchFamily="34" charset="0"/>
                <a:cs typeface="Siyam Rupali" pitchFamily="2" charset="0"/>
              </a:rPr>
              <a:t>+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Siyam Rupali" pitchFamily="2" charset="0"/>
              </a:rPr>
              <a:t> </a:t>
            </a:r>
            <a:r>
              <a:rPr lang="en-US" sz="2800" dirty="0" smtClean="0">
                <a:solidFill>
                  <a:srgbClr val="0000D0"/>
                </a:solidFill>
                <a:latin typeface="Arial" pitchFamily="34" charset="0"/>
                <a:cs typeface="Siyam Rupali" pitchFamily="2" charset="0"/>
              </a:rPr>
              <a:t>(-3)</a:t>
            </a:r>
            <a:r>
              <a:rPr lang="bn-BD" sz="2800" dirty="0" smtClean="0">
                <a:solidFill>
                  <a:srgbClr val="0000D0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bn-BD" sz="2800" dirty="0" smtClean="0">
                <a:latin typeface="Siyam Rupali" pitchFamily="2" charset="0"/>
                <a:cs typeface="Siyam Rupali" pitchFamily="2" charset="0"/>
              </a:rPr>
              <a:t>নির্ণয় কর।</a:t>
            </a:r>
            <a:r>
              <a:rPr lang="en-US" sz="2800" dirty="0" smtClean="0">
                <a:latin typeface="Siyam Rupali" pitchFamily="2" charset="0"/>
                <a:cs typeface="Siyam Rupali" pitchFamily="2" charset="0"/>
              </a:rPr>
              <a:t> </a:t>
            </a:r>
            <a:endParaRPr lang="en-US" sz="2800" dirty="0"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4514671"/>
            <a:ext cx="701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400" b="1" dirty="0" smtClean="0">
                <a:latin typeface="Siyam Rupali" pitchFamily="2" charset="0"/>
                <a:cs typeface="Siyam Rupali" pitchFamily="2" charset="0"/>
              </a:rPr>
              <a:t>সংখ্যারেখার </a:t>
            </a:r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bn-BD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bn-BD" sz="2400" b="1" dirty="0" smtClean="0">
                <a:latin typeface="Siyam Rupali" pitchFamily="2" charset="0"/>
                <a:cs typeface="Siyam Rupali" pitchFamily="2" charset="0"/>
              </a:rPr>
              <a:t>বিন্দু থেকে প্রথমে বামদিকে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bn-BD" sz="2400" b="1" dirty="0" smtClean="0">
                <a:latin typeface="Siyam Rupali" pitchFamily="2" charset="0"/>
                <a:cs typeface="Siyam Rupali" pitchFamily="2" charset="0"/>
              </a:rPr>
              <a:t> ধাপ অতিক্রম করে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-5</a:t>
            </a:r>
            <a:r>
              <a:rPr lang="bn-BD" sz="2400" b="1" dirty="0" smtClean="0">
                <a:solidFill>
                  <a:srgbClr val="FF0000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bn-BD" sz="2400" b="1" dirty="0" smtClean="0">
                <a:latin typeface="Siyam Rupali" pitchFamily="2" charset="0"/>
                <a:cs typeface="Siyam Rupali" pitchFamily="2" charset="0"/>
              </a:rPr>
              <a:t>বিন্দুতে পৌঁছাই। তারপর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-5</a:t>
            </a:r>
            <a:r>
              <a:rPr lang="bn-BD" sz="2400" b="1" dirty="0" smtClean="0">
                <a:latin typeface="Siyam Rupali" pitchFamily="2" charset="0"/>
                <a:cs typeface="Siyam Rupali" pitchFamily="2" charset="0"/>
              </a:rPr>
              <a:t> বিন্দুর বামদিকে আরও </a:t>
            </a:r>
            <a:r>
              <a:rPr lang="en-US" sz="2400" b="1" dirty="0" smtClean="0">
                <a:solidFill>
                  <a:srgbClr val="0000D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bn-BD" sz="2400" b="1" dirty="0" smtClean="0">
                <a:latin typeface="Siyam Rupali" pitchFamily="2" charset="0"/>
                <a:cs typeface="Siyam Rupali" pitchFamily="2" charset="0"/>
              </a:rPr>
              <a:t> ধাপ অতিক্রম করে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-8</a:t>
            </a:r>
            <a:r>
              <a:rPr lang="bn-BD" sz="2400" b="1" dirty="0" smtClean="0">
                <a:solidFill>
                  <a:srgbClr val="FF0000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bn-BD" sz="2400" b="1" dirty="0" smtClean="0">
                <a:latin typeface="Siyam Rupali" pitchFamily="2" charset="0"/>
                <a:cs typeface="Siyam Rupali" pitchFamily="2" charset="0"/>
              </a:rPr>
              <a:t>বিন্দুতে পৌঁছাই। </a:t>
            </a:r>
            <a:endParaRPr lang="en-US" sz="2400" b="1" dirty="0"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60198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BD" sz="2400" b="1" dirty="0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তাহলে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,</a:t>
            </a:r>
            <a:r>
              <a:rPr lang="bn-BD" sz="2400" b="1" dirty="0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Siyam Rupali" pitchFamily="2" charset="0"/>
              </a:rPr>
              <a:t>5</a:t>
            </a:r>
            <a:r>
              <a:rPr lang="bn-BD" sz="2400" b="1" dirty="0" smtClean="0">
                <a:latin typeface="Siyam Rupali" pitchFamily="2" charset="0"/>
                <a:cs typeface="Siyam Rupali" pitchFamily="2" charset="0"/>
              </a:rPr>
              <a:t> ও</a:t>
            </a:r>
            <a:r>
              <a:rPr lang="en-US" sz="2400" b="1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smtClean="0">
                <a:solidFill>
                  <a:srgbClr val="0000D0"/>
                </a:solidFill>
                <a:latin typeface="Arial" pitchFamily="34" charset="0"/>
                <a:cs typeface="Arial" pitchFamily="34" charset="0"/>
              </a:rPr>
              <a:t>-3</a:t>
            </a:r>
            <a:r>
              <a:rPr lang="en-US" sz="2400" b="1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bn-BD" sz="2400" b="1" dirty="0" smtClean="0">
                <a:latin typeface="Siyam Rupali" pitchFamily="2" charset="0"/>
                <a:cs typeface="Siyam Rupali" pitchFamily="2" charset="0"/>
              </a:rPr>
              <a:t>এর </a:t>
            </a:r>
            <a:r>
              <a:rPr lang="bn-BD" sz="2400" b="1" dirty="0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যোগফল হবে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(-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Siyam Rupali" pitchFamily="2" charset="0"/>
              </a:rPr>
              <a:t>5) </a:t>
            </a:r>
            <a:r>
              <a:rPr lang="en-US" sz="2400" dirty="0" smtClean="0">
                <a:solidFill>
                  <a:srgbClr val="7030A0"/>
                </a:solidFill>
                <a:latin typeface="Arial" pitchFamily="34" charset="0"/>
                <a:cs typeface="Siyam Rupali" pitchFamily="2" charset="0"/>
              </a:rPr>
              <a:t>+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Siyam Rupali" pitchFamily="2" charset="0"/>
              </a:rPr>
              <a:t> </a:t>
            </a:r>
            <a:r>
              <a:rPr lang="en-US" sz="2400" dirty="0" smtClean="0">
                <a:solidFill>
                  <a:srgbClr val="0000D0"/>
                </a:solidFill>
                <a:latin typeface="Arial" pitchFamily="34" charset="0"/>
                <a:cs typeface="Siyam Rupali" pitchFamily="2" charset="0"/>
              </a:rPr>
              <a:t>(-3)</a:t>
            </a:r>
            <a:r>
              <a:rPr lang="bn-BD" sz="2400" dirty="0" smtClean="0">
                <a:solidFill>
                  <a:srgbClr val="0000D0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bn-BD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-8</a:t>
            </a:r>
            <a:r>
              <a:rPr lang="bn-BD" sz="2400" b="1" dirty="0" smtClean="0">
                <a:solidFill>
                  <a:srgbClr val="FF0000"/>
                </a:solidFill>
                <a:latin typeface="Siyam Rupali" pitchFamily="2" charset="0"/>
                <a:cs typeface="Siyam Rupali" pitchFamily="2" charset="0"/>
              </a:rPr>
              <a:t>।</a:t>
            </a:r>
            <a:r>
              <a:rPr lang="bn-BD" sz="2400" b="1" dirty="0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Siyam Rupali" pitchFamily="2" charset="0"/>
              <a:cs typeface="Siyam Rupali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81000" y="2819400"/>
            <a:ext cx="7010400" cy="685800"/>
            <a:chOff x="381000" y="2819400"/>
            <a:chExt cx="7010400" cy="68580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609600" y="2971800"/>
              <a:ext cx="6553200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rot="10800000">
              <a:off x="381000" y="2971800"/>
              <a:ext cx="30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7086600" y="2971800"/>
              <a:ext cx="30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11" name="Group 87"/>
            <p:cNvGrpSpPr/>
            <p:nvPr/>
          </p:nvGrpSpPr>
          <p:grpSpPr>
            <a:xfrm>
              <a:off x="4038600" y="2819400"/>
              <a:ext cx="533400" cy="685800"/>
              <a:chOff x="4038600" y="3200400"/>
              <a:chExt cx="533400" cy="685800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 rot="5400000">
                <a:off x="4190206" y="3352006"/>
                <a:ext cx="304800" cy="158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55" name="Rectangle 54"/>
              <p:cNvSpPr/>
              <p:nvPr/>
            </p:nvSpPr>
            <p:spPr>
              <a:xfrm>
                <a:off x="4038600" y="3581400"/>
                <a:ext cx="533400" cy="304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-1</a:t>
                </a:r>
                <a:endParaRPr lang="en-US" sz="20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2" name="Group 88"/>
            <p:cNvGrpSpPr/>
            <p:nvPr/>
          </p:nvGrpSpPr>
          <p:grpSpPr>
            <a:xfrm>
              <a:off x="4648200" y="2819400"/>
              <a:ext cx="381000" cy="685800"/>
              <a:chOff x="4648200" y="3200400"/>
              <a:chExt cx="381000" cy="685800"/>
            </a:xfrm>
          </p:grpSpPr>
          <p:cxnSp>
            <p:nvCxnSpPr>
              <p:cNvPr id="52" name="Straight Connector 51"/>
              <p:cNvCxnSpPr/>
              <p:nvPr/>
            </p:nvCxnSpPr>
            <p:spPr>
              <a:xfrm rot="5400000">
                <a:off x="4647406" y="3352006"/>
                <a:ext cx="304800" cy="1588"/>
              </a:xfrm>
              <a:prstGeom prst="line">
                <a:avLst/>
              </a:prstGeom>
              <a:ln/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53" name="Rectangle 52"/>
              <p:cNvSpPr/>
              <p:nvPr/>
            </p:nvSpPr>
            <p:spPr>
              <a:xfrm>
                <a:off x="4648200" y="3581400"/>
                <a:ext cx="381000" cy="304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rgbClr val="7030A0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  <a:endParaRPr lang="en-US" sz="2000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3" name="Group 89"/>
            <p:cNvGrpSpPr/>
            <p:nvPr/>
          </p:nvGrpSpPr>
          <p:grpSpPr>
            <a:xfrm>
              <a:off x="5105400" y="2819400"/>
              <a:ext cx="381000" cy="685800"/>
              <a:chOff x="5105400" y="3200400"/>
              <a:chExt cx="381000" cy="685800"/>
            </a:xfrm>
          </p:grpSpPr>
          <p:cxnSp>
            <p:nvCxnSpPr>
              <p:cNvPr id="50" name="Straight Connector 49"/>
              <p:cNvCxnSpPr/>
              <p:nvPr/>
            </p:nvCxnSpPr>
            <p:spPr>
              <a:xfrm rot="5400000">
                <a:off x="5104606" y="3352006"/>
                <a:ext cx="304800" cy="1588"/>
              </a:xfrm>
              <a:prstGeom prst="line">
                <a:avLst/>
              </a:prstGeom>
              <a:ln>
                <a:solidFill>
                  <a:srgbClr val="33D600"/>
                </a:solidFill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51" name="Rectangle 50"/>
              <p:cNvSpPr/>
              <p:nvPr/>
            </p:nvSpPr>
            <p:spPr>
              <a:xfrm>
                <a:off x="5105400" y="3581400"/>
                <a:ext cx="381000" cy="304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rgbClr val="33CC33"/>
                    </a:solidFill>
                    <a:latin typeface="Arial" pitchFamily="34" charset="0"/>
                    <a:cs typeface="Arial" pitchFamily="34" charset="0"/>
                  </a:rPr>
                  <a:t>1</a:t>
                </a:r>
                <a:endParaRPr lang="en-US" sz="2000" b="1" dirty="0">
                  <a:solidFill>
                    <a:srgbClr val="33CC33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4" name="Group 90"/>
            <p:cNvGrpSpPr/>
            <p:nvPr/>
          </p:nvGrpSpPr>
          <p:grpSpPr>
            <a:xfrm>
              <a:off x="5562600" y="2819400"/>
              <a:ext cx="381000" cy="685800"/>
              <a:chOff x="5562600" y="3200400"/>
              <a:chExt cx="381000" cy="685800"/>
            </a:xfrm>
          </p:grpSpPr>
          <p:cxnSp>
            <p:nvCxnSpPr>
              <p:cNvPr id="48" name="Straight Connector 47"/>
              <p:cNvCxnSpPr/>
              <p:nvPr/>
            </p:nvCxnSpPr>
            <p:spPr>
              <a:xfrm rot="5400000">
                <a:off x="5563394" y="3352006"/>
                <a:ext cx="304800" cy="1588"/>
              </a:xfrm>
              <a:prstGeom prst="line">
                <a:avLst/>
              </a:prstGeom>
              <a:ln>
                <a:solidFill>
                  <a:srgbClr val="33D600"/>
                </a:solidFill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49" name="Rectangle 48"/>
              <p:cNvSpPr/>
              <p:nvPr/>
            </p:nvSpPr>
            <p:spPr>
              <a:xfrm>
                <a:off x="5562600" y="3581400"/>
                <a:ext cx="381000" cy="304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rgbClr val="33CC33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endParaRPr lang="en-US" sz="2000" b="1" dirty="0">
                  <a:solidFill>
                    <a:srgbClr val="33CC33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5" name="Group 91"/>
            <p:cNvGrpSpPr/>
            <p:nvPr/>
          </p:nvGrpSpPr>
          <p:grpSpPr>
            <a:xfrm>
              <a:off x="6019800" y="2819400"/>
              <a:ext cx="381000" cy="685800"/>
              <a:chOff x="6019800" y="3200400"/>
              <a:chExt cx="381000" cy="685800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 rot="5400000">
                <a:off x="6019006" y="3352006"/>
                <a:ext cx="304800" cy="1588"/>
              </a:xfrm>
              <a:prstGeom prst="line">
                <a:avLst/>
              </a:prstGeom>
              <a:ln>
                <a:solidFill>
                  <a:srgbClr val="33D600"/>
                </a:solidFill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47" name="Rectangle 46"/>
              <p:cNvSpPr/>
              <p:nvPr/>
            </p:nvSpPr>
            <p:spPr>
              <a:xfrm>
                <a:off x="6019800" y="3581400"/>
                <a:ext cx="381000" cy="304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rgbClr val="33CC33"/>
                    </a:solidFill>
                    <a:latin typeface="Arial" pitchFamily="34" charset="0"/>
                    <a:cs typeface="Arial" pitchFamily="34" charset="0"/>
                  </a:rPr>
                  <a:t>3</a:t>
                </a:r>
                <a:endParaRPr lang="en-US" sz="2000" b="1" dirty="0">
                  <a:solidFill>
                    <a:srgbClr val="33CC33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6" name="Group 92"/>
            <p:cNvGrpSpPr/>
            <p:nvPr/>
          </p:nvGrpSpPr>
          <p:grpSpPr>
            <a:xfrm>
              <a:off x="6477000" y="2819400"/>
              <a:ext cx="381000" cy="685800"/>
              <a:chOff x="6477000" y="3200400"/>
              <a:chExt cx="381000" cy="685800"/>
            </a:xfrm>
          </p:grpSpPr>
          <p:cxnSp>
            <p:nvCxnSpPr>
              <p:cNvPr id="44" name="Straight Connector 43"/>
              <p:cNvCxnSpPr/>
              <p:nvPr/>
            </p:nvCxnSpPr>
            <p:spPr>
              <a:xfrm rot="5400000">
                <a:off x="6476206" y="3352006"/>
                <a:ext cx="304800" cy="1588"/>
              </a:xfrm>
              <a:prstGeom prst="line">
                <a:avLst/>
              </a:prstGeom>
              <a:ln>
                <a:solidFill>
                  <a:srgbClr val="33D600"/>
                </a:solidFill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45" name="Rectangle 44"/>
              <p:cNvSpPr/>
              <p:nvPr/>
            </p:nvSpPr>
            <p:spPr>
              <a:xfrm>
                <a:off x="6477000" y="3581400"/>
                <a:ext cx="381000" cy="304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rgbClr val="33CC33"/>
                    </a:solidFill>
                    <a:latin typeface="Arial" pitchFamily="34" charset="0"/>
                    <a:cs typeface="Arial" pitchFamily="34" charset="0"/>
                  </a:rPr>
                  <a:t>4</a:t>
                </a:r>
                <a:endParaRPr lang="en-US" sz="2000" b="1" dirty="0">
                  <a:solidFill>
                    <a:srgbClr val="33CC33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7" name="Group 93"/>
            <p:cNvGrpSpPr/>
            <p:nvPr/>
          </p:nvGrpSpPr>
          <p:grpSpPr>
            <a:xfrm>
              <a:off x="6934200" y="2819400"/>
              <a:ext cx="381000" cy="685800"/>
              <a:chOff x="6934200" y="3200400"/>
              <a:chExt cx="381000" cy="685800"/>
            </a:xfrm>
          </p:grpSpPr>
          <p:cxnSp>
            <p:nvCxnSpPr>
              <p:cNvPr id="42" name="Straight Connector 41"/>
              <p:cNvCxnSpPr/>
              <p:nvPr/>
            </p:nvCxnSpPr>
            <p:spPr>
              <a:xfrm rot="5400000">
                <a:off x="6933406" y="3352006"/>
                <a:ext cx="304800" cy="1588"/>
              </a:xfrm>
              <a:prstGeom prst="line">
                <a:avLst/>
              </a:prstGeom>
              <a:ln>
                <a:solidFill>
                  <a:srgbClr val="33D600"/>
                </a:solidFill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43" name="Rectangle 42"/>
              <p:cNvSpPr/>
              <p:nvPr/>
            </p:nvSpPr>
            <p:spPr>
              <a:xfrm>
                <a:off x="6934200" y="3581400"/>
                <a:ext cx="381000" cy="304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rgbClr val="33CC33"/>
                    </a:solidFill>
                    <a:latin typeface="Arial" pitchFamily="34" charset="0"/>
                    <a:cs typeface="Arial" pitchFamily="34" charset="0"/>
                  </a:rPr>
                  <a:t>5</a:t>
                </a:r>
                <a:endParaRPr lang="en-US" sz="2000" b="1" dirty="0">
                  <a:solidFill>
                    <a:srgbClr val="33CC33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8" name="Group 79"/>
            <p:cNvGrpSpPr/>
            <p:nvPr/>
          </p:nvGrpSpPr>
          <p:grpSpPr>
            <a:xfrm>
              <a:off x="3581400" y="2819400"/>
              <a:ext cx="609600" cy="685800"/>
              <a:chOff x="3581400" y="3200400"/>
              <a:chExt cx="609600" cy="685800"/>
            </a:xfrm>
          </p:grpSpPr>
          <p:cxnSp>
            <p:nvCxnSpPr>
              <p:cNvPr id="40" name="Straight Connector 39"/>
              <p:cNvCxnSpPr/>
              <p:nvPr/>
            </p:nvCxnSpPr>
            <p:spPr>
              <a:xfrm rot="5400000">
                <a:off x="3733800" y="3352006"/>
                <a:ext cx="304800" cy="158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41" name="Rectangle 40"/>
              <p:cNvSpPr/>
              <p:nvPr/>
            </p:nvSpPr>
            <p:spPr>
              <a:xfrm>
                <a:off x="3581400" y="3581400"/>
                <a:ext cx="609600" cy="304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-2</a:t>
                </a:r>
                <a:endParaRPr lang="en-US" sz="20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9" name="Group 86"/>
            <p:cNvGrpSpPr/>
            <p:nvPr/>
          </p:nvGrpSpPr>
          <p:grpSpPr>
            <a:xfrm>
              <a:off x="381000" y="2819400"/>
              <a:ext cx="533400" cy="685800"/>
              <a:chOff x="381000" y="3200400"/>
              <a:chExt cx="533400" cy="685800"/>
            </a:xfrm>
          </p:grpSpPr>
          <p:cxnSp>
            <p:nvCxnSpPr>
              <p:cNvPr id="38" name="Straight Connector 37"/>
              <p:cNvCxnSpPr/>
              <p:nvPr/>
            </p:nvCxnSpPr>
            <p:spPr>
              <a:xfrm rot="5400000">
                <a:off x="532606" y="3352006"/>
                <a:ext cx="304800" cy="158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39" name="Rectangle 38"/>
              <p:cNvSpPr/>
              <p:nvPr/>
            </p:nvSpPr>
            <p:spPr>
              <a:xfrm>
                <a:off x="381000" y="3581400"/>
                <a:ext cx="533400" cy="304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-9</a:t>
                </a:r>
                <a:endParaRPr lang="en-US" sz="20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0" name="Group 85"/>
            <p:cNvGrpSpPr/>
            <p:nvPr/>
          </p:nvGrpSpPr>
          <p:grpSpPr>
            <a:xfrm>
              <a:off x="838200" y="2819400"/>
              <a:ext cx="533400" cy="685800"/>
              <a:chOff x="838200" y="3200400"/>
              <a:chExt cx="533400" cy="685800"/>
            </a:xfrm>
          </p:grpSpPr>
          <p:cxnSp>
            <p:nvCxnSpPr>
              <p:cNvPr id="36" name="Straight Connector 35"/>
              <p:cNvCxnSpPr/>
              <p:nvPr/>
            </p:nvCxnSpPr>
            <p:spPr>
              <a:xfrm rot="5400000">
                <a:off x="989806" y="3352006"/>
                <a:ext cx="304800" cy="158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37" name="Rectangle 36"/>
              <p:cNvSpPr/>
              <p:nvPr/>
            </p:nvSpPr>
            <p:spPr>
              <a:xfrm>
                <a:off x="838200" y="3581400"/>
                <a:ext cx="533400" cy="304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-8</a:t>
                </a:r>
                <a:endParaRPr lang="en-US" sz="20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1" name="Group 84"/>
            <p:cNvGrpSpPr/>
            <p:nvPr/>
          </p:nvGrpSpPr>
          <p:grpSpPr>
            <a:xfrm>
              <a:off x="1295400" y="2819400"/>
              <a:ext cx="533400" cy="685800"/>
              <a:chOff x="1295400" y="3200400"/>
              <a:chExt cx="533400" cy="685800"/>
            </a:xfrm>
          </p:grpSpPr>
          <p:cxnSp>
            <p:nvCxnSpPr>
              <p:cNvPr id="34" name="Straight Connector 33"/>
              <p:cNvCxnSpPr/>
              <p:nvPr/>
            </p:nvCxnSpPr>
            <p:spPr>
              <a:xfrm rot="5400000">
                <a:off x="1447006" y="3352006"/>
                <a:ext cx="304800" cy="158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35" name="Rectangle 34"/>
              <p:cNvSpPr/>
              <p:nvPr/>
            </p:nvSpPr>
            <p:spPr>
              <a:xfrm>
                <a:off x="1295400" y="3581400"/>
                <a:ext cx="533400" cy="304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-7</a:t>
                </a:r>
                <a:endParaRPr lang="en-US" sz="20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2" name="Group 83"/>
            <p:cNvGrpSpPr/>
            <p:nvPr/>
          </p:nvGrpSpPr>
          <p:grpSpPr>
            <a:xfrm>
              <a:off x="1752600" y="2819400"/>
              <a:ext cx="533400" cy="685800"/>
              <a:chOff x="1752600" y="3200400"/>
              <a:chExt cx="533400" cy="685800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 rot="5400000">
                <a:off x="1905794" y="3352006"/>
                <a:ext cx="304800" cy="158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33" name="Rectangle 32"/>
              <p:cNvSpPr/>
              <p:nvPr/>
            </p:nvSpPr>
            <p:spPr>
              <a:xfrm>
                <a:off x="1752600" y="3581400"/>
                <a:ext cx="533400" cy="304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- 6</a:t>
                </a:r>
                <a:endParaRPr lang="en-US" sz="20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3" name="Group 82"/>
            <p:cNvGrpSpPr/>
            <p:nvPr/>
          </p:nvGrpSpPr>
          <p:grpSpPr>
            <a:xfrm>
              <a:off x="2286000" y="2819400"/>
              <a:ext cx="533400" cy="685800"/>
              <a:chOff x="2286000" y="3200400"/>
              <a:chExt cx="533400" cy="685800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 rot="5400000">
                <a:off x="2361406" y="3352006"/>
                <a:ext cx="304800" cy="158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31" name="Rectangle 30"/>
              <p:cNvSpPr/>
              <p:nvPr/>
            </p:nvSpPr>
            <p:spPr>
              <a:xfrm>
                <a:off x="2286000" y="3581400"/>
                <a:ext cx="533400" cy="304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-5</a:t>
                </a:r>
                <a:endParaRPr lang="en-US" sz="20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4" name="Group 81"/>
            <p:cNvGrpSpPr/>
            <p:nvPr/>
          </p:nvGrpSpPr>
          <p:grpSpPr>
            <a:xfrm>
              <a:off x="2743200" y="2819400"/>
              <a:ext cx="533400" cy="685800"/>
              <a:chOff x="2743200" y="3200400"/>
              <a:chExt cx="533400" cy="685800"/>
            </a:xfrm>
          </p:grpSpPr>
          <p:cxnSp>
            <p:nvCxnSpPr>
              <p:cNvPr id="28" name="Straight Connector 27"/>
              <p:cNvCxnSpPr/>
              <p:nvPr/>
            </p:nvCxnSpPr>
            <p:spPr>
              <a:xfrm rot="5400000">
                <a:off x="2818606" y="3352006"/>
                <a:ext cx="304800" cy="158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29" name="Rectangle 28"/>
              <p:cNvSpPr/>
              <p:nvPr/>
            </p:nvSpPr>
            <p:spPr>
              <a:xfrm>
                <a:off x="2743200" y="3581400"/>
                <a:ext cx="533400" cy="304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-4</a:t>
                </a:r>
                <a:endParaRPr lang="en-US" sz="20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5" name="Group 80"/>
            <p:cNvGrpSpPr/>
            <p:nvPr/>
          </p:nvGrpSpPr>
          <p:grpSpPr>
            <a:xfrm>
              <a:off x="3200400" y="2819400"/>
              <a:ext cx="533400" cy="685800"/>
              <a:chOff x="3200400" y="3200400"/>
              <a:chExt cx="533400" cy="685800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 rot="5400000">
                <a:off x="3275806" y="3352006"/>
                <a:ext cx="304800" cy="158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27" name="Rectangle 26"/>
              <p:cNvSpPr/>
              <p:nvPr/>
            </p:nvSpPr>
            <p:spPr>
              <a:xfrm>
                <a:off x="3200400" y="3581400"/>
                <a:ext cx="533400" cy="304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-3</a:t>
                </a:r>
                <a:endParaRPr lang="en-US" sz="20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pic>
        <p:nvPicPr>
          <p:cNvPr id="56" name="Picture 55" descr="rabbit_1f40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26364">
            <a:off x="4517225" y="1941000"/>
            <a:ext cx="531858" cy="779297"/>
          </a:xfrm>
          <a:prstGeom prst="rect">
            <a:avLst/>
          </a:prstGeom>
        </p:spPr>
      </p:pic>
      <p:sp>
        <p:nvSpPr>
          <p:cNvPr id="57" name="Oval 56"/>
          <p:cNvSpPr/>
          <p:nvPr/>
        </p:nvSpPr>
        <p:spPr>
          <a:xfrm>
            <a:off x="990600" y="2819400"/>
            <a:ext cx="304800" cy="3048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4523933" y="2209800"/>
            <a:ext cx="5052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Siyam Rupali" pitchFamily="2" charset="0"/>
              </a:rPr>
              <a:t>5</a:t>
            </a:r>
            <a:endParaRPr lang="en-US" sz="2800" dirty="0"/>
          </a:p>
        </p:txBody>
      </p:sp>
      <p:sp>
        <p:nvSpPr>
          <p:cNvPr id="59" name="Left Arrow 58"/>
          <p:cNvSpPr/>
          <p:nvPr/>
        </p:nvSpPr>
        <p:spPr>
          <a:xfrm>
            <a:off x="2514600" y="2362200"/>
            <a:ext cx="2286000" cy="457200"/>
          </a:xfrm>
          <a:prstGeom prst="leftArrow">
            <a:avLst>
              <a:gd name="adj1" fmla="val 13793"/>
              <a:gd name="adj2" fmla="val 32759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-5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Left Arrow 59"/>
          <p:cNvSpPr/>
          <p:nvPr/>
        </p:nvSpPr>
        <p:spPr>
          <a:xfrm>
            <a:off x="1143000" y="2362200"/>
            <a:ext cx="1371600" cy="457200"/>
          </a:xfrm>
          <a:prstGeom prst="leftArrow">
            <a:avLst>
              <a:gd name="adj1" fmla="val 13793"/>
              <a:gd name="adj2" fmla="val 32759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00D0"/>
                </a:solidFill>
                <a:latin typeface="Arial" pitchFamily="34" charset="0"/>
                <a:cs typeface="Arial" pitchFamily="34" charset="0"/>
              </a:rPr>
              <a:t>-3</a:t>
            </a:r>
            <a:endParaRPr lang="en-US" sz="2800" dirty="0">
              <a:solidFill>
                <a:srgbClr val="0000D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" name="Picture 60" descr="rabbit_1f40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752600"/>
            <a:ext cx="533400" cy="779297"/>
          </a:xfrm>
          <a:prstGeom prst="rect">
            <a:avLst/>
          </a:prstGeom>
        </p:spPr>
      </p:pic>
      <p:sp>
        <p:nvSpPr>
          <p:cNvPr id="62" name="Rectangle 61"/>
          <p:cNvSpPr/>
          <p:nvPr/>
        </p:nvSpPr>
        <p:spPr>
          <a:xfrm>
            <a:off x="2209800" y="2133600"/>
            <a:ext cx="5052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00D0"/>
                </a:solidFill>
                <a:latin typeface="Arial" pitchFamily="34" charset="0"/>
                <a:cs typeface="Arial" pitchFamily="34" charset="0"/>
              </a:rPr>
              <a:t>-3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Left Arrow 62"/>
          <p:cNvSpPr/>
          <p:nvPr/>
        </p:nvSpPr>
        <p:spPr>
          <a:xfrm>
            <a:off x="1143000" y="3505200"/>
            <a:ext cx="3733800" cy="457200"/>
          </a:xfrm>
          <a:prstGeom prst="leftArrow">
            <a:avLst>
              <a:gd name="adj1" fmla="val 13793"/>
              <a:gd name="adj2" fmla="val 32759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-8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54 0.01783 L -0.00613 -0.05509 C -0.00776 -0.07268 -0.01348 -0.08333 -0.01961 -0.08078 C -0.02635 -0.08148 -0.03268 -0.0743 -0.03717 -0.06157 L -0.06127 0.01181 " pathEditMode="fixed" rAng="309513" ptsTypes="FffFF">
                                      <p:cBhvr>
                                        <p:cTn id="53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" y="-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658 0.01181 L -0.07394 -0.05972 C -0.07741 -0.07615 -0.08292 -0.08425 -0.08844 -0.08425 C -0.09498 -0.08425 -0.10008 -0.07615 -0.10355 -0.05972 L -0.12071 0.01181 " pathEditMode="relative" rAng="0" ptsTypes="FffFF">
                                      <p:cBhvr>
                                        <p:cTn id="5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" y="-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54 0.01181 L -0.13174 -0.05972 C -0.13501 -0.07638 -0.14032 -0.08356 -0.14563 -0.08356 C -0.15196 -0.08356 -0.15686 -0.07638 -0.16013 -0.05972 L -0.17708 0.01181 " pathEditMode="relative" rAng="0" ptsTypes="FffFF">
                                      <p:cBhvr>
                                        <p:cTn id="5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" y="-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422 0.01181 L -0.1875 -0.06157 C -0.19015 -0.07847 -0.19485 -0.08472 -0.19955 -0.08472 C -0.20486 -0.08495 -0.20874 -0.0787 -0.21201 -0.0618 L -0.22631 0.0088 " pathEditMode="relative" rAng="0" ptsTypes="FffFF">
                                      <p:cBhvr>
                                        <p:cTn id="6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2000"/>
                            </p:stCondLst>
                            <p:childTnLst>
                              <p:par>
                                <p:cTn id="64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876 0.01181 L -0.24571 -0.06041 C -0.24918 -0.07615 -0.25449 -0.08425 -0.2598 -0.08425 C -0.26634 -0.08425 -0.27145 -0.07615 -0.27492 -0.06041 L -0.29187 0.01181 " pathEditMode="relative" rAng="0" ptsTypes="FffFF">
                                      <p:cBhvr>
                                        <p:cTn id="65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" y="-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9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00"/>
                            </p:stCondLst>
                            <p:childTnLst>
                              <p:par>
                                <p:cTn id="8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000"/>
                            </p:stCondLst>
                            <p:childTnLst>
                              <p:par>
                                <p:cTn id="91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9 0.04329 L -0.02084 -0.02824 C -0.02431 -0.04467 -0.02941 -0.05277 -0.03432 -0.05277 C -0.04044 -0.05277 -0.04514 -0.04467 -0.04841 -0.02824 L -0.06373 0.04329 " pathEditMode="relative" rAng="0" ptsTypes="FffFF">
                                      <p:cBhvr>
                                        <p:cTn id="9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" y="-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42 0.04329 L -0.07271 -0.02824 C -0.07578 -0.0449 -0.08048 -0.05208 -0.08497 -0.05208 C -0.09048 -0.05208 -0.09498 -0.0449 -0.09763 -0.02824 L -0.11275 0.04329 " pathEditMode="relative" rAng="0" ptsTypes="FffFF">
                                      <p:cBhvr>
                                        <p:cTn id="95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" y="-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000"/>
                            </p:stCondLst>
                            <p:childTnLst>
                              <p:par>
                                <p:cTn id="97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825 0.04005 L -0.12419 -0.03333 C -0.12725 -0.05023 -0.13317 -0.05648 -0.13869 -0.05648 C -0.14461 -0.05671 -0.15013 -0.05046 -0.15401 -0.03356 L -0.17157 0.03704 " pathEditMode="relative" rAng="0" ptsTypes="FffFF">
                                      <p:cBhvr>
                                        <p:cTn id="98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" y="-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57" grpId="0" animBg="1"/>
      <p:bldP spid="58" grpId="0"/>
      <p:bldP spid="58" grpId="1"/>
      <p:bldP spid="59" grpId="0" animBg="1"/>
      <p:bldP spid="60" grpId="0" animBg="1"/>
      <p:bldP spid="62" grpId="0"/>
      <p:bldP spid="62" grpId="1"/>
      <p:bldP spid="6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3" descr="MC900089048[1]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0000"/>
          </a:blip>
          <a:srcRect/>
          <a:stretch>
            <a:fillRect/>
          </a:stretch>
        </p:blipFill>
        <p:spPr bwMode="auto">
          <a:xfrm flipH="1">
            <a:off x="2362200" y="1219200"/>
            <a:ext cx="2217420" cy="4590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752600" y="45720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FF0000"/>
                </a:solidFill>
                <a:latin typeface="Siyam Rupali" pitchFamily="2" charset="0"/>
                <a:cs typeface="Siyam Rupali" pitchFamily="2" charset="0"/>
              </a:rPr>
              <a:t>মূল্যায়ন</a:t>
            </a:r>
            <a:endParaRPr lang="en-US" sz="3200" b="1" dirty="0">
              <a:solidFill>
                <a:srgbClr val="FF0000"/>
              </a:solidFill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066800"/>
            <a:ext cx="655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800" b="1" dirty="0" smtClean="0">
                <a:solidFill>
                  <a:srgbClr val="7030A0"/>
                </a:solidFill>
                <a:latin typeface="Siyam Rupali" pitchFamily="2" charset="0"/>
                <a:cs typeface="Siyam Rupali" pitchFamily="2" charset="0"/>
              </a:rPr>
              <a:t>১। ধনাত্মক সংখ্যা</a:t>
            </a:r>
            <a:r>
              <a:rPr lang="en-US" sz="2800" b="1" dirty="0" smtClean="0">
                <a:solidFill>
                  <a:srgbClr val="7030A0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bn-BD" sz="2800" b="1" dirty="0" smtClean="0">
                <a:solidFill>
                  <a:srgbClr val="7030A0"/>
                </a:solidFill>
                <a:latin typeface="Siyam Rupali" pitchFamily="2" charset="0"/>
                <a:cs typeface="Siyam Rupali" pitchFamily="2" charset="0"/>
              </a:rPr>
              <a:t>হলে সংখ্যারেখার ০ বিন্দুর কোন দিকে যেতে হয়?</a:t>
            </a:r>
            <a:endParaRPr lang="en-US" sz="2800" b="1" dirty="0">
              <a:solidFill>
                <a:srgbClr val="7030A0"/>
              </a:solidFill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206758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2EC000"/>
                </a:solidFill>
                <a:latin typeface="Siyam Rupali" pitchFamily="2" charset="0"/>
                <a:cs typeface="Siyam Rupali" pitchFamily="2" charset="0"/>
              </a:rPr>
              <a:t>ক) বামদিকে</a:t>
            </a:r>
            <a:endParaRPr lang="en-US" sz="2800" b="1" dirty="0">
              <a:solidFill>
                <a:srgbClr val="2EC000"/>
              </a:solidFill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33800" y="206758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2EC000"/>
                </a:solidFill>
                <a:latin typeface="Siyam Rupali" pitchFamily="2" charset="0"/>
                <a:cs typeface="Siyam Rupali" pitchFamily="2" charset="0"/>
              </a:rPr>
              <a:t>খ) ডানদিকে</a:t>
            </a:r>
            <a:endParaRPr lang="en-US" sz="2800" b="1" dirty="0">
              <a:solidFill>
                <a:srgbClr val="2EC000"/>
              </a:solidFill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28194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2EC000"/>
                </a:solidFill>
                <a:latin typeface="Siyam Rupali" pitchFamily="2" charset="0"/>
                <a:cs typeface="Siyam Rupali" pitchFamily="2" charset="0"/>
              </a:rPr>
              <a:t>গ) ক ও খ</a:t>
            </a:r>
            <a:endParaRPr lang="en-US" sz="2800" b="1" dirty="0">
              <a:solidFill>
                <a:srgbClr val="2EC000"/>
              </a:solidFill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33800" y="28194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2EC000"/>
                </a:solidFill>
                <a:latin typeface="Siyam Rupali" pitchFamily="2" charset="0"/>
                <a:cs typeface="Siyam Rupali" pitchFamily="2" charset="0"/>
              </a:rPr>
              <a:t>ঘ) কোনটিই নয়</a:t>
            </a:r>
            <a:endParaRPr lang="en-US" sz="2800" b="1" dirty="0">
              <a:solidFill>
                <a:srgbClr val="2EC000"/>
              </a:solidFill>
              <a:latin typeface="Siyam Rupali" pitchFamily="2" charset="0"/>
              <a:cs typeface="Siyam Rupali" pitchFamily="2" charset="0"/>
            </a:endParaRPr>
          </a:p>
        </p:txBody>
      </p:sp>
      <p:pic>
        <p:nvPicPr>
          <p:cNvPr id="17" name="Picture 16" descr="tumblr_static_tumblr_static_ddotb1dpecgks8sswwos8wc0s_64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2401386" y="2067580"/>
            <a:ext cx="646614" cy="500062"/>
          </a:xfrm>
          <a:prstGeom prst="rect">
            <a:avLst/>
          </a:prstGeom>
        </p:spPr>
      </p:pic>
      <p:pic>
        <p:nvPicPr>
          <p:cNvPr id="18" name="Picture 17" descr="tumblr_static_tumblr_static_ddotb1dpecgks8sswwos8wc0s_64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2209800" y="2819400"/>
            <a:ext cx="646614" cy="500062"/>
          </a:xfrm>
          <a:prstGeom prst="rect">
            <a:avLst/>
          </a:prstGeom>
        </p:spPr>
      </p:pic>
      <p:pic>
        <p:nvPicPr>
          <p:cNvPr id="19" name="Picture 18" descr="tumblr_static_tumblr_static_ddotb1dpecgks8sswwos8wc0s_64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6172200" y="2819400"/>
            <a:ext cx="646614" cy="500062"/>
          </a:xfrm>
          <a:prstGeom prst="rect">
            <a:avLst/>
          </a:prstGeom>
        </p:spPr>
      </p:pic>
      <p:sp>
        <p:nvSpPr>
          <p:cNvPr id="20" name="Freeform 19"/>
          <p:cNvSpPr/>
          <p:nvPr/>
        </p:nvSpPr>
        <p:spPr>
          <a:xfrm rot="19331990" flipH="1">
            <a:off x="5832328" y="1992712"/>
            <a:ext cx="701846" cy="342768"/>
          </a:xfrm>
          <a:custGeom>
            <a:avLst/>
            <a:gdLst>
              <a:gd name="connsiteX0" fmla="*/ 0 w 900752"/>
              <a:gd name="connsiteY0" fmla="*/ 272955 h 573206"/>
              <a:gd name="connsiteX1" fmla="*/ 245660 w 900752"/>
              <a:gd name="connsiteY1" fmla="*/ 341194 h 573206"/>
              <a:gd name="connsiteX2" fmla="*/ 450376 w 900752"/>
              <a:gd name="connsiteY2" fmla="*/ 436728 h 573206"/>
              <a:gd name="connsiteX3" fmla="*/ 518615 w 900752"/>
              <a:gd name="connsiteY3" fmla="*/ 464024 h 573206"/>
              <a:gd name="connsiteX4" fmla="*/ 586854 w 900752"/>
              <a:gd name="connsiteY4" fmla="*/ 504967 h 573206"/>
              <a:gd name="connsiteX5" fmla="*/ 668740 w 900752"/>
              <a:gd name="connsiteY5" fmla="*/ 559558 h 573206"/>
              <a:gd name="connsiteX6" fmla="*/ 723331 w 900752"/>
              <a:gd name="connsiteY6" fmla="*/ 573206 h 573206"/>
              <a:gd name="connsiteX7" fmla="*/ 764275 w 900752"/>
              <a:gd name="connsiteY7" fmla="*/ 559558 h 573206"/>
              <a:gd name="connsiteX8" fmla="*/ 791570 w 900752"/>
              <a:gd name="connsiteY8" fmla="*/ 450376 h 573206"/>
              <a:gd name="connsiteX9" fmla="*/ 805218 w 900752"/>
              <a:gd name="connsiteY9" fmla="*/ 327546 h 573206"/>
              <a:gd name="connsiteX10" fmla="*/ 832513 w 900752"/>
              <a:gd name="connsiteY10" fmla="*/ 286603 h 573206"/>
              <a:gd name="connsiteX11" fmla="*/ 873457 w 900752"/>
              <a:gd name="connsiteY11" fmla="*/ 163773 h 573206"/>
              <a:gd name="connsiteX12" fmla="*/ 887104 w 900752"/>
              <a:gd name="connsiteY12" fmla="*/ 95534 h 573206"/>
              <a:gd name="connsiteX13" fmla="*/ 900752 w 900752"/>
              <a:gd name="connsiteY13" fmla="*/ 54591 h 573206"/>
              <a:gd name="connsiteX14" fmla="*/ 873457 w 900752"/>
              <a:gd name="connsiteY14" fmla="*/ 0 h 573206"/>
              <a:gd name="connsiteX15" fmla="*/ 682388 w 900752"/>
              <a:gd name="connsiteY15" fmla="*/ 450376 h 573206"/>
              <a:gd name="connsiteX16" fmla="*/ 40943 w 900752"/>
              <a:gd name="connsiteY16" fmla="*/ 204716 h 573206"/>
              <a:gd name="connsiteX17" fmla="*/ 0 w 900752"/>
              <a:gd name="connsiteY17" fmla="*/ 272955 h 573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00752" h="573206">
                <a:moveTo>
                  <a:pt x="0" y="272955"/>
                </a:moveTo>
                <a:cubicBezTo>
                  <a:pt x="107809" y="294517"/>
                  <a:pt x="102364" y="291041"/>
                  <a:pt x="245660" y="341194"/>
                </a:cubicBezTo>
                <a:cubicBezTo>
                  <a:pt x="326106" y="369350"/>
                  <a:pt x="371850" y="400485"/>
                  <a:pt x="450376" y="436728"/>
                </a:cubicBezTo>
                <a:cubicBezTo>
                  <a:pt x="472620" y="446994"/>
                  <a:pt x="496703" y="453068"/>
                  <a:pt x="518615" y="464024"/>
                </a:cubicBezTo>
                <a:cubicBezTo>
                  <a:pt x="542341" y="475887"/>
                  <a:pt x="564475" y="490726"/>
                  <a:pt x="586854" y="504967"/>
                </a:cubicBezTo>
                <a:cubicBezTo>
                  <a:pt x="614530" y="522579"/>
                  <a:pt x="636915" y="551601"/>
                  <a:pt x="668740" y="559558"/>
                </a:cubicBezTo>
                <a:lnTo>
                  <a:pt x="723331" y="573206"/>
                </a:lnTo>
                <a:cubicBezTo>
                  <a:pt x="736979" y="568657"/>
                  <a:pt x="757288" y="572134"/>
                  <a:pt x="764275" y="559558"/>
                </a:cubicBezTo>
                <a:cubicBezTo>
                  <a:pt x="782493" y="526765"/>
                  <a:pt x="791570" y="450376"/>
                  <a:pt x="791570" y="450376"/>
                </a:cubicBezTo>
                <a:cubicBezTo>
                  <a:pt x="796119" y="409433"/>
                  <a:pt x="795227" y="367511"/>
                  <a:pt x="805218" y="327546"/>
                </a:cubicBezTo>
                <a:cubicBezTo>
                  <a:pt x="809196" y="311633"/>
                  <a:pt x="827326" y="302164"/>
                  <a:pt x="832513" y="286603"/>
                </a:cubicBezTo>
                <a:cubicBezTo>
                  <a:pt x="881544" y="139508"/>
                  <a:pt x="811436" y="256802"/>
                  <a:pt x="873457" y="163773"/>
                </a:cubicBezTo>
                <a:cubicBezTo>
                  <a:pt x="878006" y="141027"/>
                  <a:pt x="881478" y="118038"/>
                  <a:pt x="887104" y="95534"/>
                </a:cubicBezTo>
                <a:cubicBezTo>
                  <a:pt x="890593" y="81578"/>
                  <a:pt x="900752" y="68977"/>
                  <a:pt x="900752" y="54591"/>
                </a:cubicBezTo>
                <a:cubicBezTo>
                  <a:pt x="900752" y="23228"/>
                  <a:pt x="890263" y="16807"/>
                  <a:pt x="873457" y="0"/>
                </a:cubicBezTo>
                <a:lnTo>
                  <a:pt x="682388" y="450376"/>
                </a:lnTo>
                <a:lnTo>
                  <a:pt x="40943" y="204716"/>
                </a:lnTo>
                <a:lnTo>
                  <a:pt x="0" y="272955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57200" y="3505200"/>
            <a:ext cx="655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800" b="1" dirty="0" smtClean="0">
                <a:solidFill>
                  <a:srgbClr val="7030A0"/>
                </a:solidFill>
                <a:latin typeface="Siyam Rupali" pitchFamily="2" charset="0"/>
                <a:cs typeface="Siyam Rupali" pitchFamily="2" charset="0"/>
              </a:rPr>
              <a:t>২। </a:t>
            </a:r>
            <a:r>
              <a:rPr lang="en-US" sz="2800" b="1" dirty="0" smtClean="0">
                <a:solidFill>
                  <a:srgbClr val="7030A0"/>
                </a:solidFill>
                <a:latin typeface="Arial" pitchFamily="34" charset="0"/>
                <a:cs typeface="Siyam Rupali" pitchFamily="2" charset="0"/>
              </a:rPr>
              <a:t>0, 1, 2, 3,</a:t>
            </a:r>
            <a:r>
              <a:rPr lang="bn-BD" sz="2800" b="1" dirty="0" smtClean="0">
                <a:solidFill>
                  <a:srgbClr val="7030A0"/>
                </a:solidFill>
                <a:latin typeface="Arial" pitchFamily="34" charset="0"/>
                <a:cs typeface="Siyam Rupali" pitchFamily="2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…………</a:t>
            </a:r>
            <a:r>
              <a:rPr lang="en-US" sz="2800" b="1" dirty="0" smtClean="0">
                <a:solidFill>
                  <a:srgbClr val="7030A0"/>
                </a:solidFill>
                <a:latin typeface="Arial" pitchFamily="34" charset="0"/>
                <a:cs typeface="Siyam Rupali" pitchFamily="2" charset="0"/>
              </a:rPr>
              <a:t> </a:t>
            </a:r>
            <a:r>
              <a:rPr lang="bn-BD" sz="2800" b="1" dirty="0" smtClean="0">
                <a:solidFill>
                  <a:srgbClr val="7030A0"/>
                </a:solidFill>
                <a:latin typeface="Siyam Rupali" pitchFamily="2" charset="0"/>
                <a:cs typeface="Siyam Rupali" pitchFamily="2" charset="0"/>
              </a:rPr>
              <a:t>এগুলোকে কি পূর্ণসংখ্যা বলে? </a:t>
            </a:r>
            <a:endParaRPr lang="en-US" sz="28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3400" y="465838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2EC000"/>
                </a:solidFill>
                <a:latin typeface="Siyam Rupali" pitchFamily="2" charset="0"/>
                <a:cs typeface="Siyam Rupali" pitchFamily="2" charset="0"/>
              </a:rPr>
              <a:t>ক) ধনাত্মক</a:t>
            </a:r>
            <a:endParaRPr lang="en-US" sz="2800" b="1" dirty="0" smtClean="0">
              <a:solidFill>
                <a:srgbClr val="2EC000"/>
              </a:solidFill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33800" y="465838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2EC000"/>
                </a:solidFill>
                <a:latin typeface="Siyam Rupali" pitchFamily="2" charset="0"/>
                <a:cs typeface="Siyam Rupali" pitchFamily="2" charset="0"/>
              </a:rPr>
              <a:t>খ) অধনাত্মক</a:t>
            </a:r>
            <a:endParaRPr lang="en-US" sz="2800" b="1" dirty="0" smtClean="0">
              <a:solidFill>
                <a:srgbClr val="2EC000"/>
              </a:solidFill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3400" y="557278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2EC000"/>
                </a:solidFill>
                <a:latin typeface="Siyam Rupali" pitchFamily="2" charset="0"/>
                <a:cs typeface="Siyam Rupali" pitchFamily="2" charset="0"/>
              </a:rPr>
              <a:t>গ) ঋণাত্মক</a:t>
            </a:r>
            <a:endParaRPr lang="en-US" sz="2800" b="1" dirty="0">
              <a:solidFill>
                <a:srgbClr val="2EC000"/>
              </a:solidFill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33800" y="557278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2EC000"/>
                </a:solidFill>
                <a:latin typeface="Siyam Rupali" pitchFamily="2" charset="0"/>
                <a:cs typeface="Siyam Rupali" pitchFamily="2" charset="0"/>
              </a:rPr>
              <a:t>ঘ) অঋণাত্মক</a:t>
            </a:r>
            <a:endParaRPr lang="en-US" sz="2800" b="1" dirty="0" smtClean="0">
              <a:solidFill>
                <a:srgbClr val="2EC000"/>
              </a:solidFill>
              <a:latin typeface="Siyam Rupali" pitchFamily="2" charset="0"/>
              <a:cs typeface="Siyam Rupali" pitchFamily="2" charset="0"/>
            </a:endParaRPr>
          </a:p>
        </p:txBody>
      </p:sp>
      <p:pic>
        <p:nvPicPr>
          <p:cNvPr id="26" name="Picture 25" descr="tumblr_static_tumblr_static_ddotb1dpecgks8sswwos8wc0s_64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2286000" y="4658380"/>
            <a:ext cx="646614" cy="500062"/>
          </a:xfrm>
          <a:prstGeom prst="rect">
            <a:avLst/>
          </a:prstGeom>
        </p:spPr>
      </p:pic>
      <p:pic>
        <p:nvPicPr>
          <p:cNvPr id="27" name="Picture 26" descr="tumblr_static_tumblr_static_ddotb1dpecgks8sswwos8wc0s_64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2325186" y="5519738"/>
            <a:ext cx="646614" cy="500062"/>
          </a:xfrm>
          <a:prstGeom prst="rect">
            <a:avLst/>
          </a:prstGeom>
        </p:spPr>
      </p:pic>
      <p:pic>
        <p:nvPicPr>
          <p:cNvPr id="28" name="Picture 27" descr="tumblr_static_tumblr_static_ddotb1dpecgks8sswwos8wc0s_64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715000" y="4648200"/>
            <a:ext cx="646614" cy="500062"/>
          </a:xfrm>
          <a:prstGeom prst="rect">
            <a:avLst/>
          </a:prstGeom>
        </p:spPr>
      </p:pic>
      <p:sp>
        <p:nvSpPr>
          <p:cNvPr id="29" name="Freeform 28"/>
          <p:cNvSpPr/>
          <p:nvPr/>
        </p:nvSpPr>
        <p:spPr>
          <a:xfrm rot="19331990" flipH="1">
            <a:off x="6048551" y="5497912"/>
            <a:ext cx="701846" cy="342768"/>
          </a:xfrm>
          <a:custGeom>
            <a:avLst/>
            <a:gdLst>
              <a:gd name="connsiteX0" fmla="*/ 0 w 900752"/>
              <a:gd name="connsiteY0" fmla="*/ 272955 h 573206"/>
              <a:gd name="connsiteX1" fmla="*/ 245660 w 900752"/>
              <a:gd name="connsiteY1" fmla="*/ 341194 h 573206"/>
              <a:gd name="connsiteX2" fmla="*/ 450376 w 900752"/>
              <a:gd name="connsiteY2" fmla="*/ 436728 h 573206"/>
              <a:gd name="connsiteX3" fmla="*/ 518615 w 900752"/>
              <a:gd name="connsiteY3" fmla="*/ 464024 h 573206"/>
              <a:gd name="connsiteX4" fmla="*/ 586854 w 900752"/>
              <a:gd name="connsiteY4" fmla="*/ 504967 h 573206"/>
              <a:gd name="connsiteX5" fmla="*/ 668740 w 900752"/>
              <a:gd name="connsiteY5" fmla="*/ 559558 h 573206"/>
              <a:gd name="connsiteX6" fmla="*/ 723331 w 900752"/>
              <a:gd name="connsiteY6" fmla="*/ 573206 h 573206"/>
              <a:gd name="connsiteX7" fmla="*/ 764275 w 900752"/>
              <a:gd name="connsiteY7" fmla="*/ 559558 h 573206"/>
              <a:gd name="connsiteX8" fmla="*/ 791570 w 900752"/>
              <a:gd name="connsiteY8" fmla="*/ 450376 h 573206"/>
              <a:gd name="connsiteX9" fmla="*/ 805218 w 900752"/>
              <a:gd name="connsiteY9" fmla="*/ 327546 h 573206"/>
              <a:gd name="connsiteX10" fmla="*/ 832513 w 900752"/>
              <a:gd name="connsiteY10" fmla="*/ 286603 h 573206"/>
              <a:gd name="connsiteX11" fmla="*/ 873457 w 900752"/>
              <a:gd name="connsiteY11" fmla="*/ 163773 h 573206"/>
              <a:gd name="connsiteX12" fmla="*/ 887104 w 900752"/>
              <a:gd name="connsiteY12" fmla="*/ 95534 h 573206"/>
              <a:gd name="connsiteX13" fmla="*/ 900752 w 900752"/>
              <a:gd name="connsiteY13" fmla="*/ 54591 h 573206"/>
              <a:gd name="connsiteX14" fmla="*/ 873457 w 900752"/>
              <a:gd name="connsiteY14" fmla="*/ 0 h 573206"/>
              <a:gd name="connsiteX15" fmla="*/ 682388 w 900752"/>
              <a:gd name="connsiteY15" fmla="*/ 450376 h 573206"/>
              <a:gd name="connsiteX16" fmla="*/ 40943 w 900752"/>
              <a:gd name="connsiteY16" fmla="*/ 204716 h 573206"/>
              <a:gd name="connsiteX17" fmla="*/ 0 w 900752"/>
              <a:gd name="connsiteY17" fmla="*/ 272955 h 573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00752" h="573206">
                <a:moveTo>
                  <a:pt x="0" y="272955"/>
                </a:moveTo>
                <a:cubicBezTo>
                  <a:pt x="107809" y="294517"/>
                  <a:pt x="102364" y="291041"/>
                  <a:pt x="245660" y="341194"/>
                </a:cubicBezTo>
                <a:cubicBezTo>
                  <a:pt x="326106" y="369350"/>
                  <a:pt x="371850" y="400485"/>
                  <a:pt x="450376" y="436728"/>
                </a:cubicBezTo>
                <a:cubicBezTo>
                  <a:pt x="472620" y="446994"/>
                  <a:pt x="496703" y="453068"/>
                  <a:pt x="518615" y="464024"/>
                </a:cubicBezTo>
                <a:cubicBezTo>
                  <a:pt x="542341" y="475887"/>
                  <a:pt x="564475" y="490726"/>
                  <a:pt x="586854" y="504967"/>
                </a:cubicBezTo>
                <a:cubicBezTo>
                  <a:pt x="614530" y="522579"/>
                  <a:pt x="636915" y="551601"/>
                  <a:pt x="668740" y="559558"/>
                </a:cubicBezTo>
                <a:lnTo>
                  <a:pt x="723331" y="573206"/>
                </a:lnTo>
                <a:cubicBezTo>
                  <a:pt x="736979" y="568657"/>
                  <a:pt x="757288" y="572134"/>
                  <a:pt x="764275" y="559558"/>
                </a:cubicBezTo>
                <a:cubicBezTo>
                  <a:pt x="782493" y="526765"/>
                  <a:pt x="791570" y="450376"/>
                  <a:pt x="791570" y="450376"/>
                </a:cubicBezTo>
                <a:cubicBezTo>
                  <a:pt x="796119" y="409433"/>
                  <a:pt x="795227" y="367511"/>
                  <a:pt x="805218" y="327546"/>
                </a:cubicBezTo>
                <a:cubicBezTo>
                  <a:pt x="809196" y="311633"/>
                  <a:pt x="827326" y="302164"/>
                  <a:pt x="832513" y="286603"/>
                </a:cubicBezTo>
                <a:cubicBezTo>
                  <a:pt x="881544" y="139508"/>
                  <a:pt x="811436" y="256802"/>
                  <a:pt x="873457" y="163773"/>
                </a:cubicBezTo>
                <a:cubicBezTo>
                  <a:pt x="878006" y="141027"/>
                  <a:pt x="881478" y="118038"/>
                  <a:pt x="887104" y="95534"/>
                </a:cubicBezTo>
                <a:cubicBezTo>
                  <a:pt x="890593" y="81578"/>
                  <a:pt x="900752" y="68977"/>
                  <a:pt x="900752" y="54591"/>
                </a:cubicBezTo>
                <a:cubicBezTo>
                  <a:pt x="900752" y="23228"/>
                  <a:pt x="890263" y="16807"/>
                  <a:pt x="873457" y="0"/>
                </a:cubicBezTo>
                <a:lnTo>
                  <a:pt x="682388" y="450376"/>
                </a:lnTo>
                <a:lnTo>
                  <a:pt x="40943" y="204716"/>
                </a:lnTo>
                <a:lnTo>
                  <a:pt x="0" y="272955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4800600" y="621268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b="1" dirty="0" smtClean="0">
                <a:solidFill>
                  <a:srgbClr val="FFC000"/>
                </a:solidFill>
                <a:latin typeface="Siyam Rupali" pitchFamily="2" charset="0"/>
                <a:cs typeface="Siyam Rupali" pitchFamily="2" charset="0"/>
              </a:rPr>
              <a:t>সঠিক উত্তরে টিক দিন</a:t>
            </a:r>
            <a:endParaRPr lang="en-US" b="1" dirty="0">
              <a:solidFill>
                <a:srgbClr val="FFC000"/>
              </a:solidFill>
              <a:latin typeface="Siyam Rupali" pitchFamily="2" charset="0"/>
              <a:cs typeface="Siyam Rupal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1"/>
      <p:bldP spid="8" grpId="1"/>
      <p:bldP spid="20" grpId="0" animBg="1"/>
      <p:bldP spid="21" grpId="0"/>
      <p:bldP spid="23" grpId="0"/>
      <p:bldP spid="24" grpId="0"/>
      <p:bldP spid="29" grpId="0" animBg="1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371600" y="381000"/>
            <a:ext cx="4953000" cy="3310002"/>
            <a:chOff x="1371600" y="381000"/>
            <a:chExt cx="4953000" cy="3310002"/>
          </a:xfrm>
        </p:grpSpPr>
        <p:pic>
          <p:nvPicPr>
            <p:cNvPr id="3" name="Picture 2" descr="2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71600" y="381000"/>
              <a:ext cx="4953000" cy="3310002"/>
            </a:xfrm>
            <a:prstGeom prst="roundRect">
              <a:avLst>
                <a:gd name="adj" fmla="val 3885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" name="TextBox 1"/>
            <p:cNvSpPr txBox="1"/>
            <p:nvPr/>
          </p:nvSpPr>
          <p:spPr>
            <a:xfrm>
              <a:off x="1600200" y="533400"/>
              <a:ext cx="3581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yam Rupali" pitchFamily="2" charset="0"/>
                  <a:cs typeface="Siyam Rupali" pitchFamily="2" charset="0"/>
                </a:rPr>
                <a:t>বাড়ির কাজ</a:t>
              </a:r>
              <a:endPara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" pitchFamily="2" charset="0"/>
                <a:cs typeface="Siyam Rupali" pitchFamily="2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81000" y="4419600"/>
            <a:ext cx="6934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Siyam Rupali" pitchFamily="2" charset="0"/>
              </a:rPr>
              <a:t>9</a:t>
            </a:r>
            <a:r>
              <a:rPr lang="bn-BD" sz="3200" b="1" dirty="0" smtClean="0">
                <a:solidFill>
                  <a:srgbClr val="C00000"/>
                </a:solidFill>
                <a:latin typeface="Arial" pitchFamily="34" charset="0"/>
                <a:cs typeface="Siyam Rupali" pitchFamily="2" charset="0"/>
              </a:rPr>
              <a:t> ও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Siyam Rupali" pitchFamily="2" charset="0"/>
              </a:rPr>
              <a:t> -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Siyam Rupali" pitchFamily="2" charset="0"/>
              </a:rPr>
              <a:t>7</a:t>
            </a:r>
            <a:r>
              <a:rPr lang="bn-BD" sz="3200" b="1" dirty="0" smtClean="0">
                <a:solidFill>
                  <a:srgbClr val="C00000"/>
                </a:solidFill>
                <a:latin typeface="Arial" pitchFamily="34" charset="0"/>
                <a:cs typeface="Siyam Rupali" pitchFamily="2" charset="0"/>
              </a:rPr>
              <a:t> </a:t>
            </a:r>
            <a:r>
              <a:rPr lang="bn-BD" sz="3200" b="1" dirty="0" smtClean="0">
                <a:solidFill>
                  <a:srgbClr val="0070C0"/>
                </a:solidFill>
                <a:latin typeface="Arial" pitchFamily="34" charset="0"/>
                <a:cs typeface="Siyam Rupali" pitchFamily="2" charset="0"/>
              </a:rPr>
              <a:t>এবং</a:t>
            </a:r>
            <a:r>
              <a:rPr lang="bn-BD" sz="3200" b="1" dirty="0" smtClean="0">
                <a:solidFill>
                  <a:srgbClr val="C00000"/>
                </a:solidFill>
                <a:latin typeface="Arial" pitchFamily="34" charset="0"/>
                <a:cs typeface="Siyam Rupali" pitchFamily="2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Siyam Rupali" pitchFamily="2" charset="0"/>
              </a:rPr>
              <a:t>-8</a:t>
            </a:r>
            <a:r>
              <a:rPr lang="bn-BD" sz="3200" b="1" dirty="0" smtClean="0">
                <a:solidFill>
                  <a:srgbClr val="C00000"/>
                </a:solidFill>
                <a:latin typeface="Arial" pitchFamily="34" charset="0"/>
                <a:cs typeface="Siyam Rupali" pitchFamily="2" charset="0"/>
              </a:rPr>
              <a:t> </a:t>
            </a:r>
            <a:r>
              <a:rPr lang="bn-BD" sz="3200" b="1" dirty="0" smtClean="0">
                <a:solidFill>
                  <a:srgbClr val="C00000"/>
                </a:solidFill>
                <a:latin typeface="Arial" pitchFamily="34" charset="0"/>
                <a:cs typeface="Siyam Rupali" pitchFamily="2" charset="0"/>
              </a:rPr>
              <a:t>ও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Siyam Rupali" pitchFamily="2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Siyam Rupali" pitchFamily="2" charset="0"/>
              </a:rPr>
              <a:t>5 </a:t>
            </a:r>
            <a:r>
              <a:rPr lang="bn-BD" sz="3200" b="1" dirty="0" smtClean="0">
                <a:solidFill>
                  <a:srgbClr val="0070C0"/>
                </a:solidFill>
                <a:latin typeface="Arial" pitchFamily="34" charset="0"/>
                <a:cs typeface="Siyam Rupali" pitchFamily="2" charset="0"/>
              </a:rPr>
              <a:t>এর যোগ</a:t>
            </a:r>
            <a:r>
              <a:rPr lang="bn-BD" sz="3200" b="1" dirty="0" smtClean="0">
                <a:solidFill>
                  <a:srgbClr val="0070C0"/>
                </a:solidFill>
                <a:latin typeface="Arial" pitchFamily="34" charset="0"/>
                <a:cs typeface="Siyam Rupali" pitchFamily="2" charset="0"/>
              </a:rPr>
              <a:t> </a:t>
            </a:r>
            <a:r>
              <a:rPr lang="bn-BD" sz="3200" b="1" dirty="0" smtClean="0">
                <a:solidFill>
                  <a:srgbClr val="0070C0"/>
                </a:solidFill>
                <a:latin typeface="Siyam Rupali" pitchFamily="2" charset="0"/>
                <a:cs typeface="Siyam Rupali" pitchFamily="2" charset="0"/>
              </a:rPr>
              <a:t>সংখ্যারেখায় </a:t>
            </a:r>
            <a:r>
              <a:rPr lang="bn-BD" sz="3200" b="1" dirty="0" smtClean="0">
                <a:solidFill>
                  <a:srgbClr val="0070C0"/>
                </a:solidFill>
                <a:latin typeface="Siyam Rupali" pitchFamily="2" charset="0"/>
                <a:cs typeface="Siyam Rupali" pitchFamily="2" charset="0"/>
              </a:rPr>
              <a:t>করে </a:t>
            </a:r>
            <a:r>
              <a:rPr lang="bn-BD" sz="3200" b="1" dirty="0" smtClean="0">
                <a:solidFill>
                  <a:srgbClr val="0070C0"/>
                </a:solidFill>
                <a:latin typeface="Siyam Rupali" pitchFamily="2" charset="0"/>
                <a:cs typeface="Siyam Rupali" pitchFamily="2" charset="0"/>
              </a:rPr>
              <a:t>নিয়ে আসবে।</a:t>
            </a:r>
            <a:endParaRPr lang="en-US" sz="3200" b="1" dirty="0">
              <a:solidFill>
                <a:srgbClr val="0070C0"/>
              </a:solidFill>
              <a:latin typeface="Siyam Rupali" pitchFamily="2" charset="0"/>
              <a:cs typeface="Siyam Rupal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836" y="457201"/>
            <a:ext cx="7161764" cy="3581400"/>
          </a:xfrm>
          <a:prstGeom prst="roundRect">
            <a:avLst>
              <a:gd name="adj" fmla="val 324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Picture 1" descr="tumblr_oc83yonecc1sunm0go1_400.gif"/>
          <p:cNvPicPr>
            <a:picLocks noChangeAspect="1"/>
          </p:cNvPicPr>
          <p:nvPr/>
        </p:nvPicPr>
        <p:blipFill>
          <a:blip r:embed="rId3">
            <a:lum bright="-10000"/>
          </a:blip>
          <a:stretch>
            <a:fillRect/>
          </a:stretch>
        </p:blipFill>
        <p:spPr>
          <a:xfrm>
            <a:off x="304800" y="3886200"/>
            <a:ext cx="7162800" cy="25812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19600" y="5689937"/>
            <a:ext cx="304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BD" sz="6000" b="1" dirty="0" smtClean="0">
                <a:solidFill>
                  <a:srgbClr val="FF0000"/>
                </a:solidFill>
                <a:latin typeface="Siyam Rupali" pitchFamily="2" charset="0"/>
                <a:cs typeface="Siyam Rupali" pitchFamily="2" charset="0"/>
              </a:rPr>
              <a:t>ধন্যবাদ</a:t>
            </a:r>
            <a:endParaRPr lang="en-US" sz="6000" b="1" dirty="0">
              <a:solidFill>
                <a:srgbClr val="FF0000"/>
              </a:solidFill>
              <a:latin typeface="Siyam Rupali" pitchFamily="2" charset="0"/>
              <a:cs typeface="Siyam Rupal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1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7162800" cy="6096000"/>
          </a:xfrm>
          <a:prstGeom prst="roundRect">
            <a:avLst>
              <a:gd name="adj" fmla="val 233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 rot="21184667">
            <a:off x="366732" y="3231743"/>
            <a:ext cx="3199441" cy="2485736"/>
          </a:xfrm>
          <a:prstGeom prst="rect">
            <a:avLst/>
          </a:prstGeom>
          <a:noFill/>
        </p:spPr>
        <p:txBody>
          <a:bodyPr wrap="none" rtlCol="0">
            <a:prstTxWarp prst="textWave2">
              <a:avLst>
                <a:gd name="adj1" fmla="val 11866"/>
                <a:gd name="adj2" fmla="val 0"/>
              </a:avLst>
            </a:prstTxWarp>
            <a:spAutoFit/>
          </a:bodyPr>
          <a:lstStyle/>
          <a:p>
            <a:pPr algn="ctr"/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শাকিল আহমেদ</a:t>
            </a:r>
            <a:endParaRPr lang="en-US" sz="28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ICT.</a:t>
            </a:r>
          </a:p>
          <a:p>
            <a:pPr algn="ctr"/>
            <a:r>
              <a:rPr lang="bn-BD" sz="2800" spc="-15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লতিফপুর একতা  </a:t>
            </a:r>
            <a:r>
              <a:rPr lang="en-US" sz="2800" spc="-15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800" spc="-15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800" spc="-15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rgbClr val="CCFF99"/>
                </a:solidFill>
              </a:rPr>
              <a:t>মির্জাপুর, টাংগাইল।</a:t>
            </a:r>
            <a:endParaRPr lang="en-US" sz="2800" dirty="0">
              <a:solidFill>
                <a:srgbClr val="CCFF9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52959" y="507588"/>
            <a:ext cx="3214641" cy="2616612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10460"/>
                <a:gd name="adj2" fmla="val -1081"/>
              </a:avLst>
            </a:prstTxWarp>
            <a:spAutoFit/>
          </a:bodyPr>
          <a:lstStyle/>
          <a:p>
            <a:pPr algn="ctr"/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গণিত</a:t>
            </a:r>
            <a:endParaRPr lang="bn-BD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ষষ্ঠ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৩য়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8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rgbClr val="0000D0"/>
                </a:solidFill>
                <a:latin typeface="NikoshBAN" pitchFamily="2" charset="0"/>
                <a:cs typeface="NikoshBAN" pitchFamily="2" charset="0"/>
              </a:rPr>
              <a:t>পূর্ণসংখ্যা</a:t>
            </a:r>
            <a:endParaRPr lang="en-US" sz="2800" dirty="0" smtClean="0">
              <a:solidFill>
                <a:srgbClr val="0000D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981200" y="405825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FF0000"/>
                </a:solidFill>
                <a:latin typeface="Siyam Rupali" pitchFamily="2" charset="0"/>
                <a:cs typeface="Siyam Rupali" pitchFamily="2" charset="0"/>
              </a:rPr>
              <a:t>নিচের চিত্রগুলি দেখি</a:t>
            </a:r>
            <a:endParaRPr lang="en-US" sz="3200" b="1" dirty="0">
              <a:solidFill>
                <a:srgbClr val="FF0000"/>
              </a:solidFill>
              <a:latin typeface="Siyam Rupali" pitchFamily="2" charset="0"/>
              <a:cs typeface="Siyam Rupali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81000" y="990600"/>
            <a:ext cx="7023468" cy="5410200"/>
            <a:chOff x="381000" y="990600"/>
            <a:chExt cx="7023468" cy="5410200"/>
          </a:xfrm>
        </p:grpSpPr>
        <p:pic>
          <p:nvPicPr>
            <p:cNvPr id="15" name="Picture 14" descr="giphy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62400" y="3581400"/>
              <a:ext cx="3429000" cy="2819400"/>
            </a:xfrm>
            <a:prstGeom prst="rect">
              <a:avLst/>
            </a:prstGeom>
          </p:spPr>
        </p:pic>
        <p:pic>
          <p:nvPicPr>
            <p:cNvPr id="14" name="Picture 13" descr="giphy (1)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1000" y="3657600"/>
              <a:ext cx="3429000" cy="2743200"/>
            </a:xfrm>
            <a:prstGeom prst="rect">
              <a:avLst/>
            </a:prstGeom>
          </p:spPr>
        </p:pic>
        <p:pic>
          <p:nvPicPr>
            <p:cNvPr id="12" name="Picture 11" descr="giphy (3)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1000" y="990600"/>
              <a:ext cx="3454400" cy="2590800"/>
            </a:xfrm>
            <a:prstGeom prst="rect">
              <a:avLst/>
            </a:prstGeom>
          </p:spPr>
        </p:pic>
        <p:pic>
          <p:nvPicPr>
            <p:cNvPr id="13" name="Picture 12" descr="giphy (2).gi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62400" y="990600"/>
              <a:ext cx="3442068" cy="2590800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1524000" y="2438400"/>
            <a:ext cx="4419600" cy="266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" pitchFamily="2" charset="0"/>
                <a:cs typeface="Siyam Rupali" pitchFamily="2" charset="0"/>
              </a:rPr>
              <a:t>আজকের পাঠ</a:t>
            </a:r>
          </a:p>
          <a:p>
            <a:pPr algn="ctr"/>
            <a:endParaRPr lang="bn-BD" sz="3200" dirty="0" smtClean="0">
              <a:solidFill>
                <a:srgbClr val="FF0000"/>
              </a:solidFill>
              <a:latin typeface="Siyam Rupali" pitchFamily="2" charset="0"/>
              <a:cs typeface="Siyam Rupali" pitchFamily="2" charset="0"/>
            </a:endParaRPr>
          </a:p>
          <a:p>
            <a:pPr algn="ctr"/>
            <a:r>
              <a:rPr lang="bn-BD" sz="6600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" pitchFamily="2" charset="0"/>
                <a:cs typeface="Siyam Rupali" pitchFamily="2" charset="0"/>
              </a:rPr>
              <a:t>পূর্ণ সংখ্যা</a:t>
            </a:r>
            <a:endParaRPr lang="en-US" sz="6600" b="1" dirty="0">
              <a:solidFill>
                <a:srgbClr val="33CC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yam Rupali" pitchFamily="2" charset="0"/>
              <a:cs typeface="Siyam Rupal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8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457200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FF0000"/>
                </a:solidFill>
                <a:latin typeface="Siyam Rupali" pitchFamily="2" charset="0"/>
                <a:cs typeface="Siyam Rupali" pitchFamily="2" charset="0"/>
              </a:rPr>
              <a:t>শিখনফল</a:t>
            </a:r>
            <a:endParaRPr lang="en-US" sz="4400" b="1" dirty="0">
              <a:solidFill>
                <a:srgbClr val="FF0000"/>
              </a:solidFill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1600200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200" dirty="0" smtClean="0">
                <a:solidFill>
                  <a:srgbClr val="2EC000"/>
                </a:solidFill>
                <a:latin typeface="Siyam Rupali" pitchFamily="2" charset="0"/>
                <a:cs typeface="Siyam Rupali" pitchFamily="2" charset="0"/>
              </a:rPr>
              <a:t>১। সংখ্যারেখা অংকন করতে পারবে।</a:t>
            </a:r>
            <a:endParaRPr lang="en-US" sz="3200" dirty="0">
              <a:solidFill>
                <a:srgbClr val="2EC000"/>
              </a:solidFill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2732782"/>
            <a:ext cx="6781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200" dirty="0" smtClean="0">
                <a:solidFill>
                  <a:srgbClr val="00B0F0"/>
                </a:solidFill>
                <a:latin typeface="Siyam Rupali" pitchFamily="2" charset="0"/>
                <a:cs typeface="Siyam Rupali" pitchFamily="2" charset="0"/>
              </a:rPr>
              <a:t>২। সংখ্যারেখায় পূর্ণসংখ্যার অবস্থান দেখাতে পারবে।</a:t>
            </a:r>
            <a:endParaRPr lang="en-US" sz="3200" dirty="0">
              <a:solidFill>
                <a:srgbClr val="00B0F0"/>
              </a:solidFill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4256782"/>
            <a:ext cx="6781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200" dirty="0" smtClean="0">
                <a:solidFill>
                  <a:srgbClr val="7030A0"/>
                </a:solidFill>
                <a:latin typeface="Siyam Rupali" pitchFamily="2" charset="0"/>
                <a:cs typeface="Siyam Rupali" pitchFamily="2" charset="0"/>
              </a:rPr>
              <a:t>৩। সংখ্যারেখার সাহায্যে পূর্ণসংখ্যার যোগ করতে পারবে।</a:t>
            </a:r>
            <a:endParaRPr lang="en-US" sz="3200" dirty="0">
              <a:solidFill>
                <a:srgbClr val="7030A0"/>
              </a:solidFill>
              <a:latin typeface="Siyam Rupali" pitchFamily="2" charset="0"/>
              <a:cs typeface="Siyam Rupal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609600" y="3352800"/>
            <a:ext cx="65532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>
            <a:off x="381000" y="33528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086600" y="33528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88" name="Group 87"/>
          <p:cNvGrpSpPr/>
          <p:nvPr/>
        </p:nvGrpSpPr>
        <p:grpSpPr>
          <a:xfrm>
            <a:off x="4191000" y="3200400"/>
            <a:ext cx="381000" cy="685800"/>
            <a:chOff x="4191000" y="3200400"/>
            <a:chExt cx="381000" cy="685800"/>
          </a:xfrm>
        </p:grpSpPr>
        <p:cxnSp>
          <p:nvCxnSpPr>
            <p:cNvPr id="21" name="Straight Connector 20"/>
            <p:cNvCxnSpPr/>
            <p:nvPr/>
          </p:nvCxnSpPr>
          <p:spPr>
            <a:xfrm rot="5400000">
              <a:off x="4190206" y="3352006"/>
              <a:ext cx="304800" cy="1588"/>
            </a:xfrm>
            <a:prstGeom prst="line">
              <a:avLst/>
            </a:prstGeom>
            <a:ln>
              <a:solidFill>
                <a:srgbClr val="33D600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39" name="Rectangle 38"/>
            <p:cNvSpPr/>
            <p:nvPr/>
          </p:nvSpPr>
          <p:spPr>
            <a:xfrm>
              <a:off x="4191000" y="3581400"/>
              <a:ext cx="381000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33CC33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en-US" sz="2000" b="1" dirty="0">
                <a:solidFill>
                  <a:srgbClr val="33CC3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4648200" y="3200400"/>
            <a:ext cx="381000" cy="685800"/>
            <a:chOff x="4648200" y="3200400"/>
            <a:chExt cx="381000" cy="685800"/>
          </a:xfrm>
        </p:grpSpPr>
        <p:cxnSp>
          <p:nvCxnSpPr>
            <p:cNvPr id="25" name="Straight Connector 24"/>
            <p:cNvCxnSpPr/>
            <p:nvPr/>
          </p:nvCxnSpPr>
          <p:spPr>
            <a:xfrm rot="5400000">
              <a:off x="4647406" y="3352006"/>
              <a:ext cx="304800" cy="1588"/>
            </a:xfrm>
            <a:prstGeom prst="line">
              <a:avLst/>
            </a:prstGeom>
            <a:ln>
              <a:solidFill>
                <a:srgbClr val="33D600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59" name="Rectangle 58"/>
            <p:cNvSpPr/>
            <p:nvPr/>
          </p:nvSpPr>
          <p:spPr>
            <a:xfrm>
              <a:off x="4648200" y="3581400"/>
              <a:ext cx="381000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33CC33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en-US" sz="2000" b="1" dirty="0">
                <a:solidFill>
                  <a:srgbClr val="33CC3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5105400" y="3200400"/>
            <a:ext cx="381000" cy="685800"/>
            <a:chOff x="5105400" y="3200400"/>
            <a:chExt cx="381000" cy="685800"/>
          </a:xfrm>
        </p:grpSpPr>
        <p:cxnSp>
          <p:nvCxnSpPr>
            <p:cNvPr id="24" name="Straight Connector 23"/>
            <p:cNvCxnSpPr/>
            <p:nvPr/>
          </p:nvCxnSpPr>
          <p:spPr>
            <a:xfrm rot="5400000">
              <a:off x="5104606" y="3352006"/>
              <a:ext cx="304800" cy="1588"/>
            </a:xfrm>
            <a:prstGeom prst="line">
              <a:avLst/>
            </a:prstGeom>
            <a:ln>
              <a:solidFill>
                <a:srgbClr val="33D600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60" name="Rectangle 59"/>
            <p:cNvSpPr/>
            <p:nvPr/>
          </p:nvSpPr>
          <p:spPr>
            <a:xfrm>
              <a:off x="5105400" y="3581400"/>
              <a:ext cx="381000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33CC33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en-US" sz="2000" b="1" dirty="0">
                <a:solidFill>
                  <a:srgbClr val="33CC3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5562600" y="3200400"/>
            <a:ext cx="381000" cy="685800"/>
            <a:chOff x="5562600" y="3200400"/>
            <a:chExt cx="381000" cy="685800"/>
          </a:xfrm>
        </p:grpSpPr>
        <p:cxnSp>
          <p:nvCxnSpPr>
            <p:cNvPr id="23" name="Straight Connector 22"/>
            <p:cNvCxnSpPr/>
            <p:nvPr/>
          </p:nvCxnSpPr>
          <p:spPr>
            <a:xfrm rot="5400000">
              <a:off x="5563394" y="3352006"/>
              <a:ext cx="304800" cy="1588"/>
            </a:xfrm>
            <a:prstGeom prst="line">
              <a:avLst/>
            </a:prstGeom>
            <a:ln>
              <a:solidFill>
                <a:srgbClr val="33D600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61" name="Rectangle 60"/>
            <p:cNvSpPr/>
            <p:nvPr/>
          </p:nvSpPr>
          <p:spPr>
            <a:xfrm>
              <a:off x="5562600" y="3581400"/>
              <a:ext cx="381000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33CC33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en-US" sz="2000" b="1" dirty="0">
                <a:solidFill>
                  <a:srgbClr val="33CC3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6019800" y="3200400"/>
            <a:ext cx="381000" cy="685800"/>
            <a:chOff x="6019800" y="3200400"/>
            <a:chExt cx="381000" cy="685800"/>
          </a:xfrm>
        </p:grpSpPr>
        <p:cxnSp>
          <p:nvCxnSpPr>
            <p:cNvPr id="22" name="Straight Connector 21"/>
            <p:cNvCxnSpPr/>
            <p:nvPr/>
          </p:nvCxnSpPr>
          <p:spPr>
            <a:xfrm rot="5400000">
              <a:off x="6019006" y="3352006"/>
              <a:ext cx="304800" cy="1588"/>
            </a:xfrm>
            <a:prstGeom prst="line">
              <a:avLst/>
            </a:prstGeom>
            <a:ln>
              <a:solidFill>
                <a:srgbClr val="33D600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62" name="Rectangle 61"/>
            <p:cNvSpPr/>
            <p:nvPr/>
          </p:nvSpPr>
          <p:spPr>
            <a:xfrm>
              <a:off x="6019800" y="3581400"/>
              <a:ext cx="381000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33CC33"/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en-US" sz="2000" b="1" dirty="0">
                <a:solidFill>
                  <a:srgbClr val="33CC3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6477000" y="3200400"/>
            <a:ext cx="381000" cy="685800"/>
            <a:chOff x="6477000" y="3200400"/>
            <a:chExt cx="381000" cy="685800"/>
          </a:xfrm>
        </p:grpSpPr>
        <p:cxnSp>
          <p:nvCxnSpPr>
            <p:cNvPr id="26" name="Straight Connector 25"/>
            <p:cNvCxnSpPr/>
            <p:nvPr/>
          </p:nvCxnSpPr>
          <p:spPr>
            <a:xfrm rot="5400000">
              <a:off x="6476206" y="3352006"/>
              <a:ext cx="304800" cy="1588"/>
            </a:xfrm>
            <a:prstGeom prst="line">
              <a:avLst/>
            </a:prstGeom>
            <a:ln>
              <a:solidFill>
                <a:srgbClr val="33D600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63" name="Rectangle 62"/>
            <p:cNvSpPr/>
            <p:nvPr/>
          </p:nvSpPr>
          <p:spPr>
            <a:xfrm>
              <a:off x="6477000" y="3581400"/>
              <a:ext cx="381000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33CC33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en-US" sz="2000" b="1" dirty="0">
                <a:solidFill>
                  <a:srgbClr val="33CC3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6934200" y="3200400"/>
            <a:ext cx="381000" cy="685800"/>
            <a:chOff x="6934200" y="3200400"/>
            <a:chExt cx="381000" cy="685800"/>
          </a:xfrm>
        </p:grpSpPr>
        <p:cxnSp>
          <p:nvCxnSpPr>
            <p:cNvPr id="27" name="Straight Connector 26"/>
            <p:cNvCxnSpPr/>
            <p:nvPr/>
          </p:nvCxnSpPr>
          <p:spPr>
            <a:xfrm rot="5400000">
              <a:off x="6933406" y="3352006"/>
              <a:ext cx="304800" cy="1588"/>
            </a:xfrm>
            <a:prstGeom prst="line">
              <a:avLst/>
            </a:prstGeom>
            <a:ln>
              <a:solidFill>
                <a:srgbClr val="33D600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64" name="Rectangle 63"/>
            <p:cNvSpPr/>
            <p:nvPr/>
          </p:nvSpPr>
          <p:spPr>
            <a:xfrm>
              <a:off x="6934200" y="3581400"/>
              <a:ext cx="381000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33CC33"/>
                  </a:solidFill>
                  <a:latin typeface="Arial" pitchFamily="34" charset="0"/>
                  <a:cs typeface="Arial" pitchFamily="34" charset="0"/>
                </a:rPr>
                <a:t>7</a:t>
              </a:r>
              <a:endParaRPr lang="en-US" sz="2000" b="1" dirty="0">
                <a:solidFill>
                  <a:srgbClr val="33CC3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3733800" y="3200400"/>
            <a:ext cx="304800" cy="685800"/>
            <a:chOff x="3733800" y="3200400"/>
            <a:chExt cx="304800" cy="685800"/>
          </a:xfrm>
        </p:grpSpPr>
        <p:cxnSp>
          <p:nvCxnSpPr>
            <p:cNvPr id="20" name="Straight Connector 19"/>
            <p:cNvCxnSpPr/>
            <p:nvPr/>
          </p:nvCxnSpPr>
          <p:spPr>
            <a:xfrm rot="5400000">
              <a:off x="3733800" y="3352006"/>
              <a:ext cx="304800" cy="1588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65" name="Rectangle 64"/>
            <p:cNvSpPr/>
            <p:nvPr/>
          </p:nvSpPr>
          <p:spPr>
            <a:xfrm>
              <a:off x="3733800" y="3581400"/>
              <a:ext cx="304800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0</a:t>
              </a:r>
              <a:endParaRPr lang="en-US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457200" y="3200400"/>
            <a:ext cx="533400" cy="685800"/>
            <a:chOff x="457200" y="3200400"/>
            <a:chExt cx="533400" cy="685800"/>
          </a:xfrm>
        </p:grpSpPr>
        <p:cxnSp>
          <p:nvCxnSpPr>
            <p:cNvPr id="66" name="Straight Connector 65"/>
            <p:cNvCxnSpPr/>
            <p:nvPr/>
          </p:nvCxnSpPr>
          <p:spPr>
            <a:xfrm rot="5400000">
              <a:off x="532606" y="3352006"/>
              <a:ext cx="304800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73" name="Rectangle 72"/>
            <p:cNvSpPr/>
            <p:nvPr/>
          </p:nvSpPr>
          <p:spPr>
            <a:xfrm>
              <a:off x="457200" y="3581400"/>
              <a:ext cx="533400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-7</a:t>
              </a:r>
              <a:endPara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914400" y="3200400"/>
            <a:ext cx="533400" cy="685800"/>
            <a:chOff x="914400" y="3200400"/>
            <a:chExt cx="533400" cy="685800"/>
          </a:xfrm>
        </p:grpSpPr>
        <p:cxnSp>
          <p:nvCxnSpPr>
            <p:cNvPr id="70" name="Straight Connector 69"/>
            <p:cNvCxnSpPr/>
            <p:nvPr/>
          </p:nvCxnSpPr>
          <p:spPr>
            <a:xfrm rot="5400000">
              <a:off x="989806" y="3352006"/>
              <a:ext cx="304800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74" name="Rectangle 73"/>
            <p:cNvSpPr/>
            <p:nvPr/>
          </p:nvSpPr>
          <p:spPr>
            <a:xfrm>
              <a:off x="914400" y="3581400"/>
              <a:ext cx="533400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-6</a:t>
              </a:r>
              <a:endPara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1371600" y="3200400"/>
            <a:ext cx="533400" cy="685800"/>
            <a:chOff x="1371600" y="3200400"/>
            <a:chExt cx="533400" cy="685800"/>
          </a:xfrm>
        </p:grpSpPr>
        <p:cxnSp>
          <p:nvCxnSpPr>
            <p:cNvPr id="69" name="Straight Connector 68"/>
            <p:cNvCxnSpPr/>
            <p:nvPr/>
          </p:nvCxnSpPr>
          <p:spPr>
            <a:xfrm rot="5400000">
              <a:off x="1447006" y="3352006"/>
              <a:ext cx="304800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75" name="Rectangle 74"/>
            <p:cNvSpPr/>
            <p:nvPr/>
          </p:nvSpPr>
          <p:spPr>
            <a:xfrm>
              <a:off x="1371600" y="3581400"/>
              <a:ext cx="533400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-5</a:t>
              </a:r>
              <a:endPara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1828800" y="3200400"/>
            <a:ext cx="533400" cy="685800"/>
            <a:chOff x="1828800" y="3200400"/>
            <a:chExt cx="533400" cy="685800"/>
          </a:xfrm>
        </p:grpSpPr>
        <p:cxnSp>
          <p:nvCxnSpPr>
            <p:cNvPr id="68" name="Straight Connector 67"/>
            <p:cNvCxnSpPr/>
            <p:nvPr/>
          </p:nvCxnSpPr>
          <p:spPr>
            <a:xfrm rot="5400000">
              <a:off x="1905794" y="3352006"/>
              <a:ext cx="304800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76" name="Rectangle 75"/>
            <p:cNvSpPr/>
            <p:nvPr/>
          </p:nvSpPr>
          <p:spPr>
            <a:xfrm>
              <a:off x="1828800" y="3581400"/>
              <a:ext cx="533400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- 4</a:t>
              </a:r>
              <a:endPara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2286000" y="3200400"/>
            <a:ext cx="533400" cy="685800"/>
            <a:chOff x="2286000" y="3200400"/>
            <a:chExt cx="533400" cy="685800"/>
          </a:xfrm>
        </p:grpSpPr>
        <p:cxnSp>
          <p:nvCxnSpPr>
            <p:cNvPr id="67" name="Straight Connector 66"/>
            <p:cNvCxnSpPr/>
            <p:nvPr/>
          </p:nvCxnSpPr>
          <p:spPr>
            <a:xfrm rot="5400000">
              <a:off x="2361406" y="3352006"/>
              <a:ext cx="304800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77" name="Rectangle 76"/>
            <p:cNvSpPr/>
            <p:nvPr/>
          </p:nvSpPr>
          <p:spPr>
            <a:xfrm>
              <a:off x="2286000" y="3581400"/>
              <a:ext cx="533400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-3</a:t>
              </a:r>
              <a:endPara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2743200" y="3200400"/>
            <a:ext cx="533400" cy="685800"/>
            <a:chOff x="2743200" y="3200400"/>
            <a:chExt cx="533400" cy="685800"/>
          </a:xfrm>
        </p:grpSpPr>
        <p:cxnSp>
          <p:nvCxnSpPr>
            <p:cNvPr id="71" name="Straight Connector 70"/>
            <p:cNvCxnSpPr/>
            <p:nvPr/>
          </p:nvCxnSpPr>
          <p:spPr>
            <a:xfrm rot="5400000">
              <a:off x="2818606" y="3352006"/>
              <a:ext cx="304800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78" name="Rectangle 77"/>
            <p:cNvSpPr/>
            <p:nvPr/>
          </p:nvSpPr>
          <p:spPr>
            <a:xfrm>
              <a:off x="2743200" y="3581400"/>
              <a:ext cx="533400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-2</a:t>
              </a:r>
              <a:endPara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3200400" y="3200400"/>
            <a:ext cx="533400" cy="685800"/>
            <a:chOff x="3200400" y="3200400"/>
            <a:chExt cx="533400" cy="685800"/>
          </a:xfrm>
        </p:grpSpPr>
        <p:cxnSp>
          <p:nvCxnSpPr>
            <p:cNvPr id="72" name="Straight Connector 71"/>
            <p:cNvCxnSpPr/>
            <p:nvPr/>
          </p:nvCxnSpPr>
          <p:spPr>
            <a:xfrm rot="5400000">
              <a:off x="3275806" y="3352006"/>
              <a:ext cx="304800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79" name="Rectangle 78"/>
            <p:cNvSpPr/>
            <p:nvPr/>
          </p:nvSpPr>
          <p:spPr>
            <a:xfrm>
              <a:off x="3200400" y="3581400"/>
              <a:ext cx="533400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-1</a:t>
              </a:r>
              <a:endPara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97" name="Picture 96" descr="Pencil_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46013" y="-2362200"/>
            <a:ext cx="3098413" cy="4165080"/>
          </a:xfrm>
          <a:prstGeom prst="rect">
            <a:avLst/>
          </a:prstGeom>
        </p:spPr>
      </p:pic>
      <p:pic>
        <p:nvPicPr>
          <p:cNvPr id="98" name="Picture 97" descr="Scale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6934200"/>
            <a:ext cx="7391400" cy="990600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990600" y="457200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0000D0"/>
                </a:solidFill>
                <a:latin typeface="Siyam Rupali" pitchFamily="2" charset="0"/>
                <a:cs typeface="Siyam Rupali" pitchFamily="2" charset="0"/>
              </a:rPr>
              <a:t>আমরা একটি সংখ্যারেখা আঁকি</a:t>
            </a:r>
            <a:endParaRPr lang="en-US" sz="3200" b="1" dirty="0">
              <a:solidFill>
                <a:srgbClr val="0000D0"/>
              </a:solidFill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676400" y="44958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i="1" dirty="0" smtClean="0">
                <a:solidFill>
                  <a:srgbClr val="0000D0"/>
                </a:solidFill>
                <a:latin typeface="Siyam Rupali" pitchFamily="2" charset="0"/>
                <a:cs typeface="Siyam Rupali" pitchFamily="2" charset="0"/>
              </a:rPr>
              <a:t>চিত্রঃ সংখ্যারেখা </a:t>
            </a:r>
            <a:endParaRPr lang="en-US" sz="2800" b="1" i="1" dirty="0">
              <a:solidFill>
                <a:srgbClr val="0000D0"/>
              </a:solidFill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066800" y="2362200"/>
            <a:ext cx="58674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FF0000"/>
                </a:solidFill>
                <a:latin typeface="Siyam Rupali" pitchFamily="2" charset="0"/>
                <a:cs typeface="Siyam Rupali" pitchFamily="2" charset="0"/>
              </a:rPr>
              <a:t>কিভাবে সংখ্যারেখা আঁকতে হয়, তোমরা কি জানো?</a:t>
            </a:r>
            <a:endParaRPr lang="en-US" sz="3200" b="1" dirty="0">
              <a:solidFill>
                <a:srgbClr val="FF0000"/>
              </a:solidFill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81000" y="4343400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solidFill>
                  <a:srgbClr val="7030A0"/>
                </a:solidFill>
                <a:latin typeface="Siyam Rupali" pitchFamily="2" charset="0"/>
                <a:cs typeface="Siyam Rupali" pitchFamily="2" charset="0"/>
              </a:rPr>
              <a:t> সরলরেখাটির মাঝ বরাবর একটি দাগ টেনে </a:t>
            </a:r>
            <a:r>
              <a:rPr lang="en-US" sz="2400" b="1" dirty="0" smtClean="0">
                <a:solidFill>
                  <a:srgbClr val="7030A0"/>
                </a:solidFill>
                <a:latin typeface="Siyam Rupali" pitchFamily="2" charset="0"/>
                <a:cs typeface="Siyam Rupali" pitchFamily="2" charset="0"/>
              </a:rPr>
              <a:t>0 </a:t>
            </a:r>
            <a:r>
              <a:rPr lang="bn-BD" sz="2400" b="1" dirty="0" smtClean="0">
                <a:solidFill>
                  <a:srgbClr val="7030A0"/>
                </a:solidFill>
                <a:latin typeface="Siyam Rupali" pitchFamily="2" charset="0"/>
                <a:cs typeface="Siyam Rupali" pitchFamily="2" charset="0"/>
              </a:rPr>
              <a:t>বিন্দু চিহ্নিত করি।</a:t>
            </a:r>
            <a:endParaRPr lang="en-US" sz="2400" b="1" dirty="0">
              <a:solidFill>
                <a:srgbClr val="7030A0"/>
              </a:solidFill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81000" y="48006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Siyam Rupali" pitchFamily="2" charset="0"/>
                <a:cs typeface="Siyam Rupali" pitchFamily="2" charset="0"/>
              </a:rPr>
              <a:t>স্কেল ও পেন্সিলের সাহায্যে একটি সরলরেখা আঁকি ।</a:t>
            </a:r>
            <a:endParaRPr lang="en-US" sz="2400" b="1" dirty="0"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81000" y="4343400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bn-BD" sz="2400" b="1" dirty="0" smtClean="0">
                <a:solidFill>
                  <a:srgbClr val="2EC000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bn-BD" sz="2400" b="1" dirty="0" smtClean="0">
                <a:latin typeface="Siyam Rupali" pitchFamily="2" charset="0"/>
                <a:cs typeface="Siyam Rupali" pitchFamily="2" charset="0"/>
              </a:rPr>
              <a:t>বিন্দুর ডানদিকের ঘর/এককগুলিকে ধনাত্মক পূর্ণসংখ্যা</a:t>
            </a:r>
            <a:r>
              <a:rPr lang="bn-BD" sz="2400" b="1" dirty="0" smtClean="0">
                <a:solidFill>
                  <a:srgbClr val="2EC000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smtClean="0">
                <a:solidFill>
                  <a:srgbClr val="2EC000"/>
                </a:solidFill>
                <a:latin typeface="Arial" pitchFamily="34" charset="0"/>
                <a:cs typeface="Arial" pitchFamily="34" charset="0"/>
              </a:rPr>
              <a:t>1,2,3…….. </a:t>
            </a:r>
            <a:r>
              <a:rPr lang="bn-BD" sz="2400" b="1" dirty="0" smtClean="0">
                <a:latin typeface="Siyam Rupali" pitchFamily="2" charset="0"/>
                <a:cs typeface="Siyam Rupali" pitchFamily="2" charset="0"/>
              </a:rPr>
              <a:t>দ্বারা চিহ্নিত করি।</a:t>
            </a:r>
            <a:endParaRPr lang="en-US" sz="2400" b="1" dirty="0"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81000" y="4343400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bn-BD" sz="2400" b="1" dirty="0" smtClean="0">
                <a:solidFill>
                  <a:srgbClr val="7030A0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bn-BD" sz="2400" b="1" dirty="0" smtClean="0">
                <a:latin typeface="Siyam Rupali" pitchFamily="2" charset="0"/>
                <a:cs typeface="Siyam Rupali" pitchFamily="2" charset="0"/>
              </a:rPr>
              <a:t>বিন্দুর বামদিকের ঘর/এককগুলিকে ঋণাত্মক পূর্ণসংখ্যা</a:t>
            </a:r>
            <a:r>
              <a:rPr lang="bn-BD" sz="2400" b="1" dirty="0" smtClean="0">
                <a:solidFill>
                  <a:srgbClr val="C00000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-1,-2,-3…….. </a:t>
            </a:r>
            <a:r>
              <a:rPr lang="bn-BD" sz="2400" b="1" dirty="0" smtClean="0">
                <a:latin typeface="Siyam Rupali" pitchFamily="2" charset="0"/>
                <a:cs typeface="Siyam Rupali" pitchFamily="2" charset="0"/>
              </a:rPr>
              <a:t>দ্বারা চিহ্নিত করি।</a:t>
            </a:r>
            <a:endParaRPr lang="en-US" sz="2400" b="1" dirty="0">
              <a:latin typeface="Siyam Rupali" pitchFamily="2" charset="0"/>
              <a:cs typeface="Siyam Rupal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4018E-6 0.0111 L -0.0049 -0.5160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26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7313E-7 3.64162E-6 L 0.43746 0.2404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" y="12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746 0.24046 L 1.30912 0.24046 " pathEditMode="relative" rAng="0" ptsTypes="AA">
                                      <p:cBhvr>
                                        <p:cTn id="32" dur="2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8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8953 0.20716 L 1.30973 0.2215 C 1.31463 0.22497 1.31891 0.22959 1.31891 0.23422 C 1.31891 0.24 1.31463 0.24439 1.30973 0.24763 L 1.28953 0.26266 " pathEditMode="relative" rAng="0" ptsTypes="FffFF">
                                      <p:cBhvr>
                                        <p:cTn id="46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" y="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5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746 0.20716 L 0.42277 0.22057 C 0.41971 0.22335 0.41787 0.22751 0.41787 0.2319 C 0.41787 0.23699 0.41971 0.24092 0.42277 0.2437 L 0.43746 0.25734 " pathEditMode="relative" rAng="0" ptsTypes="FffFF">
                                      <p:cBhvr>
                                        <p:cTn id="49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" y="25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5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7084 0.18497 C 0.87207 0.2104 0.87207 0.25341 0.879 0.27815 C 0.87839 0.28208 0.87635 0.28624 0.87676 0.2904 C 0.87696 0.29294 0.88104 0.29318 0.88104 0.29572 C 0.88104 0.30081 0.87921 0.30635 0.87676 0.31075 C 0.87615 0.3119 0.8586 0.31722 0.879 0.31075 C 0.8739 0.30451 0.87492 0.30312 0.87492 0.31075 " pathEditMode="relative" rAng="0" ptsTypes="ffffffA">
                                      <p:cBhvr>
                                        <p:cTn id="63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7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2716 0.18497 C 0.93165 0.19792 0.93471 0.21109 0.93757 0.22474 C 0.93655 0.24393 0.93614 0.26312 0.9343 0.28231 C 0.9339 0.28555 0.93532 0.2904 0.93084 0.29133 C 0.92716 0.29225 0.92594 0.28693 0.9239 0.28462 C 0.9239 0.28485 0.92859 0.2874 0.93084 0.28924 C 0.93349 0.29109 0.93655 0.29294 0.93757 0.29572 C 0.9392 0.29942 0.93757 0.30312 0.93757 0.30705 " pathEditMode="relative" rAng="0" ptsTypes="fffffffA">
                                      <p:cBhvr>
                                        <p:cTn id="75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61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000"/>
                            </p:stCondLst>
                            <p:childTnLst>
                              <p:par>
                                <p:cTn id="8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8347 0.18497 C 0.98837 0.19815 0.98572 0.21202 0.99245 0.22497 C 0.99143 0.24901 0.99143 0.27283 0.98939 0.29687 C 0.98878 0.30566 0.98286 0.30057 0.98939 0.30497 " pathEditMode="relative" rAng="0" ptsTypes="fffA">
                                      <p:cBhvr>
                                        <p:cTn id="85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60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000"/>
                            </p:stCondLst>
                            <p:childTnLst>
                              <p:par>
                                <p:cTn id="9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489 0.18867 C 1.05162 0.21664 1.04489 0.18497 1.04489 0.24878 C 1.04489 0.26589 1.04815 0.27653 1.05407 0.29179 C 1.05325 0.29364 1.05346 0.29595 1.05183 0.29734 C 1.04285 0.30474 1.04489 0.29225 1.04489 0.30497 " pathEditMode="relative" rAng="0" ptsTypes="ffffA">
                                      <p:cBhvr>
                                        <p:cTn id="91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" y="56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000"/>
                            </p:stCondLst>
                            <p:childTnLst>
                              <p:par>
                                <p:cTn id="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324 0.18497 C 1.11202 0.2074 1.11243 0.22751 1.10712 0.24901 C 1.10773 0.26381 1.11059 0.27861 1.10916 0.29341 C 1.10896 0.29595 1.10345 0.29202 1.10345 0.28971 C 1.10345 0.28693 1.10916 0.29271 1.10916 0.29549 " pathEditMode="relative" rAng="0" ptsTypes="ffffA">
                                      <p:cBhvr>
                                        <p:cTn id="97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55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7241 0.18497 C 1.16629 0.19398 1.17282 0.20023 1.1769 0.20971 C 1.17527 0.21988 1.1667 0.28647 1.16752 0.29156 C 1.16833 0.29341 1.1769 0.29063 1.1818 0.28994 C 1.17854 0.29156 1.17813 0.29479 1.17241 0.29549 C 1.16833 0.29595 1.16425 0.29318 1.16303 0.29156 C 1.16221 0.2904 1.16629 0.28924 1.16752 0.28809 " pathEditMode="relative" rAng="0" ptsTypes="ffffffA">
                                      <p:cBhvr>
                                        <p:cTn id="103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5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1934 0.19607 C 1.2224 0.22242 1.2224 0.24994 1.22587 0.27653 C 1.22648 0.28601 1.22852 0.29572 1.2275 0.3052 C 1.22506 0.33318 1.21894 0.28901 1.22424 0.31953 C 1.22485 0.31699 1.22587 0.31422 1.22587 0.31075 C 1.22587 0.30797 1.22424 0.30219 1.22424 0.30242 " pathEditMode="relative" rAng="0" ptsTypes="fffffA">
                                      <p:cBhvr>
                                        <p:cTn id="109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68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877 0.20208 C 1.27872 0.23237 1.28953 0.26404 1.28953 0.29503 C 1.28953 0.29595 1.28729 0.29387 1.2877 0.29294 C 1.28831 0.29156 1.28892 0.29017 1.28953 0.28878 " pathEditMode="relative" rAng="0" ptsTypes="fffA">
                                      <p:cBhvr>
                                        <p:cTn id="115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47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2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1942 0.18497 C 0.81759 0.20462 0.81759 0.22451 0.81371 0.24439 C 0.8133 0.2474 0.80759 0.24948 0.80759 0.25248 C 0.80759 0.27098 0.81942 0.28855 0.81942 0.30705 " pathEditMode="relative" rAng="0" ptsTypes="fffA">
                                      <p:cBhvr>
                                        <p:cTn id="127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61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000"/>
                            </p:stCondLst>
                            <p:childTnLst>
                              <p:par>
                                <p:cTn id="1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6066 0.18497 C 0.75923 0.21387 0.76046 0.2437 0.7576 0.27214 C 0.75678 0.27884 0.75087 0.2474 0.75597 0.27214 C 0.75597 0.27237 0.7578 0.30173 0.75903 0.30566 C 0.75985 0.3082 0.75903 0.30057 0.75903 0.29803 " pathEditMode="relative" rAng="0" ptsTypes="ffffA">
                                      <p:cBhvr>
                                        <p:cTn id="137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62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0"/>
                            </p:stCondLst>
                            <p:childTnLst>
                              <p:par>
                                <p:cTn id="1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476 0.19283 C 0.6968 0.23283 0.69905 0.26797 0.70129 0.30913 C 0.70558 0.30127 0.70843 0.30196 0.69741 0.30497 " pathEditMode="relative" rAng="0" ptsTypes="ffA">
                                      <p:cBhvr>
                                        <p:cTn id="143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58"/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7000"/>
                            </p:stCondLst>
                            <p:childTnLst>
                              <p:par>
                                <p:cTn id="1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028 0.19607 C 0.64191 0.21549 0.64375 0.22751 0.64191 0.24693 C 0.6415 0.26034 0.6415 0.27375 0.64028 0.28716 C 0.63865 0.30381 0.63926 0.30219 0.63334 0.29803 " pathEditMode="relative" rAng="0" ptsTypes="fffA">
                                      <p:cBhvr>
                                        <p:cTn id="149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54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9000"/>
                            </p:stCondLst>
                            <p:childTnLst>
                              <p:par>
                                <p:cTn id="1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907 0.18497 C 0.57784 0.19167 0.57458 0.19838 0.57458 0.20531 C 0.57458 0.23306 0.57927 0.26173 0.58376 0.28901 C 0.58294 0.29341 0.58437 0.29896 0.58151 0.30266 C 0.58029 0.30451 0.57682 0.30011 0.57682 0.29803 C 0.57682 0.29572 0.58151 0.29341 0.58151 0.29364 " pathEditMode="relative" rAng="0" ptsTypes="fffffA">
                                      <p:cBhvr>
                                        <p:cTn id="155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0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8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6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888 0.19722 C 0.50806 0.20948 0.51419 0.19907 0.51602 0.21988 C 0.51765 0.24161 0.51786 0.26312 0.51888 0.28508 C 0.51786 0.29341 0.52153 0.30289 0.51602 0.31052 C 0.51255 0.31491 0.5099 0.29641 0.5099 0.29687 C 0.51398 0.31768 0.51072 0.31815 0.51888 0.29872 C 0.51929 0.2978 0.52133 0.29734 0.52235 0.29641 " pathEditMode="relative" rAng="0" ptsTypes="ffffffA">
                                      <p:cBhvr>
                                        <p:cTn id="161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60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4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3000"/>
                            </p:stCondLst>
                            <p:childTnLst>
                              <p:par>
                                <p:cTn id="16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889 0.20716 C 0.4593 0.23815 0.45909 0.26936 0.46032 0.30034 C 0.46052 0.30543 0.46318 0.31514 0.46318 0.31537 C 0.46277 0.31907 0.46358 0.32462 0.46175 0.32763 C 0.46093 0.32924 0.45909 0.32485 0.45889 0.32231 C 0.4542 0.28323 0.45379 0.28439 0.46032 0.29549 C 0.46195 0.30358 0.46175 0.30034 0.46175 0.3052 " pathEditMode="relative" rAng="0" ptsTypes="ffffffA">
                                      <p:cBhvr>
                                        <p:cTn id="167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1"/>
                                    </p:animMotion>
                                  </p:childTnLst>
                                </p:cTn>
                              </p:par>
                              <p:par>
                                <p:cTn id="16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0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3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7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 animBg="1"/>
      <p:bldP spid="54" grpId="1" animBg="1"/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609600" y="3352800"/>
            <a:ext cx="65532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>
            <a:off x="381000" y="33528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086600" y="33528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" name="Group 87"/>
          <p:cNvGrpSpPr/>
          <p:nvPr/>
        </p:nvGrpSpPr>
        <p:grpSpPr>
          <a:xfrm>
            <a:off x="4191000" y="3200400"/>
            <a:ext cx="381000" cy="685800"/>
            <a:chOff x="4191000" y="3200400"/>
            <a:chExt cx="381000" cy="685800"/>
          </a:xfrm>
        </p:grpSpPr>
        <p:cxnSp>
          <p:nvCxnSpPr>
            <p:cNvPr id="21" name="Straight Connector 20"/>
            <p:cNvCxnSpPr/>
            <p:nvPr/>
          </p:nvCxnSpPr>
          <p:spPr>
            <a:xfrm rot="5400000">
              <a:off x="4190206" y="3352006"/>
              <a:ext cx="304800" cy="1588"/>
            </a:xfrm>
            <a:prstGeom prst="line">
              <a:avLst/>
            </a:prstGeom>
            <a:ln>
              <a:solidFill>
                <a:srgbClr val="33D600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39" name="Rectangle 38"/>
            <p:cNvSpPr/>
            <p:nvPr/>
          </p:nvSpPr>
          <p:spPr>
            <a:xfrm>
              <a:off x="4191000" y="3581400"/>
              <a:ext cx="381000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33CC33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en-US" sz="2000" b="1" dirty="0">
                <a:solidFill>
                  <a:srgbClr val="33CC3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88"/>
          <p:cNvGrpSpPr/>
          <p:nvPr/>
        </p:nvGrpSpPr>
        <p:grpSpPr>
          <a:xfrm>
            <a:off x="4648200" y="3200400"/>
            <a:ext cx="381000" cy="685800"/>
            <a:chOff x="4648200" y="3200400"/>
            <a:chExt cx="381000" cy="685800"/>
          </a:xfrm>
        </p:grpSpPr>
        <p:cxnSp>
          <p:nvCxnSpPr>
            <p:cNvPr id="25" name="Straight Connector 24"/>
            <p:cNvCxnSpPr/>
            <p:nvPr/>
          </p:nvCxnSpPr>
          <p:spPr>
            <a:xfrm rot="5400000">
              <a:off x="4647406" y="3352006"/>
              <a:ext cx="304800" cy="1588"/>
            </a:xfrm>
            <a:prstGeom prst="line">
              <a:avLst/>
            </a:prstGeom>
            <a:ln>
              <a:solidFill>
                <a:srgbClr val="33D600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59" name="Rectangle 58"/>
            <p:cNvSpPr/>
            <p:nvPr/>
          </p:nvSpPr>
          <p:spPr>
            <a:xfrm>
              <a:off x="4648200" y="3581400"/>
              <a:ext cx="381000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33CC33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en-US" sz="2000" b="1" dirty="0">
                <a:solidFill>
                  <a:srgbClr val="33CC3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Group 89"/>
          <p:cNvGrpSpPr/>
          <p:nvPr/>
        </p:nvGrpSpPr>
        <p:grpSpPr>
          <a:xfrm>
            <a:off x="5105400" y="3200400"/>
            <a:ext cx="381000" cy="685800"/>
            <a:chOff x="5105400" y="3200400"/>
            <a:chExt cx="381000" cy="685800"/>
          </a:xfrm>
        </p:grpSpPr>
        <p:cxnSp>
          <p:nvCxnSpPr>
            <p:cNvPr id="24" name="Straight Connector 23"/>
            <p:cNvCxnSpPr/>
            <p:nvPr/>
          </p:nvCxnSpPr>
          <p:spPr>
            <a:xfrm rot="5400000">
              <a:off x="5104606" y="3352006"/>
              <a:ext cx="304800" cy="1588"/>
            </a:xfrm>
            <a:prstGeom prst="line">
              <a:avLst/>
            </a:prstGeom>
            <a:ln>
              <a:solidFill>
                <a:srgbClr val="33D600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60" name="Rectangle 59"/>
            <p:cNvSpPr/>
            <p:nvPr/>
          </p:nvSpPr>
          <p:spPr>
            <a:xfrm>
              <a:off x="5105400" y="3581400"/>
              <a:ext cx="381000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33CC33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en-US" sz="2000" b="1" dirty="0">
                <a:solidFill>
                  <a:srgbClr val="33CC3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" name="Group 90"/>
          <p:cNvGrpSpPr/>
          <p:nvPr/>
        </p:nvGrpSpPr>
        <p:grpSpPr>
          <a:xfrm>
            <a:off x="5562600" y="3200400"/>
            <a:ext cx="381000" cy="685800"/>
            <a:chOff x="5562600" y="3200400"/>
            <a:chExt cx="381000" cy="685800"/>
          </a:xfrm>
        </p:grpSpPr>
        <p:cxnSp>
          <p:nvCxnSpPr>
            <p:cNvPr id="23" name="Straight Connector 22"/>
            <p:cNvCxnSpPr/>
            <p:nvPr/>
          </p:nvCxnSpPr>
          <p:spPr>
            <a:xfrm rot="5400000">
              <a:off x="5563394" y="3352006"/>
              <a:ext cx="304800" cy="1588"/>
            </a:xfrm>
            <a:prstGeom prst="line">
              <a:avLst/>
            </a:prstGeom>
            <a:ln>
              <a:solidFill>
                <a:srgbClr val="33D600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61" name="Rectangle 60"/>
            <p:cNvSpPr/>
            <p:nvPr/>
          </p:nvSpPr>
          <p:spPr>
            <a:xfrm>
              <a:off x="5562600" y="3581400"/>
              <a:ext cx="381000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33CC33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en-US" sz="2000" b="1" dirty="0">
                <a:solidFill>
                  <a:srgbClr val="33CC3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" name="Group 91"/>
          <p:cNvGrpSpPr/>
          <p:nvPr/>
        </p:nvGrpSpPr>
        <p:grpSpPr>
          <a:xfrm>
            <a:off x="6019800" y="3200400"/>
            <a:ext cx="381000" cy="685800"/>
            <a:chOff x="6019800" y="3200400"/>
            <a:chExt cx="381000" cy="685800"/>
          </a:xfrm>
        </p:grpSpPr>
        <p:cxnSp>
          <p:nvCxnSpPr>
            <p:cNvPr id="22" name="Straight Connector 21"/>
            <p:cNvCxnSpPr/>
            <p:nvPr/>
          </p:nvCxnSpPr>
          <p:spPr>
            <a:xfrm rot="5400000">
              <a:off x="6019006" y="3352006"/>
              <a:ext cx="304800" cy="1588"/>
            </a:xfrm>
            <a:prstGeom prst="line">
              <a:avLst/>
            </a:prstGeom>
            <a:ln>
              <a:solidFill>
                <a:srgbClr val="33D600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62" name="Rectangle 61"/>
            <p:cNvSpPr/>
            <p:nvPr/>
          </p:nvSpPr>
          <p:spPr>
            <a:xfrm>
              <a:off x="6019800" y="3581400"/>
              <a:ext cx="381000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33CC33"/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en-US" sz="2000" b="1" dirty="0">
                <a:solidFill>
                  <a:srgbClr val="33CC3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" name="Group 92"/>
          <p:cNvGrpSpPr/>
          <p:nvPr/>
        </p:nvGrpSpPr>
        <p:grpSpPr>
          <a:xfrm>
            <a:off x="6477000" y="3200400"/>
            <a:ext cx="381000" cy="685800"/>
            <a:chOff x="6477000" y="3200400"/>
            <a:chExt cx="381000" cy="685800"/>
          </a:xfrm>
        </p:grpSpPr>
        <p:cxnSp>
          <p:nvCxnSpPr>
            <p:cNvPr id="26" name="Straight Connector 25"/>
            <p:cNvCxnSpPr/>
            <p:nvPr/>
          </p:nvCxnSpPr>
          <p:spPr>
            <a:xfrm rot="5400000">
              <a:off x="6476206" y="3352006"/>
              <a:ext cx="304800" cy="1588"/>
            </a:xfrm>
            <a:prstGeom prst="line">
              <a:avLst/>
            </a:prstGeom>
            <a:ln>
              <a:solidFill>
                <a:srgbClr val="33D600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63" name="Rectangle 62"/>
            <p:cNvSpPr/>
            <p:nvPr/>
          </p:nvSpPr>
          <p:spPr>
            <a:xfrm>
              <a:off x="6477000" y="3581400"/>
              <a:ext cx="381000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33CC33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en-US" sz="2000" b="1" dirty="0">
                <a:solidFill>
                  <a:srgbClr val="33CC3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" name="Group 93"/>
          <p:cNvGrpSpPr/>
          <p:nvPr/>
        </p:nvGrpSpPr>
        <p:grpSpPr>
          <a:xfrm>
            <a:off x="6934200" y="3200400"/>
            <a:ext cx="381000" cy="685800"/>
            <a:chOff x="6934200" y="3200400"/>
            <a:chExt cx="381000" cy="685800"/>
          </a:xfrm>
        </p:grpSpPr>
        <p:cxnSp>
          <p:nvCxnSpPr>
            <p:cNvPr id="27" name="Straight Connector 26"/>
            <p:cNvCxnSpPr/>
            <p:nvPr/>
          </p:nvCxnSpPr>
          <p:spPr>
            <a:xfrm rot="5400000">
              <a:off x="6933406" y="3352006"/>
              <a:ext cx="304800" cy="1588"/>
            </a:xfrm>
            <a:prstGeom prst="line">
              <a:avLst/>
            </a:prstGeom>
            <a:ln>
              <a:solidFill>
                <a:srgbClr val="33D600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64" name="Rectangle 63"/>
            <p:cNvSpPr/>
            <p:nvPr/>
          </p:nvSpPr>
          <p:spPr>
            <a:xfrm>
              <a:off x="6934200" y="3581400"/>
              <a:ext cx="381000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33CC33"/>
                  </a:solidFill>
                  <a:latin typeface="Arial" pitchFamily="34" charset="0"/>
                  <a:cs typeface="Arial" pitchFamily="34" charset="0"/>
                </a:rPr>
                <a:t>7</a:t>
              </a:r>
              <a:endParaRPr lang="en-US" sz="2000" b="1" dirty="0">
                <a:solidFill>
                  <a:srgbClr val="33CC3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" name="Group 79"/>
          <p:cNvGrpSpPr/>
          <p:nvPr/>
        </p:nvGrpSpPr>
        <p:grpSpPr>
          <a:xfrm>
            <a:off x="3733800" y="3200400"/>
            <a:ext cx="304800" cy="685800"/>
            <a:chOff x="3733800" y="3200400"/>
            <a:chExt cx="304800" cy="685800"/>
          </a:xfrm>
        </p:grpSpPr>
        <p:cxnSp>
          <p:nvCxnSpPr>
            <p:cNvPr id="20" name="Straight Connector 19"/>
            <p:cNvCxnSpPr/>
            <p:nvPr/>
          </p:nvCxnSpPr>
          <p:spPr>
            <a:xfrm rot="5400000">
              <a:off x="3733800" y="3352006"/>
              <a:ext cx="304800" cy="1588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65" name="Rectangle 64"/>
            <p:cNvSpPr/>
            <p:nvPr/>
          </p:nvSpPr>
          <p:spPr>
            <a:xfrm>
              <a:off x="3733800" y="3581400"/>
              <a:ext cx="304800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0</a:t>
              </a:r>
              <a:endParaRPr lang="en-US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" name="Group 86"/>
          <p:cNvGrpSpPr/>
          <p:nvPr/>
        </p:nvGrpSpPr>
        <p:grpSpPr>
          <a:xfrm>
            <a:off x="457200" y="3200400"/>
            <a:ext cx="533400" cy="685800"/>
            <a:chOff x="457200" y="3200400"/>
            <a:chExt cx="533400" cy="685800"/>
          </a:xfrm>
        </p:grpSpPr>
        <p:cxnSp>
          <p:nvCxnSpPr>
            <p:cNvPr id="66" name="Straight Connector 65"/>
            <p:cNvCxnSpPr/>
            <p:nvPr/>
          </p:nvCxnSpPr>
          <p:spPr>
            <a:xfrm rot="5400000">
              <a:off x="532606" y="3352006"/>
              <a:ext cx="304800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73" name="Rectangle 72"/>
            <p:cNvSpPr/>
            <p:nvPr/>
          </p:nvSpPr>
          <p:spPr>
            <a:xfrm>
              <a:off x="457200" y="3581400"/>
              <a:ext cx="533400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-7</a:t>
              </a:r>
              <a:endPara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" name="Group 85"/>
          <p:cNvGrpSpPr/>
          <p:nvPr/>
        </p:nvGrpSpPr>
        <p:grpSpPr>
          <a:xfrm>
            <a:off x="914400" y="3200400"/>
            <a:ext cx="533400" cy="685800"/>
            <a:chOff x="914400" y="3200400"/>
            <a:chExt cx="533400" cy="685800"/>
          </a:xfrm>
        </p:grpSpPr>
        <p:cxnSp>
          <p:nvCxnSpPr>
            <p:cNvPr id="70" name="Straight Connector 69"/>
            <p:cNvCxnSpPr/>
            <p:nvPr/>
          </p:nvCxnSpPr>
          <p:spPr>
            <a:xfrm rot="5400000">
              <a:off x="989806" y="3352006"/>
              <a:ext cx="304800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74" name="Rectangle 73"/>
            <p:cNvSpPr/>
            <p:nvPr/>
          </p:nvSpPr>
          <p:spPr>
            <a:xfrm>
              <a:off x="914400" y="3581400"/>
              <a:ext cx="533400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-6</a:t>
              </a:r>
              <a:endPara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" name="Group 84"/>
          <p:cNvGrpSpPr/>
          <p:nvPr/>
        </p:nvGrpSpPr>
        <p:grpSpPr>
          <a:xfrm>
            <a:off x="1371600" y="3200400"/>
            <a:ext cx="533400" cy="685800"/>
            <a:chOff x="1371600" y="3200400"/>
            <a:chExt cx="533400" cy="685800"/>
          </a:xfrm>
        </p:grpSpPr>
        <p:cxnSp>
          <p:nvCxnSpPr>
            <p:cNvPr id="69" name="Straight Connector 68"/>
            <p:cNvCxnSpPr/>
            <p:nvPr/>
          </p:nvCxnSpPr>
          <p:spPr>
            <a:xfrm rot="5400000">
              <a:off x="1447006" y="3352006"/>
              <a:ext cx="304800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75" name="Rectangle 74"/>
            <p:cNvSpPr/>
            <p:nvPr/>
          </p:nvSpPr>
          <p:spPr>
            <a:xfrm>
              <a:off x="1371600" y="3581400"/>
              <a:ext cx="533400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-5</a:t>
              </a:r>
              <a:endPara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Group 83"/>
          <p:cNvGrpSpPr/>
          <p:nvPr/>
        </p:nvGrpSpPr>
        <p:grpSpPr>
          <a:xfrm>
            <a:off x="1828800" y="3200400"/>
            <a:ext cx="533400" cy="685800"/>
            <a:chOff x="1828800" y="3200400"/>
            <a:chExt cx="533400" cy="685800"/>
          </a:xfrm>
        </p:grpSpPr>
        <p:cxnSp>
          <p:nvCxnSpPr>
            <p:cNvPr id="68" name="Straight Connector 67"/>
            <p:cNvCxnSpPr/>
            <p:nvPr/>
          </p:nvCxnSpPr>
          <p:spPr>
            <a:xfrm rot="5400000">
              <a:off x="1905794" y="3352006"/>
              <a:ext cx="304800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76" name="Rectangle 75"/>
            <p:cNvSpPr/>
            <p:nvPr/>
          </p:nvSpPr>
          <p:spPr>
            <a:xfrm>
              <a:off x="1828800" y="3581400"/>
              <a:ext cx="533400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- 4</a:t>
              </a:r>
              <a:endPara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" name="Group 82"/>
          <p:cNvGrpSpPr/>
          <p:nvPr/>
        </p:nvGrpSpPr>
        <p:grpSpPr>
          <a:xfrm>
            <a:off x="2286000" y="3200400"/>
            <a:ext cx="533400" cy="685800"/>
            <a:chOff x="2286000" y="3200400"/>
            <a:chExt cx="533400" cy="685800"/>
          </a:xfrm>
        </p:grpSpPr>
        <p:cxnSp>
          <p:nvCxnSpPr>
            <p:cNvPr id="67" name="Straight Connector 66"/>
            <p:cNvCxnSpPr/>
            <p:nvPr/>
          </p:nvCxnSpPr>
          <p:spPr>
            <a:xfrm rot="5400000">
              <a:off x="2361406" y="3352006"/>
              <a:ext cx="304800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77" name="Rectangle 76"/>
            <p:cNvSpPr/>
            <p:nvPr/>
          </p:nvSpPr>
          <p:spPr>
            <a:xfrm>
              <a:off x="2286000" y="3581400"/>
              <a:ext cx="533400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-3</a:t>
              </a:r>
              <a:endPara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8" name="Group 81"/>
          <p:cNvGrpSpPr/>
          <p:nvPr/>
        </p:nvGrpSpPr>
        <p:grpSpPr>
          <a:xfrm>
            <a:off x="2743200" y="3200400"/>
            <a:ext cx="533400" cy="685800"/>
            <a:chOff x="2743200" y="3200400"/>
            <a:chExt cx="533400" cy="685800"/>
          </a:xfrm>
        </p:grpSpPr>
        <p:cxnSp>
          <p:nvCxnSpPr>
            <p:cNvPr id="71" name="Straight Connector 70"/>
            <p:cNvCxnSpPr/>
            <p:nvPr/>
          </p:nvCxnSpPr>
          <p:spPr>
            <a:xfrm rot="5400000">
              <a:off x="2818606" y="3352006"/>
              <a:ext cx="304800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78" name="Rectangle 77"/>
            <p:cNvSpPr/>
            <p:nvPr/>
          </p:nvSpPr>
          <p:spPr>
            <a:xfrm>
              <a:off x="2743200" y="3581400"/>
              <a:ext cx="533400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-2</a:t>
              </a:r>
              <a:endPara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9" name="Group 80"/>
          <p:cNvGrpSpPr/>
          <p:nvPr/>
        </p:nvGrpSpPr>
        <p:grpSpPr>
          <a:xfrm>
            <a:off x="3200400" y="3200400"/>
            <a:ext cx="533400" cy="685800"/>
            <a:chOff x="3200400" y="3200400"/>
            <a:chExt cx="533400" cy="685800"/>
          </a:xfrm>
        </p:grpSpPr>
        <p:cxnSp>
          <p:nvCxnSpPr>
            <p:cNvPr id="72" name="Straight Connector 71"/>
            <p:cNvCxnSpPr/>
            <p:nvPr/>
          </p:nvCxnSpPr>
          <p:spPr>
            <a:xfrm rot="5400000">
              <a:off x="3275806" y="3352006"/>
              <a:ext cx="304800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79" name="Rectangle 78"/>
            <p:cNvSpPr/>
            <p:nvPr/>
          </p:nvSpPr>
          <p:spPr>
            <a:xfrm>
              <a:off x="3200400" y="3581400"/>
              <a:ext cx="533400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-1</a:t>
              </a:r>
              <a:endPara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97" name="Picture 96" descr="Pencil_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46013" y="-2362200"/>
            <a:ext cx="3098413" cy="4165080"/>
          </a:xfrm>
          <a:prstGeom prst="rect">
            <a:avLst/>
          </a:prstGeom>
        </p:spPr>
      </p:pic>
      <p:pic>
        <p:nvPicPr>
          <p:cNvPr id="98" name="Picture 97" descr="Scale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6934200"/>
            <a:ext cx="7391400" cy="990600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381000" y="12192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0000D0"/>
                </a:solidFill>
                <a:latin typeface="Siyam Rupali" pitchFamily="2" charset="0"/>
                <a:cs typeface="Siyam Rupali" pitchFamily="2" charset="0"/>
              </a:rPr>
              <a:t>একটি সংখ্যারেখা আঁকি</a:t>
            </a:r>
            <a:endParaRPr lang="en-US" sz="2800" b="1" dirty="0">
              <a:solidFill>
                <a:srgbClr val="0000D0"/>
              </a:solidFill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362200" y="396240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b="1" i="1" dirty="0" smtClean="0">
                <a:solidFill>
                  <a:srgbClr val="0070C0"/>
                </a:solidFill>
                <a:latin typeface="Siyam Rupali" pitchFamily="2" charset="0"/>
                <a:cs typeface="Siyam Rupali" pitchFamily="2" charset="0"/>
              </a:rPr>
              <a:t>চিত্রঃ সংখ্যারেখা </a:t>
            </a:r>
            <a:endParaRPr lang="en-US" sz="2000" b="1" i="1" dirty="0">
              <a:solidFill>
                <a:srgbClr val="0070C0"/>
              </a:solidFill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57200" y="53340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Siyam Rupali" pitchFamily="2" charset="0"/>
                <a:cs typeface="Siyam Rupali" pitchFamily="2" charset="0"/>
              </a:rPr>
              <a:t>+5 </a:t>
            </a:r>
            <a:r>
              <a:rPr lang="bn-BD" sz="2800" b="1" dirty="0" smtClean="0">
                <a:solidFill>
                  <a:srgbClr val="7030A0"/>
                </a:solidFill>
                <a:latin typeface="Siyam Rupali" pitchFamily="2" charset="0"/>
                <a:cs typeface="Siyam Rupali" pitchFamily="2" charset="0"/>
              </a:rPr>
              <a:t>কে </a:t>
            </a:r>
            <a:r>
              <a:rPr lang="bn-BD" sz="2800" b="1" dirty="0" smtClean="0">
                <a:latin typeface="Siyam Rupali" pitchFamily="2" charset="0"/>
                <a:cs typeface="Siyam Rupali" pitchFamily="2" charset="0"/>
              </a:rPr>
              <a:t>সংখ্যারেখায় স্থাপন কর।</a:t>
            </a:r>
            <a:r>
              <a:rPr lang="en-US" sz="2800" dirty="0" smtClean="0">
                <a:latin typeface="Siyam Rupali" pitchFamily="2" charset="0"/>
                <a:cs typeface="Siyam Rupali" pitchFamily="2" charset="0"/>
              </a:rPr>
              <a:t>  </a:t>
            </a:r>
            <a:endParaRPr lang="en-US" sz="2800" dirty="0">
              <a:latin typeface="Siyam Rupali" pitchFamily="2" charset="0"/>
              <a:cs typeface="Siyam Rupali" pitchFamily="2" charset="0"/>
            </a:endParaRPr>
          </a:p>
        </p:txBody>
      </p:sp>
      <p:pic>
        <p:nvPicPr>
          <p:cNvPr id="81" name="Picture 80" descr="rabbit_1f40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40988" flipH="1">
            <a:off x="3800383" y="2553462"/>
            <a:ext cx="394449" cy="598302"/>
          </a:xfrm>
          <a:prstGeom prst="rect">
            <a:avLst/>
          </a:prstGeom>
        </p:spPr>
      </p:pic>
      <p:sp>
        <p:nvSpPr>
          <p:cNvPr id="82" name="TextBox 81"/>
          <p:cNvSpPr txBox="1"/>
          <p:nvPr/>
        </p:nvSpPr>
        <p:spPr>
          <a:xfrm>
            <a:off x="381000" y="4343400"/>
            <a:ext cx="701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400" b="1" dirty="0" smtClean="0">
                <a:latin typeface="Siyam Rupali" pitchFamily="2" charset="0"/>
                <a:cs typeface="Siyam Rupali" pitchFamily="2" charset="0"/>
              </a:rPr>
              <a:t>সংখ্যারেখার উপর ধনাত্মক পূর্ণসংখ্যা </a:t>
            </a:r>
            <a:r>
              <a:rPr lang="en-US" sz="2800" b="1" dirty="0" smtClean="0">
                <a:solidFill>
                  <a:srgbClr val="7030A0"/>
                </a:solidFill>
                <a:latin typeface="Siyam Rupali" pitchFamily="2" charset="0"/>
                <a:cs typeface="Siyam Rupali" pitchFamily="2" charset="0"/>
              </a:rPr>
              <a:t>+5</a:t>
            </a:r>
            <a:r>
              <a:rPr lang="bn-BD" sz="2800" b="1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bn-BD" sz="2400" b="1" dirty="0" smtClean="0">
                <a:latin typeface="Siyam Rupali" pitchFamily="2" charset="0"/>
                <a:cs typeface="Siyam Rupali" pitchFamily="2" charset="0"/>
              </a:rPr>
              <a:t>স্থাপনের জন্য সংখ্যারেখার </a:t>
            </a:r>
            <a:r>
              <a:rPr lang="en-US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0 </a:t>
            </a:r>
            <a:r>
              <a:rPr lang="bn-BD" sz="2400" b="1" dirty="0" smtClean="0">
                <a:latin typeface="Siyam Rupali" pitchFamily="2" charset="0"/>
                <a:cs typeface="Siyam Rupali" pitchFamily="2" charset="0"/>
              </a:rPr>
              <a:t>বিন্দু হতে ডানদিকে </a:t>
            </a:r>
            <a:r>
              <a:rPr lang="en-US" sz="2800" b="1" dirty="0" smtClean="0">
                <a:solidFill>
                  <a:srgbClr val="7030A0"/>
                </a:solidFill>
                <a:latin typeface="Siyam Rupali" pitchFamily="2" charset="0"/>
                <a:cs typeface="Siyam Rupali" pitchFamily="2" charset="0"/>
              </a:rPr>
              <a:t>5</a:t>
            </a:r>
            <a:r>
              <a:rPr lang="bn-BD" sz="2400" b="1" dirty="0" smtClean="0">
                <a:latin typeface="Siyam Rupali" pitchFamily="2" charset="0"/>
                <a:cs typeface="Siyam Rupali" pitchFamily="2" charset="0"/>
              </a:rPr>
              <a:t> একক দূরের বিন্দুকে গাঢ় গোল চিহ্ন দ্বারা</a:t>
            </a:r>
            <a:r>
              <a:rPr lang="en-US" sz="2400" b="1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bn-BD" sz="2400" b="1" dirty="0" smtClean="0">
                <a:latin typeface="Siyam Rupali" pitchFamily="2" charset="0"/>
                <a:cs typeface="Siyam Rupali" pitchFamily="2" charset="0"/>
              </a:rPr>
              <a:t> আবদ্ধ করি।   </a:t>
            </a:r>
            <a:endParaRPr lang="en-US" sz="2400" b="1" dirty="0"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81000" y="5638800"/>
            <a:ext cx="6934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400" b="1" dirty="0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তাহলে সংখ্যারেখায় গাঢ় গোল চিহ্নিত বিন্দুটিই </a:t>
            </a:r>
            <a:r>
              <a:rPr lang="en-US" sz="2800" b="1" dirty="0" smtClean="0">
                <a:solidFill>
                  <a:srgbClr val="7030A0"/>
                </a:solidFill>
                <a:latin typeface="Siyam Rupali" pitchFamily="2" charset="0"/>
                <a:cs typeface="Siyam Rupali" pitchFamily="2" charset="0"/>
              </a:rPr>
              <a:t>+5</a:t>
            </a:r>
            <a:r>
              <a:rPr lang="bn-BD" sz="2800" b="1" dirty="0" smtClean="0">
                <a:solidFill>
                  <a:srgbClr val="7030A0"/>
                </a:solidFill>
                <a:latin typeface="Siyam Rupali" pitchFamily="2" charset="0"/>
                <a:cs typeface="Siyam Rupali" pitchFamily="2" charset="0"/>
              </a:rPr>
              <a:t>  </a:t>
            </a:r>
            <a:r>
              <a:rPr lang="bn-BD" sz="2400" b="1" dirty="0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এর অবস্থান।   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85" name="Oval 84"/>
          <p:cNvSpPr/>
          <p:nvPr/>
        </p:nvSpPr>
        <p:spPr>
          <a:xfrm>
            <a:off x="6019800" y="3200400"/>
            <a:ext cx="304800" cy="3048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4018E-6 0.0111 L -0.0049 -0.5160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26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7313E-7 3.64162E-6 L 0.43746 0.2404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" y="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746 0.24046 L 1.30912 0.24046 " pathEditMode="relative" rAng="0" ptsTypes="AA">
                                      <p:cBhvr>
                                        <p:cTn id="25" dur="2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8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8953 0.20716 L 1.30973 0.2215 C 1.31463 0.22497 1.31891 0.22959 1.31891 0.23422 C 1.31891 0.24 1.31463 0.24439 1.30973 0.24763 L 1.28953 0.26266 " pathEditMode="relative" rAng="0" ptsTypes="FffFF">
                                      <p:cBhvr>
                                        <p:cTn id="39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" y="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5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746 0.20716 L 0.42277 0.22057 C 0.41971 0.22335 0.41787 0.22751 0.41787 0.2319 C 0.41787 0.23699 0.41971 0.24092 0.42277 0.2437 L 0.43746 0.25734 " pathEditMode="relative" rAng="0" ptsTypes="FffFF">
                                      <p:cBhvr>
                                        <p:cTn id="42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" y="25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7084 0.18497 C 0.87207 0.2104 0.87207 0.25341 0.879 0.27815 C 0.87839 0.28208 0.87635 0.28624 0.87676 0.2904 C 0.87696 0.29294 0.88104 0.29318 0.88104 0.29572 C 0.88104 0.30081 0.87921 0.30635 0.87676 0.31075 C 0.87615 0.3119 0.8586 0.31722 0.879 0.31075 C 0.8739 0.30451 0.87492 0.30312 0.87492 0.31075 " pathEditMode="relative" rAng="0" ptsTypes="ffffffA">
                                      <p:cBhvr>
                                        <p:cTn id="51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2716 0.18497 C 0.93165 0.19792 0.93471 0.21109 0.93757 0.22474 C 0.93655 0.24393 0.93614 0.26312 0.9343 0.28231 C 0.9339 0.28555 0.93532 0.2904 0.93084 0.29133 C 0.92716 0.29225 0.92594 0.28693 0.9239 0.28462 C 0.9239 0.28485 0.92859 0.2874 0.93084 0.28924 C 0.93349 0.29109 0.93655 0.29294 0.93757 0.29572 C 0.9392 0.29942 0.93757 0.30312 0.93757 0.30705 " pathEditMode="relative" rAng="0" ptsTypes="fffffffA">
                                      <p:cBhvr>
                                        <p:cTn id="54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61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000"/>
                            </p:stCondLst>
                            <p:childTnLst>
                              <p:par>
                                <p:cTn id="5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8347 0.18497 C 0.98837 0.19815 0.98572 0.21202 0.99245 0.22497 C 0.99143 0.24901 0.99143 0.27283 0.98939 0.29687 C 0.98878 0.30566 0.98286 0.30057 0.98939 0.30497 " pathEditMode="relative" rAng="0" ptsTypes="fffA">
                                      <p:cBhvr>
                                        <p:cTn id="60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6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3000"/>
                            </p:stCondLst>
                            <p:childTnLst>
                              <p:par>
                                <p:cTn id="6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489 0.18867 C 1.05162 0.21664 1.04489 0.18497 1.04489 0.24878 C 1.04489 0.26589 1.04815 0.27653 1.05407 0.29179 C 1.05325 0.29364 1.05346 0.29595 1.05183 0.29734 C 1.04285 0.30474 1.04489 0.29225 1.04489 0.30497 " pathEditMode="relative" rAng="0" ptsTypes="ffffA">
                                      <p:cBhvr>
                                        <p:cTn id="66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" y="56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0"/>
                            </p:stCondLst>
                            <p:childTnLst>
                              <p:par>
                                <p:cTn id="7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324 0.18497 C 1.11202 0.2074 1.11243 0.22751 1.10712 0.24901 C 1.10773 0.26381 1.11059 0.27861 1.10916 0.29341 C 1.10896 0.29595 1.10345 0.29202 1.10345 0.28971 C 1.10345 0.28693 1.10916 0.29271 1.10916 0.29549 " pathEditMode="relative" rAng="0" ptsTypes="ffffA">
                                      <p:cBhvr>
                                        <p:cTn id="72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55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7000"/>
                            </p:stCondLst>
                            <p:childTnLst>
                              <p:par>
                                <p:cTn id="7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7241 0.18497 C 1.16629 0.19398 1.17282 0.20023 1.1769 0.20971 C 1.17527 0.21988 1.1667 0.28647 1.16752 0.29156 C 1.16833 0.29341 1.1769 0.29063 1.1818 0.28994 C 1.17854 0.29156 1.17813 0.29479 1.17241 0.29549 C 1.16833 0.29595 1.16425 0.29318 1.16303 0.29156 C 1.16221 0.2904 1.16629 0.28924 1.16752 0.28809 " pathEditMode="relative" rAng="0" ptsTypes="ffffffA">
                                      <p:cBhvr>
                                        <p:cTn id="78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5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9000"/>
                            </p:stCondLst>
                            <p:childTnLst>
                              <p:par>
                                <p:cTn id="8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1934 0.19607 C 1.2224 0.22242 1.2224 0.24994 1.22587 0.27653 C 1.22648 0.28601 1.22852 0.29572 1.2275 0.3052 C 1.22506 0.33318 1.21894 0.28901 1.22424 0.31953 C 1.22485 0.31699 1.22587 0.31422 1.22587 0.31075 C 1.22587 0.30797 1.22424 0.30219 1.22424 0.30242 " pathEditMode="relative" rAng="0" ptsTypes="fffffA">
                                      <p:cBhvr>
                                        <p:cTn id="84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68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000"/>
                            </p:stCondLst>
                            <p:childTnLst>
                              <p:par>
                                <p:cTn id="8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877 0.20208 C 1.27872 0.23237 1.28953 0.26404 1.28953 0.29503 C 1.28953 0.29595 1.28729 0.29387 1.2877 0.29294 C 1.28831 0.29156 1.28892 0.29017 1.28953 0.28878 " pathEditMode="relative" rAng="0" ptsTypes="fffA">
                                      <p:cBhvr>
                                        <p:cTn id="90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47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3000"/>
                            </p:stCondLst>
                            <p:childTnLst>
                              <p:par>
                                <p:cTn id="9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1942 0.18497 C 0.81759 0.20462 0.81759 0.22451 0.81371 0.24439 C 0.8133 0.2474 0.80759 0.24948 0.80759 0.25248 C 0.80759 0.27098 0.81942 0.28855 0.81942 0.30705 " pathEditMode="relative" rAng="0" ptsTypes="fffA">
                                      <p:cBhvr>
                                        <p:cTn id="96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61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5000"/>
                            </p:stCondLst>
                            <p:childTnLst>
                              <p:par>
                                <p:cTn id="10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6066 0.18497 C 0.75923 0.21387 0.76046 0.2437 0.7576 0.27214 C 0.75678 0.27884 0.75087 0.2474 0.75597 0.27214 C 0.75597 0.27237 0.7578 0.30173 0.75903 0.30566 C 0.75985 0.3082 0.75903 0.30057 0.75903 0.29803 " pathEditMode="relative" rAng="0" ptsTypes="ffffA">
                                      <p:cBhvr>
                                        <p:cTn id="102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62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7000"/>
                            </p:stCondLst>
                            <p:childTnLst>
                              <p:par>
                                <p:cTn id="10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476 0.19283 C 0.6968 0.23283 0.69905 0.26797 0.70129 0.30913 C 0.70558 0.30127 0.70843 0.30196 0.69741 0.30497 " pathEditMode="relative" rAng="0" ptsTypes="ffA">
                                      <p:cBhvr>
                                        <p:cTn id="108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58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9000"/>
                            </p:stCondLst>
                            <p:childTnLst>
                              <p:par>
                                <p:cTn id="11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028 0.19607 C 0.64191 0.21549 0.64375 0.22751 0.64191 0.24693 C 0.6415 0.26034 0.6415 0.27375 0.64028 0.28716 C 0.63865 0.30381 0.63926 0.30219 0.63334 0.29803 " pathEditMode="relative" rAng="0" ptsTypes="fffA">
                                      <p:cBhvr>
                                        <p:cTn id="114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54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1000"/>
                            </p:stCondLst>
                            <p:childTnLst>
                              <p:par>
                                <p:cTn id="1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907 0.18497 C 0.57784 0.19167 0.57458 0.19838 0.57458 0.20531 C 0.57458 0.23306 0.57927 0.26173 0.58376 0.28901 C 0.58294 0.29341 0.58437 0.29896 0.58151 0.30266 C 0.58029 0.30451 0.57682 0.30011 0.57682 0.29803 C 0.57682 0.29572 0.58151 0.29341 0.58151 0.29364 " pathEditMode="relative" rAng="0" ptsTypes="fffffA">
                                      <p:cBhvr>
                                        <p:cTn id="120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0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3000"/>
                            </p:stCondLst>
                            <p:childTnLst>
                              <p:par>
                                <p:cTn id="1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888 0.19722 C 0.50806 0.20948 0.51419 0.19907 0.51602 0.21988 C 0.51765 0.24161 0.51786 0.26312 0.51888 0.28508 C 0.51786 0.29341 0.52153 0.30289 0.51602 0.31052 C 0.51255 0.31491 0.5099 0.29641 0.5099 0.29687 C 0.51398 0.31768 0.51072 0.31815 0.51888 0.29872 C 0.51929 0.2978 0.52133 0.29734 0.52235 0.29641 " pathEditMode="relative" rAng="0" ptsTypes="ffffffA">
                                      <p:cBhvr>
                                        <p:cTn id="126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60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5000"/>
                            </p:stCondLst>
                            <p:childTnLst>
                              <p:par>
                                <p:cTn id="1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889 0.20716 C 0.4593 0.23815 0.45909 0.26936 0.46032 0.30034 C 0.46052 0.30543 0.46318 0.31514 0.46318 0.31537 C 0.46277 0.31907 0.46358 0.32462 0.46175 0.32763 C 0.46093 0.32924 0.45909 0.32485 0.45889 0.32231 C 0.4542 0.28323 0.45379 0.28439 0.46032 0.29549 C 0.46195 0.30358 0.46175 0.30034 0.46175 0.3052 " pathEditMode="relative" rAng="0" ptsTypes="ffffffA">
                                      <p:cBhvr>
                                        <p:cTn id="132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1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7000"/>
                            </p:stCondLst>
                            <p:childTnLst>
                              <p:par>
                                <p:cTn id="13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0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9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6939E-6 -0.00024 L 0.0198 -0.05389 C 0.02409 -0.06592 0.02939 -0.0717 0.0347 -0.07123 C 0.04062 -0.07054 0.0449 -0.06383 0.04715 -0.05111 L 0.05857 0.00578 " pathEditMode="fixed" rAng="309513" ptsTypes="FffFF">
                                      <p:cBhvr>
                                        <p:cTn id="162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" y="-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000"/>
                            </p:stCondLst>
                            <p:childTnLst>
                              <p:par>
                                <p:cTn id="164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57 0.00578 L 0.07572 -0.05204 C 0.07919 -0.06522 0.0847 -0.07192 0.09021 -0.07192 C 0.09674 -0.07192 0.10184 -0.06522 0.10531 -0.05204 L 0.12265 0.00578 " pathEditMode="relative" rAng="0" ptsTypes="FffFF">
                                      <p:cBhvr>
                                        <p:cTn id="165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" y="-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000"/>
                            </p:stCondLst>
                            <p:childTnLst>
                              <p:par>
                                <p:cTn id="167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37 0.00647 L 0.13531 -0.05181 C 0.13878 -0.06522 0.14429 -0.07123 0.1498 -0.07123 C 0.15633 -0.07123 0.16143 -0.06522 0.1647 -0.05181 L 0.18245 0.00647 " pathEditMode="relative" rAng="0" ptsTypes="FffFF">
                                      <p:cBhvr>
                                        <p:cTn id="168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" y="-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6000"/>
                            </p:stCondLst>
                            <p:childTnLst>
                              <p:par>
                                <p:cTn id="170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714 0.00647 L 0.19245 -0.05967 C 0.19551 -0.07493 0.20102 -0.08071 0.20633 -0.08071 C 0.21245 -0.08095 0.21714 -0.07516 0.22082 -0.0599 L 0.23755 0.00393 " pathEditMode="relative" rAng="0" ptsTypes="FffFF">
                                      <p:cBhvr>
                                        <p:cTn id="171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" y="-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8000"/>
                            </p:stCondLst>
                            <p:childTnLst>
                              <p:par>
                                <p:cTn id="173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224 0.003 L 0.24734 -0.06083 C 0.25061 -0.07493 0.2553 -0.08234 0.2602 -0.08234 C 0.26612 -0.08234 0.27061 -0.07493 0.27388 -0.06083 L 0.28939 0.003 " pathEditMode="relative" rAng="0" ptsTypes="FffFF">
                                      <p:cBhvr>
                                        <p:cTn id="174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" y="-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6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80" grpId="0"/>
      <p:bldP spid="82" grpId="0"/>
      <p:bldP spid="83" grpId="0"/>
      <p:bldP spid="8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609600" y="2819400"/>
            <a:ext cx="65532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>
            <a:off x="381000" y="28194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086600" y="28194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" name="Group 87"/>
          <p:cNvGrpSpPr/>
          <p:nvPr/>
        </p:nvGrpSpPr>
        <p:grpSpPr>
          <a:xfrm>
            <a:off x="4191000" y="2667000"/>
            <a:ext cx="381000" cy="685800"/>
            <a:chOff x="4191000" y="3200400"/>
            <a:chExt cx="381000" cy="685800"/>
          </a:xfrm>
        </p:grpSpPr>
        <p:cxnSp>
          <p:nvCxnSpPr>
            <p:cNvPr id="21" name="Straight Connector 20"/>
            <p:cNvCxnSpPr/>
            <p:nvPr/>
          </p:nvCxnSpPr>
          <p:spPr>
            <a:xfrm rot="5400000">
              <a:off x="4190206" y="3352006"/>
              <a:ext cx="304800" cy="1588"/>
            </a:xfrm>
            <a:prstGeom prst="line">
              <a:avLst/>
            </a:prstGeom>
            <a:ln>
              <a:solidFill>
                <a:srgbClr val="33D600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39" name="Rectangle 38"/>
            <p:cNvSpPr/>
            <p:nvPr/>
          </p:nvSpPr>
          <p:spPr>
            <a:xfrm>
              <a:off x="4191000" y="3581400"/>
              <a:ext cx="381000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33CC33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en-US" sz="2000" b="1" dirty="0">
                <a:solidFill>
                  <a:srgbClr val="33CC3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88"/>
          <p:cNvGrpSpPr/>
          <p:nvPr/>
        </p:nvGrpSpPr>
        <p:grpSpPr>
          <a:xfrm>
            <a:off x="4648200" y="2667000"/>
            <a:ext cx="381000" cy="685800"/>
            <a:chOff x="4648200" y="3200400"/>
            <a:chExt cx="381000" cy="685800"/>
          </a:xfrm>
        </p:grpSpPr>
        <p:cxnSp>
          <p:nvCxnSpPr>
            <p:cNvPr id="25" name="Straight Connector 24"/>
            <p:cNvCxnSpPr/>
            <p:nvPr/>
          </p:nvCxnSpPr>
          <p:spPr>
            <a:xfrm rot="5400000">
              <a:off x="4647406" y="3352006"/>
              <a:ext cx="304800" cy="1588"/>
            </a:xfrm>
            <a:prstGeom prst="line">
              <a:avLst/>
            </a:prstGeom>
            <a:ln>
              <a:solidFill>
                <a:srgbClr val="33D600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59" name="Rectangle 58"/>
            <p:cNvSpPr/>
            <p:nvPr/>
          </p:nvSpPr>
          <p:spPr>
            <a:xfrm>
              <a:off x="4648200" y="3581400"/>
              <a:ext cx="381000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33CC33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en-US" sz="2000" b="1" dirty="0">
                <a:solidFill>
                  <a:srgbClr val="33CC3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Group 89"/>
          <p:cNvGrpSpPr/>
          <p:nvPr/>
        </p:nvGrpSpPr>
        <p:grpSpPr>
          <a:xfrm>
            <a:off x="5105400" y="2667000"/>
            <a:ext cx="381000" cy="685800"/>
            <a:chOff x="5105400" y="3200400"/>
            <a:chExt cx="381000" cy="685800"/>
          </a:xfrm>
        </p:grpSpPr>
        <p:cxnSp>
          <p:nvCxnSpPr>
            <p:cNvPr id="24" name="Straight Connector 23"/>
            <p:cNvCxnSpPr/>
            <p:nvPr/>
          </p:nvCxnSpPr>
          <p:spPr>
            <a:xfrm rot="5400000">
              <a:off x="5104606" y="3352006"/>
              <a:ext cx="304800" cy="1588"/>
            </a:xfrm>
            <a:prstGeom prst="line">
              <a:avLst/>
            </a:prstGeom>
            <a:ln>
              <a:solidFill>
                <a:srgbClr val="33D600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60" name="Rectangle 59"/>
            <p:cNvSpPr/>
            <p:nvPr/>
          </p:nvSpPr>
          <p:spPr>
            <a:xfrm>
              <a:off x="5105400" y="3581400"/>
              <a:ext cx="381000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33CC33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en-US" sz="2000" b="1" dirty="0">
                <a:solidFill>
                  <a:srgbClr val="33CC3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" name="Group 90"/>
          <p:cNvGrpSpPr/>
          <p:nvPr/>
        </p:nvGrpSpPr>
        <p:grpSpPr>
          <a:xfrm>
            <a:off x="5562600" y="2667000"/>
            <a:ext cx="381000" cy="685800"/>
            <a:chOff x="5562600" y="3200400"/>
            <a:chExt cx="381000" cy="685800"/>
          </a:xfrm>
        </p:grpSpPr>
        <p:cxnSp>
          <p:nvCxnSpPr>
            <p:cNvPr id="23" name="Straight Connector 22"/>
            <p:cNvCxnSpPr/>
            <p:nvPr/>
          </p:nvCxnSpPr>
          <p:spPr>
            <a:xfrm rot="5400000">
              <a:off x="5563394" y="3352006"/>
              <a:ext cx="304800" cy="1588"/>
            </a:xfrm>
            <a:prstGeom prst="line">
              <a:avLst/>
            </a:prstGeom>
            <a:ln>
              <a:solidFill>
                <a:srgbClr val="33D600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61" name="Rectangle 60"/>
            <p:cNvSpPr/>
            <p:nvPr/>
          </p:nvSpPr>
          <p:spPr>
            <a:xfrm>
              <a:off x="5562600" y="3581400"/>
              <a:ext cx="381000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33CC33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en-US" sz="2000" b="1" dirty="0">
                <a:solidFill>
                  <a:srgbClr val="33CC3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" name="Group 91"/>
          <p:cNvGrpSpPr/>
          <p:nvPr/>
        </p:nvGrpSpPr>
        <p:grpSpPr>
          <a:xfrm>
            <a:off x="6019800" y="2667000"/>
            <a:ext cx="381000" cy="685800"/>
            <a:chOff x="6019800" y="3200400"/>
            <a:chExt cx="381000" cy="685800"/>
          </a:xfrm>
        </p:grpSpPr>
        <p:cxnSp>
          <p:nvCxnSpPr>
            <p:cNvPr id="22" name="Straight Connector 21"/>
            <p:cNvCxnSpPr/>
            <p:nvPr/>
          </p:nvCxnSpPr>
          <p:spPr>
            <a:xfrm rot="5400000">
              <a:off x="6019006" y="3352006"/>
              <a:ext cx="304800" cy="1588"/>
            </a:xfrm>
            <a:prstGeom prst="line">
              <a:avLst/>
            </a:prstGeom>
            <a:ln>
              <a:solidFill>
                <a:srgbClr val="33D600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62" name="Rectangle 61"/>
            <p:cNvSpPr/>
            <p:nvPr/>
          </p:nvSpPr>
          <p:spPr>
            <a:xfrm>
              <a:off x="6019800" y="3581400"/>
              <a:ext cx="381000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33CC33"/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en-US" sz="2000" b="1" dirty="0">
                <a:solidFill>
                  <a:srgbClr val="33CC3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" name="Group 92"/>
          <p:cNvGrpSpPr/>
          <p:nvPr/>
        </p:nvGrpSpPr>
        <p:grpSpPr>
          <a:xfrm>
            <a:off x="6477000" y="2667000"/>
            <a:ext cx="381000" cy="685800"/>
            <a:chOff x="6477000" y="3200400"/>
            <a:chExt cx="381000" cy="685800"/>
          </a:xfrm>
        </p:grpSpPr>
        <p:cxnSp>
          <p:nvCxnSpPr>
            <p:cNvPr id="26" name="Straight Connector 25"/>
            <p:cNvCxnSpPr/>
            <p:nvPr/>
          </p:nvCxnSpPr>
          <p:spPr>
            <a:xfrm rot="5400000">
              <a:off x="6476206" y="3352006"/>
              <a:ext cx="304800" cy="1588"/>
            </a:xfrm>
            <a:prstGeom prst="line">
              <a:avLst/>
            </a:prstGeom>
            <a:ln>
              <a:solidFill>
                <a:srgbClr val="33D600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63" name="Rectangle 62"/>
            <p:cNvSpPr/>
            <p:nvPr/>
          </p:nvSpPr>
          <p:spPr>
            <a:xfrm>
              <a:off x="6477000" y="3581400"/>
              <a:ext cx="381000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33CC33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en-US" sz="2000" b="1" dirty="0">
                <a:solidFill>
                  <a:srgbClr val="33CC3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" name="Group 93"/>
          <p:cNvGrpSpPr/>
          <p:nvPr/>
        </p:nvGrpSpPr>
        <p:grpSpPr>
          <a:xfrm>
            <a:off x="6934200" y="2667000"/>
            <a:ext cx="381000" cy="685800"/>
            <a:chOff x="6934200" y="3200400"/>
            <a:chExt cx="381000" cy="685800"/>
          </a:xfrm>
        </p:grpSpPr>
        <p:cxnSp>
          <p:nvCxnSpPr>
            <p:cNvPr id="27" name="Straight Connector 26"/>
            <p:cNvCxnSpPr/>
            <p:nvPr/>
          </p:nvCxnSpPr>
          <p:spPr>
            <a:xfrm rot="5400000">
              <a:off x="6933406" y="3352006"/>
              <a:ext cx="304800" cy="1588"/>
            </a:xfrm>
            <a:prstGeom prst="line">
              <a:avLst/>
            </a:prstGeom>
            <a:ln>
              <a:solidFill>
                <a:srgbClr val="33D600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64" name="Rectangle 63"/>
            <p:cNvSpPr/>
            <p:nvPr/>
          </p:nvSpPr>
          <p:spPr>
            <a:xfrm>
              <a:off x="6934200" y="3581400"/>
              <a:ext cx="381000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33CC33"/>
                  </a:solidFill>
                  <a:latin typeface="Arial" pitchFamily="34" charset="0"/>
                  <a:cs typeface="Arial" pitchFamily="34" charset="0"/>
                </a:rPr>
                <a:t>7</a:t>
              </a:r>
              <a:endParaRPr lang="en-US" sz="2000" b="1" dirty="0">
                <a:solidFill>
                  <a:srgbClr val="33CC3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" name="Group 79"/>
          <p:cNvGrpSpPr/>
          <p:nvPr/>
        </p:nvGrpSpPr>
        <p:grpSpPr>
          <a:xfrm>
            <a:off x="3733800" y="2667000"/>
            <a:ext cx="304800" cy="685800"/>
            <a:chOff x="3733800" y="3200400"/>
            <a:chExt cx="304800" cy="685800"/>
          </a:xfrm>
        </p:grpSpPr>
        <p:cxnSp>
          <p:nvCxnSpPr>
            <p:cNvPr id="20" name="Straight Connector 19"/>
            <p:cNvCxnSpPr/>
            <p:nvPr/>
          </p:nvCxnSpPr>
          <p:spPr>
            <a:xfrm rot="5400000">
              <a:off x="3733800" y="3352006"/>
              <a:ext cx="304800" cy="1588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65" name="Rectangle 64"/>
            <p:cNvSpPr/>
            <p:nvPr/>
          </p:nvSpPr>
          <p:spPr>
            <a:xfrm>
              <a:off x="3733800" y="3581400"/>
              <a:ext cx="304800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0</a:t>
              </a:r>
              <a:endParaRPr lang="en-US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" name="Group 86"/>
          <p:cNvGrpSpPr/>
          <p:nvPr/>
        </p:nvGrpSpPr>
        <p:grpSpPr>
          <a:xfrm>
            <a:off x="457200" y="2667000"/>
            <a:ext cx="533400" cy="685800"/>
            <a:chOff x="457200" y="3200400"/>
            <a:chExt cx="533400" cy="685800"/>
          </a:xfrm>
        </p:grpSpPr>
        <p:cxnSp>
          <p:nvCxnSpPr>
            <p:cNvPr id="66" name="Straight Connector 65"/>
            <p:cNvCxnSpPr/>
            <p:nvPr/>
          </p:nvCxnSpPr>
          <p:spPr>
            <a:xfrm rot="5400000">
              <a:off x="532606" y="3352006"/>
              <a:ext cx="304800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73" name="Rectangle 72"/>
            <p:cNvSpPr/>
            <p:nvPr/>
          </p:nvSpPr>
          <p:spPr>
            <a:xfrm>
              <a:off x="457200" y="3581400"/>
              <a:ext cx="533400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-7</a:t>
              </a:r>
              <a:endPara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" name="Group 85"/>
          <p:cNvGrpSpPr/>
          <p:nvPr/>
        </p:nvGrpSpPr>
        <p:grpSpPr>
          <a:xfrm>
            <a:off x="914400" y="2667000"/>
            <a:ext cx="533400" cy="685800"/>
            <a:chOff x="914400" y="3200400"/>
            <a:chExt cx="533400" cy="685800"/>
          </a:xfrm>
        </p:grpSpPr>
        <p:cxnSp>
          <p:nvCxnSpPr>
            <p:cNvPr id="70" name="Straight Connector 69"/>
            <p:cNvCxnSpPr/>
            <p:nvPr/>
          </p:nvCxnSpPr>
          <p:spPr>
            <a:xfrm rot="5400000">
              <a:off x="989806" y="3352006"/>
              <a:ext cx="304800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74" name="Rectangle 73"/>
            <p:cNvSpPr/>
            <p:nvPr/>
          </p:nvSpPr>
          <p:spPr>
            <a:xfrm>
              <a:off x="914400" y="3581400"/>
              <a:ext cx="533400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-6</a:t>
              </a:r>
              <a:endPara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" name="Group 84"/>
          <p:cNvGrpSpPr/>
          <p:nvPr/>
        </p:nvGrpSpPr>
        <p:grpSpPr>
          <a:xfrm>
            <a:off x="1371600" y="2667000"/>
            <a:ext cx="533400" cy="685800"/>
            <a:chOff x="1371600" y="3200400"/>
            <a:chExt cx="533400" cy="685800"/>
          </a:xfrm>
        </p:grpSpPr>
        <p:cxnSp>
          <p:nvCxnSpPr>
            <p:cNvPr id="69" name="Straight Connector 68"/>
            <p:cNvCxnSpPr/>
            <p:nvPr/>
          </p:nvCxnSpPr>
          <p:spPr>
            <a:xfrm rot="5400000">
              <a:off x="1447006" y="3352006"/>
              <a:ext cx="304800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75" name="Rectangle 74"/>
            <p:cNvSpPr/>
            <p:nvPr/>
          </p:nvSpPr>
          <p:spPr>
            <a:xfrm>
              <a:off x="1371600" y="3581400"/>
              <a:ext cx="533400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-5</a:t>
              </a:r>
              <a:endPara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Group 83"/>
          <p:cNvGrpSpPr/>
          <p:nvPr/>
        </p:nvGrpSpPr>
        <p:grpSpPr>
          <a:xfrm>
            <a:off x="1828800" y="2667000"/>
            <a:ext cx="533400" cy="685800"/>
            <a:chOff x="1828800" y="3200400"/>
            <a:chExt cx="533400" cy="685800"/>
          </a:xfrm>
        </p:grpSpPr>
        <p:cxnSp>
          <p:nvCxnSpPr>
            <p:cNvPr id="68" name="Straight Connector 67"/>
            <p:cNvCxnSpPr/>
            <p:nvPr/>
          </p:nvCxnSpPr>
          <p:spPr>
            <a:xfrm rot="5400000">
              <a:off x="1905794" y="3352006"/>
              <a:ext cx="304800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76" name="Rectangle 75"/>
            <p:cNvSpPr/>
            <p:nvPr/>
          </p:nvSpPr>
          <p:spPr>
            <a:xfrm>
              <a:off x="1828800" y="3581400"/>
              <a:ext cx="533400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- 4</a:t>
              </a:r>
              <a:endPara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" name="Group 82"/>
          <p:cNvGrpSpPr/>
          <p:nvPr/>
        </p:nvGrpSpPr>
        <p:grpSpPr>
          <a:xfrm>
            <a:off x="2286000" y="2667000"/>
            <a:ext cx="533400" cy="685800"/>
            <a:chOff x="2286000" y="3200400"/>
            <a:chExt cx="533400" cy="685800"/>
          </a:xfrm>
        </p:grpSpPr>
        <p:cxnSp>
          <p:nvCxnSpPr>
            <p:cNvPr id="67" name="Straight Connector 66"/>
            <p:cNvCxnSpPr/>
            <p:nvPr/>
          </p:nvCxnSpPr>
          <p:spPr>
            <a:xfrm rot="5400000">
              <a:off x="2361406" y="3352006"/>
              <a:ext cx="304800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77" name="Rectangle 76"/>
            <p:cNvSpPr/>
            <p:nvPr/>
          </p:nvSpPr>
          <p:spPr>
            <a:xfrm>
              <a:off x="2286000" y="3581400"/>
              <a:ext cx="533400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-3</a:t>
              </a:r>
              <a:endPara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8" name="Group 81"/>
          <p:cNvGrpSpPr/>
          <p:nvPr/>
        </p:nvGrpSpPr>
        <p:grpSpPr>
          <a:xfrm>
            <a:off x="2743200" y="2667000"/>
            <a:ext cx="533400" cy="685800"/>
            <a:chOff x="2743200" y="3200400"/>
            <a:chExt cx="533400" cy="685800"/>
          </a:xfrm>
        </p:grpSpPr>
        <p:cxnSp>
          <p:nvCxnSpPr>
            <p:cNvPr id="71" name="Straight Connector 70"/>
            <p:cNvCxnSpPr/>
            <p:nvPr/>
          </p:nvCxnSpPr>
          <p:spPr>
            <a:xfrm rot="5400000">
              <a:off x="2818606" y="3352006"/>
              <a:ext cx="304800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78" name="Rectangle 77"/>
            <p:cNvSpPr/>
            <p:nvPr/>
          </p:nvSpPr>
          <p:spPr>
            <a:xfrm>
              <a:off x="2743200" y="3581400"/>
              <a:ext cx="533400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-2</a:t>
              </a:r>
              <a:endPara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9" name="Group 80"/>
          <p:cNvGrpSpPr/>
          <p:nvPr/>
        </p:nvGrpSpPr>
        <p:grpSpPr>
          <a:xfrm>
            <a:off x="3200400" y="2667000"/>
            <a:ext cx="533400" cy="685800"/>
            <a:chOff x="3200400" y="3200400"/>
            <a:chExt cx="533400" cy="685800"/>
          </a:xfrm>
        </p:grpSpPr>
        <p:cxnSp>
          <p:nvCxnSpPr>
            <p:cNvPr id="72" name="Straight Connector 71"/>
            <p:cNvCxnSpPr/>
            <p:nvPr/>
          </p:nvCxnSpPr>
          <p:spPr>
            <a:xfrm rot="5400000">
              <a:off x="3275806" y="3352006"/>
              <a:ext cx="304800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79" name="Rectangle 78"/>
            <p:cNvSpPr/>
            <p:nvPr/>
          </p:nvSpPr>
          <p:spPr>
            <a:xfrm>
              <a:off x="3200400" y="3581400"/>
              <a:ext cx="533400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-1</a:t>
              </a:r>
              <a:endPara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97" name="Picture 96" descr="Pencil_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46013" y="-2895600"/>
            <a:ext cx="3098413" cy="4165080"/>
          </a:xfrm>
          <a:prstGeom prst="rect">
            <a:avLst/>
          </a:prstGeom>
        </p:spPr>
      </p:pic>
      <p:pic>
        <p:nvPicPr>
          <p:cNvPr id="98" name="Picture 97" descr="Scale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6934200"/>
            <a:ext cx="7391400" cy="990600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381000" y="9144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0000D0"/>
                </a:solidFill>
                <a:latin typeface="Siyam Rupali" pitchFamily="2" charset="0"/>
                <a:cs typeface="Siyam Rupali" pitchFamily="2" charset="0"/>
              </a:rPr>
              <a:t>একটি সংখ্যারেখা আঁকি</a:t>
            </a:r>
            <a:endParaRPr lang="en-US" sz="2800" b="1" dirty="0">
              <a:solidFill>
                <a:srgbClr val="0000D0"/>
              </a:solidFill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362200" y="342900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b="1" i="1" dirty="0" smtClean="0">
                <a:solidFill>
                  <a:srgbClr val="0070C0"/>
                </a:solidFill>
                <a:latin typeface="Siyam Rupali" pitchFamily="2" charset="0"/>
                <a:cs typeface="Siyam Rupali" pitchFamily="2" charset="0"/>
              </a:rPr>
              <a:t>চিত্রঃ সংখ্যারেখা </a:t>
            </a:r>
            <a:endParaRPr lang="en-US" sz="2000" b="1" i="1" dirty="0">
              <a:solidFill>
                <a:srgbClr val="0070C0"/>
              </a:solidFill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57200" y="39118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Siyam Rupali" pitchFamily="2" charset="0"/>
                <a:cs typeface="Siyam Rupali" pitchFamily="2" charset="0"/>
              </a:rPr>
              <a:t>-</a:t>
            </a:r>
            <a:r>
              <a:rPr lang="en-US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6 </a:t>
            </a:r>
            <a:r>
              <a:rPr lang="bn-BD" sz="2800" b="1" dirty="0" smtClean="0">
                <a:solidFill>
                  <a:srgbClr val="7030A0"/>
                </a:solidFill>
                <a:latin typeface="Siyam Rupali" pitchFamily="2" charset="0"/>
                <a:cs typeface="Siyam Rupali" pitchFamily="2" charset="0"/>
              </a:rPr>
              <a:t>কে </a:t>
            </a:r>
            <a:r>
              <a:rPr lang="bn-BD" sz="2800" b="1" dirty="0" smtClean="0">
                <a:latin typeface="Siyam Rupali" pitchFamily="2" charset="0"/>
                <a:cs typeface="Siyam Rupali" pitchFamily="2" charset="0"/>
              </a:rPr>
              <a:t>সংখ্যারেখায় স্থাপন কর।</a:t>
            </a:r>
            <a:r>
              <a:rPr lang="en-US" sz="2800" dirty="0" smtClean="0">
                <a:latin typeface="Siyam Rupali" pitchFamily="2" charset="0"/>
                <a:cs typeface="Siyam Rupali" pitchFamily="2" charset="0"/>
              </a:rPr>
              <a:t>  </a:t>
            </a:r>
            <a:endParaRPr lang="en-US" sz="2800" dirty="0">
              <a:latin typeface="Siyam Rupali" pitchFamily="2" charset="0"/>
              <a:cs typeface="Siyam Rupali" pitchFamily="2" charset="0"/>
            </a:endParaRPr>
          </a:p>
        </p:txBody>
      </p:sp>
      <p:pic>
        <p:nvPicPr>
          <p:cNvPr id="81" name="Picture 80" descr="rabbit_1f40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26364">
            <a:off x="3637716" y="1788600"/>
            <a:ext cx="531858" cy="779297"/>
          </a:xfrm>
          <a:prstGeom prst="rect">
            <a:avLst/>
          </a:prstGeom>
        </p:spPr>
      </p:pic>
      <p:sp>
        <p:nvSpPr>
          <p:cNvPr id="82" name="TextBox 81"/>
          <p:cNvSpPr txBox="1"/>
          <p:nvPr/>
        </p:nvSpPr>
        <p:spPr>
          <a:xfrm>
            <a:off x="381000" y="3810000"/>
            <a:ext cx="701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400" b="1" dirty="0" smtClean="0">
                <a:latin typeface="Siyam Rupali" pitchFamily="2" charset="0"/>
                <a:cs typeface="Siyam Rupali" pitchFamily="2" charset="0"/>
              </a:rPr>
              <a:t>সংখ্যারেখার উপর ঋণাত্মক পূর্ণসংখ্যা </a:t>
            </a:r>
            <a:r>
              <a:rPr lang="en-US" sz="2800" b="1" dirty="0" smtClean="0">
                <a:solidFill>
                  <a:srgbClr val="7030A0"/>
                </a:solidFill>
                <a:latin typeface="Siyam Rupali" pitchFamily="2" charset="0"/>
                <a:cs typeface="Siyam Rupali" pitchFamily="2" charset="0"/>
              </a:rPr>
              <a:t>-6</a:t>
            </a:r>
            <a:r>
              <a:rPr lang="bn-BD" sz="2800" b="1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bn-BD" sz="2400" b="1" dirty="0" smtClean="0">
                <a:latin typeface="Siyam Rupali" pitchFamily="2" charset="0"/>
                <a:cs typeface="Siyam Rupali" pitchFamily="2" charset="0"/>
              </a:rPr>
              <a:t>স্থাপনের জন্য সংখ্যারেখার </a:t>
            </a:r>
            <a:r>
              <a:rPr lang="en-US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0 </a:t>
            </a:r>
            <a:r>
              <a:rPr lang="bn-BD" sz="2400" b="1" dirty="0" smtClean="0">
                <a:latin typeface="Siyam Rupali" pitchFamily="2" charset="0"/>
                <a:cs typeface="Siyam Rupali" pitchFamily="2" charset="0"/>
              </a:rPr>
              <a:t>বিন্দু হতে বামদিকে </a:t>
            </a:r>
            <a:r>
              <a:rPr lang="en-US" sz="2800" b="1" dirty="0" smtClean="0">
                <a:solidFill>
                  <a:srgbClr val="7030A0"/>
                </a:solidFill>
                <a:latin typeface="Siyam Rupali" pitchFamily="2" charset="0"/>
                <a:cs typeface="Siyam Rupali" pitchFamily="2" charset="0"/>
              </a:rPr>
              <a:t>6</a:t>
            </a:r>
            <a:r>
              <a:rPr lang="bn-BD" sz="2400" b="1" dirty="0" smtClean="0">
                <a:latin typeface="Siyam Rupali" pitchFamily="2" charset="0"/>
                <a:cs typeface="Siyam Rupali" pitchFamily="2" charset="0"/>
              </a:rPr>
              <a:t> একক দূরের বিন্দুকে গাঢ় গোল চিহ্ন দ্বারা</a:t>
            </a:r>
            <a:r>
              <a:rPr lang="en-US" sz="2400" b="1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bn-BD" sz="2400" b="1" dirty="0" smtClean="0">
                <a:latin typeface="Siyam Rupali" pitchFamily="2" charset="0"/>
                <a:cs typeface="Siyam Rupali" pitchFamily="2" charset="0"/>
              </a:rPr>
              <a:t> আবদ্ধ করি।   </a:t>
            </a:r>
            <a:endParaRPr lang="en-US" sz="2400" b="1" dirty="0"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81000" y="5105400"/>
            <a:ext cx="6934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400" b="1" dirty="0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তাহলে সংখ্যারেখায় গাঢ় গোল চিহ্নিত বিন্দুটিই </a:t>
            </a:r>
            <a:r>
              <a:rPr lang="en-US" sz="2800" b="1" dirty="0" smtClean="0">
                <a:solidFill>
                  <a:srgbClr val="7030A0"/>
                </a:solidFill>
                <a:latin typeface="Siyam Rupali" pitchFamily="2" charset="0"/>
                <a:cs typeface="Siyam Rupali" pitchFamily="2" charset="0"/>
              </a:rPr>
              <a:t>-6</a:t>
            </a:r>
            <a:r>
              <a:rPr lang="bn-BD" sz="2800" b="1" dirty="0" smtClean="0">
                <a:solidFill>
                  <a:srgbClr val="7030A0"/>
                </a:solidFill>
                <a:latin typeface="Siyam Rupali" pitchFamily="2" charset="0"/>
                <a:cs typeface="Siyam Rupali" pitchFamily="2" charset="0"/>
              </a:rPr>
              <a:t>  </a:t>
            </a:r>
            <a:r>
              <a:rPr lang="bn-BD" sz="2400" b="1" dirty="0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এর অবস্থান।   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85" name="Oval 84"/>
          <p:cNvSpPr/>
          <p:nvPr/>
        </p:nvSpPr>
        <p:spPr>
          <a:xfrm>
            <a:off x="990600" y="2667000"/>
            <a:ext cx="304800" cy="3048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9 -0.00578 L -0.0049 -0.5938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9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7313E-7 3.64162E-6 L 0.43746 0.2404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" y="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746 0.24046 L 1.30912 0.24046 " pathEditMode="relative" rAng="0" ptsTypes="AA">
                                      <p:cBhvr>
                                        <p:cTn id="25" dur="2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8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8953 0.20716 L 1.30973 0.2215 C 1.31463 0.22497 1.31891 0.22959 1.31891 0.23422 C 1.31891 0.24 1.31463 0.24439 1.30973 0.24763 L 1.28953 0.26266 " pathEditMode="relative" rAng="0" ptsTypes="FffFF">
                                      <p:cBhvr>
                                        <p:cTn id="39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" y="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5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746 0.20716 L 0.42277 0.22057 C 0.41971 0.22335 0.41787 0.22751 0.41787 0.2319 C 0.41787 0.23699 0.41971 0.24092 0.42277 0.2437 L 0.43746 0.25734 " pathEditMode="relative" rAng="0" ptsTypes="FffFF">
                                      <p:cBhvr>
                                        <p:cTn id="42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" y="25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7084 0.18497 C 0.87207 0.2104 0.87207 0.25341 0.879 0.27815 C 0.87839 0.28208 0.87635 0.28624 0.87676 0.2904 C 0.87696 0.29294 0.88104 0.29318 0.88104 0.29572 C 0.88104 0.30081 0.87921 0.30635 0.87676 0.31075 C 0.87615 0.3119 0.8586 0.31722 0.879 0.31075 C 0.8739 0.30451 0.87492 0.30312 0.87492 0.31075 " pathEditMode="relative" rAng="0" ptsTypes="ffffffA">
                                      <p:cBhvr>
                                        <p:cTn id="51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2716 0.18497 C 0.93165 0.19792 0.93471 0.21109 0.93757 0.22474 C 0.93655 0.24393 0.93614 0.26312 0.9343 0.28231 C 0.9339 0.28555 0.93532 0.2904 0.93084 0.29133 C 0.92716 0.29225 0.92594 0.28693 0.9239 0.28462 C 0.9239 0.28485 0.92859 0.2874 0.93084 0.28924 C 0.93349 0.29109 0.93655 0.29294 0.93757 0.29572 C 0.9392 0.29942 0.93757 0.30312 0.93757 0.30705 " pathEditMode="relative" rAng="0" ptsTypes="fffffffA">
                                      <p:cBhvr>
                                        <p:cTn id="54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61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000"/>
                            </p:stCondLst>
                            <p:childTnLst>
                              <p:par>
                                <p:cTn id="5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8347 0.18497 C 0.98837 0.19815 0.98572 0.21202 0.99245 0.22497 C 0.99143 0.24901 0.99143 0.27283 0.98939 0.29687 C 0.98878 0.30566 0.98286 0.30057 0.98939 0.30497 " pathEditMode="relative" rAng="0" ptsTypes="fffA">
                                      <p:cBhvr>
                                        <p:cTn id="60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6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3000"/>
                            </p:stCondLst>
                            <p:childTnLst>
                              <p:par>
                                <p:cTn id="6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489 0.18867 C 1.05162 0.21664 1.04489 0.18497 1.04489 0.24878 C 1.04489 0.26589 1.04815 0.27653 1.05407 0.29179 C 1.05325 0.29364 1.05346 0.29595 1.05183 0.29734 C 1.04285 0.30474 1.04489 0.29225 1.04489 0.30497 " pathEditMode="relative" rAng="0" ptsTypes="ffffA">
                                      <p:cBhvr>
                                        <p:cTn id="66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" y="56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0"/>
                            </p:stCondLst>
                            <p:childTnLst>
                              <p:par>
                                <p:cTn id="7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324 0.18497 C 1.11202 0.2074 1.11243 0.22751 1.10712 0.24901 C 1.10773 0.26381 1.11059 0.27861 1.10916 0.29341 C 1.10896 0.29595 1.10345 0.29202 1.10345 0.28971 C 1.10345 0.28693 1.10916 0.29271 1.10916 0.29549 " pathEditMode="relative" rAng="0" ptsTypes="ffffA">
                                      <p:cBhvr>
                                        <p:cTn id="72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55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7000"/>
                            </p:stCondLst>
                            <p:childTnLst>
                              <p:par>
                                <p:cTn id="7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7241 0.18497 C 1.16629 0.19398 1.17282 0.20023 1.1769 0.20971 C 1.17527 0.21988 1.1667 0.28647 1.16752 0.29156 C 1.16833 0.29341 1.1769 0.29063 1.1818 0.28994 C 1.17854 0.29156 1.17813 0.29479 1.17241 0.29549 C 1.16833 0.29595 1.16425 0.29318 1.16303 0.29156 C 1.16221 0.2904 1.16629 0.28924 1.16752 0.28809 " pathEditMode="relative" rAng="0" ptsTypes="ffffffA">
                                      <p:cBhvr>
                                        <p:cTn id="78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5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9000"/>
                            </p:stCondLst>
                            <p:childTnLst>
                              <p:par>
                                <p:cTn id="8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1934 0.19607 C 1.2224 0.22242 1.2224 0.24994 1.22587 0.27653 C 1.22648 0.28601 1.22852 0.29572 1.2275 0.3052 C 1.22506 0.33318 1.21894 0.28901 1.22424 0.31953 C 1.22485 0.31699 1.22587 0.31422 1.22587 0.31075 C 1.22587 0.30797 1.22424 0.30219 1.22424 0.30242 " pathEditMode="relative" rAng="0" ptsTypes="fffffA">
                                      <p:cBhvr>
                                        <p:cTn id="84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68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000"/>
                            </p:stCondLst>
                            <p:childTnLst>
                              <p:par>
                                <p:cTn id="8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877 0.20208 C 1.27872 0.23237 1.28953 0.26404 1.28953 0.29503 C 1.28953 0.29595 1.28729 0.29387 1.2877 0.29294 C 1.28831 0.29156 1.28892 0.29017 1.28953 0.28878 " pathEditMode="relative" rAng="0" ptsTypes="fffA">
                                      <p:cBhvr>
                                        <p:cTn id="90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47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3000"/>
                            </p:stCondLst>
                            <p:childTnLst>
                              <p:par>
                                <p:cTn id="9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1942 0.18497 C 0.81759 0.20462 0.81759 0.22451 0.81371 0.24439 C 0.8133 0.2474 0.80759 0.24948 0.80759 0.25248 C 0.80759 0.27098 0.81942 0.28855 0.81942 0.30705 " pathEditMode="relative" rAng="0" ptsTypes="fffA">
                                      <p:cBhvr>
                                        <p:cTn id="96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61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5000"/>
                            </p:stCondLst>
                            <p:childTnLst>
                              <p:par>
                                <p:cTn id="10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6066 0.18497 C 0.75923 0.21387 0.76046 0.2437 0.7576 0.27214 C 0.75678 0.27884 0.75087 0.2474 0.75597 0.27214 C 0.75597 0.27237 0.7578 0.30173 0.75903 0.30566 C 0.75985 0.3082 0.75903 0.30057 0.75903 0.29803 " pathEditMode="relative" rAng="0" ptsTypes="ffffA">
                                      <p:cBhvr>
                                        <p:cTn id="102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62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7000"/>
                            </p:stCondLst>
                            <p:childTnLst>
                              <p:par>
                                <p:cTn id="10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476 0.19283 C 0.6968 0.23283 0.69905 0.26797 0.70129 0.30913 C 0.70558 0.30127 0.70843 0.30196 0.69741 0.30497 " pathEditMode="relative" rAng="0" ptsTypes="ffA">
                                      <p:cBhvr>
                                        <p:cTn id="108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58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9000"/>
                            </p:stCondLst>
                            <p:childTnLst>
                              <p:par>
                                <p:cTn id="11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028 0.19607 C 0.64191 0.21549 0.64375 0.22751 0.64191 0.24693 C 0.6415 0.26034 0.6415 0.27375 0.64028 0.28716 C 0.63865 0.30381 0.63926 0.30219 0.63334 0.29803 " pathEditMode="relative" rAng="0" ptsTypes="fffA">
                                      <p:cBhvr>
                                        <p:cTn id="114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54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1000"/>
                            </p:stCondLst>
                            <p:childTnLst>
                              <p:par>
                                <p:cTn id="1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907 0.18497 C 0.57784 0.19167 0.57458 0.19838 0.57458 0.20531 C 0.57458 0.23306 0.57927 0.26173 0.58376 0.28901 C 0.58294 0.29341 0.58437 0.29896 0.58151 0.30266 C 0.58029 0.30451 0.57682 0.30011 0.57682 0.29803 C 0.57682 0.29572 0.58151 0.29341 0.58151 0.29364 " pathEditMode="relative" rAng="0" ptsTypes="fffffA">
                                      <p:cBhvr>
                                        <p:cTn id="120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0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3000"/>
                            </p:stCondLst>
                            <p:childTnLst>
                              <p:par>
                                <p:cTn id="1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888 0.19722 C 0.50806 0.20948 0.51419 0.19907 0.51602 0.21988 C 0.51765 0.24161 0.51786 0.26312 0.51888 0.28508 C 0.51786 0.29341 0.52153 0.30289 0.51602 0.31052 C 0.51255 0.31491 0.5099 0.29641 0.5099 0.29687 C 0.51398 0.31768 0.51072 0.31815 0.51888 0.29872 C 0.51929 0.2978 0.52133 0.29734 0.52235 0.29641 " pathEditMode="relative" rAng="0" ptsTypes="ffffffA">
                                      <p:cBhvr>
                                        <p:cTn id="126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60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5000"/>
                            </p:stCondLst>
                            <p:childTnLst>
                              <p:par>
                                <p:cTn id="1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889 0.20716 C 0.4593 0.23815 0.45909 0.26936 0.46032 0.30034 C 0.46052 0.30543 0.46318 0.31514 0.46318 0.31537 C 0.46277 0.31907 0.46358 0.32462 0.46175 0.32763 C 0.46093 0.32924 0.45909 0.32485 0.45889 0.32231 C 0.4542 0.28323 0.45379 0.28439 0.46032 0.29549 C 0.46195 0.30358 0.46175 0.30034 0.46175 0.3052 " pathEditMode="relative" rAng="0" ptsTypes="ffffffA">
                                      <p:cBhvr>
                                        <p:cTn id="132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1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7000"/>
                            </p:stCondLst>
                            <p:childTnLst>
                              <p:par>
                                <p:cTn id="13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0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9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7 0.0074 L -0.01082 -0.0599 C -0.01266 -0.07609 -0.01898 -0.08326 -0.02551 -0.08395 C -0.03266 -0.08465 -0.03919 -0.07794 -0.04408 -0.06337 L -0.06878 0.00069 " pathEditMode="fixed" rAng="309513" ptsTypes="FffFF">
                                      <p:cBhvr>
                                        <p:cTn id="162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" y="-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000"/>
                            </p:stCondLst>
                            <p:childTnLst>
                              <p:par>
                                <p:cTn id="164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551 0.00139 L -0.08286 -0.07008 C -0.08633 -0.0865 -0.09184 -0.09459 -0.09735 -0.09459 C -0.10388 -0.09459 -0.10898 -0.0865 -0.11245 -0.07008 L -0.1296 0.00139 " pathEditMode="relative" rAng="0" ptsTypes="FffFF">
                                      <p:cBhvr>
                                        <p:cTn id="165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" y="-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000"/>
                            </p:stCondLst>
                            <p:childTnLst>
                              <p:par>
                                <p:cTn id="167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98 0.00139 L -0.13633 -0.07008 C -0.1396 -0.08673 -0.1449 -0.0939 -0.15021 -0.0939 C -0.15653 -0.0939 -0.16143 -0.08673 -0.1647 -0.07008 L -0.18164 0.00139 " pathEditMode="relative" rAng="0" ptsTypes="FffFF">
                                      <p:cBhvr>
                                        <p:cTn id="168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" y="-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6000"/>
                            </p:stCondLst>
                            <p:childTnLst>
                              <p:par>
                                <p:cTn id="170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531 0.00139 L -0.19857 -0.07193 C -0.20123 -0.08881 -0.20592 -0.09505 -0.21062 -0.09505 C -0.21592 -0.09528 -0.2198 -0.08904 -0.22306 -0.07216 L -0.23735 -0.00162 " pathEditMode="relative" rAng="0" ptsTypes="FffFF">
                                      <p:cBhvr>
                                        <p:cTn id="171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8000"/>
                            </p:stCondLst>
                            <p:childTnLst>
                              <p:par>
                                <p:cTn id="173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796 0.00532 L -0.25347 -0.06684 C -0.25674 -0.08256 -0.26164 -0.09066 -0.26653 -0.09066 C -0.27245 -0.09066 -0.27715 -0.08256 -0.28041 -0.06684 L -0.29613 0.00532 " pathEditMode="relative" rAng="0" ptsTypes="FffFF">
                                      <p:cBhvr>
                                        <p:cTn id="174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" y="-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6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408 0.00532 L -0.30306 -0.05759 C -0.30715 -0.07169 -0.31306 -0.07956 -0.31939 -0.07956 C -0.32633 -0.07956 -0.33204 -0.07169 -0.33613 -0.05759 L -0.3549 0.00532 " pathEditMode="relative" rAng="0" ptsTypes="FffFF">
                                      <p:cBhvr>
                                        <p:cTn id="177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" y="-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37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" decel="100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3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80" grpId="0"/>
      <p:bldP spid="82" grpId="0"/>
      <p:bldP spid="83" grpId="0"/>
      <p:bldP spid="8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tudent.gif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lum bright="20000"/>
          </a:blip>
          <a:stretch>
            <a:fillRect/>
          </a:stretch>
        </p:blipFill>
        <p:spPr>
          <a:xfrm>
            <a:off x="2514600" y="1447800"/>
            <a:ext cx="3312173" cy="4687263"/>
          </a:xfrm>
          <a:prstGeom prst="rect">
            <a:avLst/>
          </a:prstGeom>
          <a:effectLst>
            <a:softEdge rad="31750"/>
          </a:effectLst>
        </p:spPr>
      </p:pic>
      <p:grpSp>
        <p:nvGrpSpPr>
          <p:cNvPr id="3" name="Group 6"/>
          <p:cNvGrpSpPr/>
          <p:nvPr/>
        </p:nvGrpSpPr>
        <p:grpSpPr>
          <a:xfrm>
            <a:off x="1371600" y="452438"/>
            <a:ext cx="4419600" cy="1219200"/>
            <a:chOff x="914400" y="452438"/>
            <a:chExt cx="4419600" cy="1219200"/>
          </a:xfrm>
        </p:grpSpPr>
        <p:pic>
          <p:nvPicPr>
            <p:cNvPr id="6" name="Picture 5" descr="man_running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4400" y="452438"/>
              <a:ext cx="1219200" cy="1219200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2209800" y="533400"/>
              <a:ext cx="3124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000" b="1" dirty="0" smtClean="0">
                  <a:solidFill>
                    <a:srgbClr val="2EC000"/>
                  </a:solidFill>
                  <a:latin typeface="Siyam Rupali" pitchFamily="2" charset="0"/>
                  <a:cs typeface="Siyam Rupali" pitchFamily="2" charset="0"/>
                </a:rPr>
                <a:t>একক কাজ</a:t>
              </a:r>
              <a:endParaRPr lang="en-US" sz="4000" b="1" dirty="0">
                <a:solidFill>
                  <a:srgbClr val="2EC000"/>
                </a:solidFill>
                <a:latin typeface="Siyam Rupali" pitchFamily="2" charset="0"/>
                <a:cs typeface="Siyam Rupali" pitchFamily="2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57200" y="2971800"/>
            <a:ext cx="6934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0070C0"/>
                </a:solidFill>
                <a:latin typeface="Siyam Rupali" pitchFamily="2" charset="0"/>
                <a:cs typeface="Siyam Rupali" pitchFamily="2" charset="0"/>
              </a:rPr>
              <a:t>একটিসংখ্যারেখা আঁকো এবং </a:t>
            </a:r>
            <a:r>
              <a:rPr lang="bn-BD" sz="3200" b="1" dirty="0" smtClean="0">
                <a:solidFill>
                  <a:srgbClr val="C00000"/>
                </a:solidFill>
                <a:latin typeface="Arial" pitchFamily="34" charset="0"/>
                <a:cs typeface="Siyam Rupali" pitchFamily="2" charset="0"/>
              </a:rPr>
              <a:t>-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Siyam Rupali" pitchFamily="2" charset="0"/>
              </a:rPr>
              <a:t>5</a:t>
            </a:r>
            <a:r>
              <a:rPr lang="bn-BD" sz="3200" b="1" dirty="0" smtClean="0">
                <a:solidFill>
                  <a:srgbClr val="C00000"/>
                </a:solidFill>
                <a:latin typeface="Arial" pitchFamily="34" charset="0"/>
                <a:cs typeface="Siyam Rupali" pitchFamily="2" charset="0"/>
              </a:rPr>
              <a:t> ও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Siyam Rupali" pitchFamily="2" charset="0"/>
              </a:rPr>
              <a:t> 7</a:t>
            </a:r>
            <a:r>
              <a:rPr lang="bn-BD" sz="3200" b="1" dirty="0" smtClean="0">
                <a:solidFill>
                  <a:srgbClr val="C00000"/>
                </a:solidFill>
                <a:latin typeface="Arial" pitchFamily="34" charset="0"/>
                <a:cs typeface="Siyam Rupali" pitchFamily="2" charset="0"/>
              </a:rPr>
              <a:t> </a:t>
            </a:r>
            <a:r>
              <a:rPr lang="bn-BD" sz="3200" b="1" dirty="0" smtClean="0">
                <a:solidFill>
                  <a:srgbClr val="0070C0"/>
                </a:solidFill>
                <a:latin typeface="Arial" pitchFamily="34" charset="0"/>
                <a:cs typeface="Siyam Rupali" pitchFamily="2" charset="0"/>
              </a:rPr>
              <a:t>কে </a:t>
            </a:r>
            <a:r>
              <a:rPr lang="bn-BD" sz="3200" b="1" dirty="0" smtClean="0">
                <a:solidFill>
                  <a:srgbClr val="0070C0"/>
                </a:solidFill>
                <a:latin typeface="Siyam Rupali" pitchFamily="2" charset="0"/>
                <a:cs typeface="Siyam Rupali" pitchFamily="2" charset="0"/>
              </a:rPr>
              <a:t>সংখ্যারেখায় স্থাপন কর।</a:t>
            </a:r>
            <a:endParaRPr lang="en-US" sz="3200" b="1" dirty="0">
              <a:solidFill>
                <a:srgbClr val="0070C0"/>
              </a:solidFill>
              <a:latin typeface="Siyam Rupali" pitchFamily="2" charset="0"/>
              <a:cs typeface="Siyam Rupal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9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91" fill="hold">
                                          <p:stCondLst>
                                            <p:cond delay="9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1" decel="50000" autoRev="1" fill="hold">
                                          <p:stCondLst>
                                            <p:cond delay="9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7" fill="hold">
                                          <p:stCondLst>
                                            <p:cond delay="17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/>
          <p:nvPr/>
        </p:nvSpPr>
        <p:spPr>
          <a:xfrm>
            <a:off x="381000" y="1295400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0000D0"/>
                </a:solidFill>
                <a:latin typeface="Siyam Rupali" pitchFamily="2" charset="0"/>
                <a:cs typeface="Siyam Rupali" pitchFamily="2" charset="0"/>
              </a:rPr>
              <a:t>একটি সংখ্যারেখা আঁকি</a:t>
            </a:r>
            <a:endParaRPr lang="en-US" sz="2400" b="1" dirty="0">
              <a:solidFill>
                <a:srgbClr val="0000D0"/>
              </a:solidFill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362200" y="396240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b="1" i="1" dirty="0" smtClean="0">
                <a:solidFill>
                  <a:srgbClr val="00B0F0"/>
                </a:solidFill>
                <a:latin typeface="Siyam Rupali" pitchFamily="2" charset="0"/>
                <a:cs typeface="Siyam Rupali" pitchFamily="2" charset="0"/>
              </a:rPr>
              <a:t>চিত্রঃ সংখ্যারেখা </a:t>
            </a:r>
            <a:endParaRPr lang="en-US" sz="2000" b="1" i="1" dirty="0">
              <a:solidFill>
                <a:srgbClr val="00B0F0"/>
              </a:solidFill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04800" y="304800"/>
            <a:ext cx="716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Siyam Rupali" pitchFamily="2" charset="0"/>
                <a:cs typeface="Siyam Rupali" pitchFamily="2" charset="0"/>
              </a:rPr>
              <a:t>সংখ্যারেখার সাহায্যে পূর্ণসংখ্যা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Siyam Rupali" pitchFamily="2" charset="0"/>
              </a:rPr>
              <a:t>5</a:t>
            </a:r>
            <a:r>
              <a:rPr lang="bn-BD" sz="2800" b="1" dirty="0" smtClean="0">
                <a:latin typeface="Siyam Rupali" pitchFamily="2" charset="0"/>
                <a:cs typeface="Siyam Rupali" pitchFamily="2" charset="0"/>
              </a:rPr>
              <a:t> ও</a:t>
            </a:r>
            <a:r>
              <a:rPr lang="en-US" sz="2800" b="1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800" b="1" dirty="0" smtClean="0">
                <a:solidFill>
                  <a:srgbClr val="0000D0"/>
                </a:solidFill>
                <a:latin typeface="Siyam Rupali" pitchFamily="2" charset="0"/>
                <a:cs typeface="Siyam Rupali" pitchFamily="2" charset="0"/>
              </a:rPr>
              <a:t>3</a:t>
            </a:r>
            <a:r>
              <a:rPr lang="en-US" sz="2800" b="1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bn-BD" sz="2800" b="1" dirty="0" smtClean="0">
                <a:latin typeface="Siyam Rupali" pitchFamily="2" charset="0"/>
                <a:cs typeface="Siyam Rupali" pitchFamily="2" charset="0"/>
              </a:rPr>
              <a:t>এর  যোগ অর্থাৎ,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Siyam Rupali" pitchFamily="2" charset="0"/>
              </a:rPr>
              <a:t>5 </a:t>
            </a:r>
            <a:r>
              <a:rPr lang="en-US" sz="2800" b="1" dirty="0" smtClean="0">
                <a:solidFill>
                  <a:srgbClr val="7030A0"/>
                </a:solidFill>
                <a:latin typeface="Arial" pitchFamily="34" charset="0"/>
                <a:cs typeface="Siyam Rupali" pitchFamily="2" charset="0"/>
              </a:rPr>
              <a:t>+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Siyam Rupali" pitchFamily="2" charset="0"/>
              </a:rPr>
              <a:t> </a:t>
            </a:r>
            <a:r>
              <a:rPr lang="en-US" sz="2800" b="1" dirty="0" smtClean="0">
                <a:solidFill>
                  <a:srgbClr val="0000D0"/>
                </a:solidFill>
                <a:latin typeface="Arial" pitchFamily="34" charset="0"/>
                <a:cs typeface="Siyam Rupali" pitchFamily="2" charset="0"/>
              </a:rPr>
              <a:t>3</a:t>
            </a:r>
            <a:r>
              <a:rPr lang="bn-BD" sz="2800" b="1" dirty="0" smtClean="0">
                <a:solidFill>
                  <a:srgbClr val="FF0000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bn-BD" sz="2800" b="1" dirty="0" smtClean="0">
                <a:latin typeface="Siyam Rupali" pitchFamily="2" charset="0"/>
                <a:cs typeface="Siyam Rupali" pitchFamily="2" charset="0"/>
              </a:rPr>
              <a:t>নির্ণয় কর।</a:t>
            </a:r>
            <a:r>
              <a:rPr lang="en-US" sz="2800" dirty="0" smtClean="0">
                <a:latin typeface="Siyam Rupali" pitchFamily="2" charset="0"/>
                <a:cs typeface="Siyam Rupali" pitchFamily="2" charset="0"/>
              </a:rPr>
              <a:t> </a:t>
            </a:r>
            <a:endParaRPr lang="en-US" sz="2800" dirty="0"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81000" y="4365248"/>
            <a:ext cx="701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400" b="1" dirty="0" smtClean="0">
                <a:latin typeface="Siyam Rupali" pitchFamily="2" charset="0"/>
                <a:cs typeface="Siyam Rupali" pitchFamily="2" charset="0"/>
              </a:rPr>
              <a:t>সংখ্যারেখার </a:t>
            </a:r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bn-BD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bn-BD" sz="2400" b="1" dirty="0" smtClean="0">
                <a:latin typeface="Siyam Rupali" pitchFamily="2" charset="0"/>
                <a:cs typeface="Siyam Rupali" pitchFamily="2" charset="0"/>
              </a:rPr>
              <a:t>বিন্দু থেকে প্রথমে ডানদিকে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bn-BD" sz="2400" b="1" dirty="0" smtClean="0">
                <a:latin typeface="Siyam Rupali" pitchFamily="2" charset="0"/>
                <a:cs typeface="Siyam Rupali" pitchFamily="2" charset="0"/>
              </a:rPr>
              <a:t> ধাপ অতিক্রম করে </a:t>
            </a:r>
            <a:r>
              <a:rPr lang="en-US" sz="2400" b="1" dirty="0" smtClean="0">
                <a:solidFill>
                  <a:srgbClr val="2EC00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bn-BD" sz="2400" b="1" dirty="0" smtClean="0">
                <a:latin typeface="Siyam Rupali" pitchFamily="2" charset="0"/>
                <a:cs typeface="Siyam Rupali" pitchFamily="2" charset="0"/>
              </a:rPr>
              <a:t> বিন্দুতে পৌঁছাই। তারপর </a:t>
            </a:r>
            <a:r>
              <a:rPr lang="en-US" sz="2400" b="1" dirty="0" smtClean="0">
                <a:solidFill>
                  <a:srgbClr val="2EC00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bn-BD" sz="2400" b="1" dirty="0" smtClean="0">
                <a:latin typeface="Siyam Rupali" pitchFamily="2" charset="0"/>
                <a:cs typeface="Siyam Rupali" pitchFamily="2" charset="0"/>
              </a:rPr>
              <a:t> বিন্দুর ডানদিকে আরও </a:t>
            </a:r>
            <a:r>
              <a:rPr lang="en-US" sz="2400" b="1" dirty="0" smtClean="0">
                <a:solidFill>
                  <a:srgbClr val="0000D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bn-BD" sz="2400" b="1" dirty="0" smtClean="0">
                <a:latin typeface="Siyam Rupali" pitchFamily="2" charset="0"/>
                <a:cs typeface="Siyam Rupali" pitchFamily="2" charset="0"/>
              </a:rPr>
              <a:t> ধাপ অতিক্রম করে </a:t>
            </a:r>
            <a:r>
              <a:rPr lang="en-US" sz="2400" b="1" dirty="0" smtClean="0">
                <a:solidFill>
                  <a:srgbClr val="2EC000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bn-BD" sz="2400" b="1" dirty="0" smtClean="0">
                <a:latin typeface="Siyam Rupali" pitchFamily="2" charset="0"/>
                <a:cs typeface="Siyam Rupali" pitchFamily="2" charset="0"/>
              </a:rPr>
              <a:t> বিন্দুতে পৌঁছাই। </a:t>
            </a:r>
            <a:endParaRPr lang="en-US" sz="2400" b="1" dirty="0"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81000" y="5939135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BD" sz="2400" b="1" dirty="0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তাহলে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,</a:t>
            </a:r>
            <a:r>
              <a:rPr lang="bn-BD" sz="2400" b="1" dirty="0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Siyam Rupali" pitchFamily="2" charset="0"/>
              </a:rPr>
              <a:t>5</a:t>
            </a:r>
            <a:r>
              <a:rPr lang="bn-BD" sz="2400" b="1" dirty="0" smtClean="0">
                <a:latin typeface="Siyam Rupali" pitchFamily="2" charset="0"/>
                <a:cs typeface="Siyam Rupali" pitchFamily="2" charset="0"/>
              </a:rPr>
              <a:t> ও</a:t>
            </a:r>
            <a:r>
              <a:rPr lang="en-US" sz="2400" b="1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smtClean="0">
                <a:solidFill>
                  <a:srgbClr val="0000D0"/>
                </a:solidFill>
                <a:latin typeface="Siyam Rupali" pitchFamily="2" charset="0"/>
                <a:cs typeface="Siyam Rupali" pitchFamily="2" charset="0"/>
              </a:rPr>
              <a:t>3</a:t>
            </a:r>
            <a:r>
              <a:rPr lang="en-US" sz="2400" b="1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bn-BD" sz="2400" b="1" dirty="0" smtClean="0">
                <a:latin typeface="Siyam Rupali" pitchFamily="2" charset="0"/>
                <a:cs typeface="Siyam Rupali" pitchFamily="2" charset="0"/>
              </a:rPr>
              <a:t>এর </a:t>
            </a:r>
            <a:r>
              <a:rPr lang="bn-BD" sz="2400" b="1" dirty="0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যোগফল হবে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Siyam Rupali" pitchFamily="2" charset="0"/>
              </a:rPr>
              <a:t>5 </a:t>
            </a:r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Siyam Rupali" pitchFamily="2" charset="0"/>
              </a:rPr>
              <a:t>+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Siyam Rupali" pitchFamily="2" charset="0"/>
              </a:rPr>
              <a:t> </a:t>
            </a:r>
            <a:r>
              <a:rPr lang="en-US" sz="2400" b="1" dirty="0" smtClean="0">
                <a:solidFill>
                  <a:srgbClr val="0000D0"/>
                </a:solidFill>
                <a:latin typeface="Arial" pitchFamily="34" charset="0"/>
                <a:cs typeface="Siyam Rupali" pitchFamily="2" charset="0"/>
              </a:rPr>
              <a:t>3</a:t>
            </a:r>
            <a:r>
              <a:rPr lang="bn-BD" sz="2400" b="1" dirty="0" smtClean="0">
                <a:solidFill>
                  <a:srgbClr val="FF0000"/>
                </a:solidFill>
                <a:latin typeface="Arial" pitchFamily="34" charset="0"/>
                <a:cs typeface="Siyam Rupali" pitchFamily="2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bn-BD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8 </a:t>
            </a:r>
            <a:r>
              <a:rPr lang="bn-BD" sz="2400" b="1" dirty="0" smtClean="0">
                <a:solidFill>
                  <a:srgbClr val="FF0000"/>
                </a:solidFill>
                <a:latin typeface="Siyam Rupali" pitchFamily="2" charset="0"/>
                <a:cs typeface="Siyam Rupali" pitchFamily="2" charset="0"/>
              </a:rPr>
              <a:t>।</a:t>
            </a:r>
            <a:r>
              <a:rPr lang="bn-BD" sz="2400" b="1" dirty="0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Siyam Rupali" pitchFamily="2" charset="0"/>
              <a:cs typeface="Siyam Rupali" pitchFamily="2" charset="0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381000" y="2743200"/>
            <a:ext cx="7010400" cy="685800"/>
            <a:chOff x="381000" y="2743200"/>
            <a:chExt cx="7010400" cy="685800"/>
          </a:xfrm>
        </p:grpSpPr>
        <p:cxnSp>
          <p:nvCxnSpPr>
            <p:cNvPr id="61" name="Straight Connector 60"/>
            <p:cNvCxnSpPr/>
            <p:nvPr/>
          </p:nvCxnSpPr>
          <p:spPr>
            <a:xfrm>
              <a:off x="609600" y="2895600"/>
              <a:ext cx="6553200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rot="10800000">
              <a:off x="381000" y="2895600"/>
              <a:ext cx="30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>
              <a:off x="7086600" y="2895600"/>
              <a:ext cx="30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64" name="Group 87"/>
            <p:cNvGrpSpPr/>
            <p:nvPr/>
          </p:nvGrpSpPr>
          <p:grpSpPr>
            <a:xfrm>
              <a:off x="4191000" y="2743200"/>
              <a:ext cx="381000" cy="685800"/>
              <a:chOff x="4191000" y="3200400"/>
              <a:chExt cx="381000" cy="685800"/>
            </a:xfrm>
          </p:grpSpPr>
          <p:cxnSp>
            <p:nvCxnSpPr>
              <p:cNvPr id="65" name="Straight Connector 64"/>
              <p:cNvCxnSpPr/>
              <p:nvPr/>
            </p:nvCxnSpPr>
            <p:spPr>
              <a:xfrm rot="5400000">
                <a:off x="4190206" y="3352006"/>
                <a:ext cx="304800" cy="1588"/>
              </a:xfrm>
              <a:prstGeom prst="line">
                <a:avLst/>
              </a:prstGeom>
              <a:ln>
                <a:solidFill>
                  <a:srgbClr val="33D600"/>
                </a:solidFill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66" name="Rectangle 65"/>
              <p:cNvSpPr/>
              <p:nvPr/>
            </p:nvSpPr>
            <p:spPr>
              <a:xfrm>
                <a:off x="4191000" y="3581400"/>
                <a:ext cx="381000" cy="304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rgbClr val="33CC33"/>
                    </a:solidFill>
                    <a:latin typeface="Arial" pitchFamily="34" charset="0"/>
                    <a:cs typeface="Arial" pitchFamily="34" charset="0"/>
                  </a:rPr>
                  <a:t>4</a:t>
                </a:r>
                <a:endParaRPr lang="en-US" sz="2000" b="1" dirty="0">
                  <a:solidFill>
                    <a:srgbClr val="33CC33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67" name="Group 88"/>
            <p:cNvGrpSpPr/>
            <p:nvPr/>
          </p:nvGrpSpPr>
          <p:grpSpPr>
            <a:xfrm>
              <a:off x="4648200" y="2743200"/>
              <a:ext cx="381000" cy="685800"/>
              <a:chOff x="4648200" y="3200400"/>
              <a:chExt cx="381000" cy="685800"/>
            </a:xfrm>
          </p:grpSpPr>
          <p:cxnSp>
            <p:nvCxnSpPr>
              <p:cNvPr id="68" name="Straight Connector 67"/>
              <p:cNvCxnSpPr/>
              <p:nvPr/>
            </p:nvCxnSpPr>
            <p:spPr>
              <a:xfrm rot="5400000">
                <a:off x="4647406" y="3352006"/>
                <a:ext cx="304800" cy="1588"/>
              </a:xfrm>
              <a:prstGeom prst="line">
                <a:avLst/>
              </a:prstGeom>
              <a:ln>
                <a:solidFill>
                  <a:srgbClr val="33D600"/>
                </a:solidFill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69" name="Rectangle 68"/>
              <p:cNvSpPr/>
              <p:nvPr/>
            </p:nvSpPr>
            <p:spPr>
              <a:xfrm>
                <a:off x="4648200" y="3581400"/>
                <a:ext cx="381000" cy="304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rgbClr val="33CC33"/>
                    </a:solidFill>
                    <a:latin typeface="Arial" pitchFamily="34" charset="0"/>
                    <a:cs typeface="Arial" pitchFamily="34" charset="0"/>
                  </a:rPr>
                  <a:t>5</a:t>
                </a:r>
                <a:endParaRPr lang="en-US" sz="2000" b="1" dirty="0">
                  <a:solidFill>
                    <a:srgbClr val="33CC33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70" name="Group 89"/>
            <p:cNvGrpSpPr/>
            <p:nvPr/>
          </p:nvGrpSpPr>
          <p:grpSpPr>
            <a:xfrm>
              <a:off x="5105400" y="2743200"/>
              <a:ext cx="381000" cy="685800"/>
              <a:chOff x="5105400" y="3200400"/>
              <a:chExt cx="381000" cy="685800"/>
            </a:xfrm>
          </p:grpSpPr>
          <p:cxnSp>
            <p:nvCxnSpPr>
              <p:cNvPr id="71" name="Straight Connector 70"/>
              <p:cNvCxnSpPr/>
              <p:nvPr/>
            </p:nvCxnSpPr>
            <p:spPr>
              <a:xfrm rot="5400000">
                <a:off x="5104606" y="3352006"/>
                <a:ext cx="304800" cy="1588"/>
              </a:xfrm>
              <a:prstGeom prst="line">
                <a:avLst/>
              </a:prstGeom>
              <a:ln>
                <a:solidFill>
                  <a:srgbClr val="33D600"/>
                </a:solidFill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72" name="Rectangle 71"/>
              <p:cNvSpPr/>
              <p:nvPr/>
            </p:nvSpPr>
            <p:spPr>
              <a:xfrm>
                <a:off x="5105400" y="3581400"/>
                <a:ext cx="381000" cy="304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rgbClr val="33CC33"/>
                    </a:solidFill>
                    <a:latin typeface="Arial" pitchFamily="34" charset="0"/>
                    <a:cs typeface="Arial" pitchFamily="34" charset="0"/>
                  </a:rPr>
                  <a:t>6</a:t>
                </a:r>
                <a:endParaRPr lang="en-US" sz="2000" b="1" dirty="0">
                  <a:solidFill>
                    <a:srgbClr val="33CC33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73" name="Group 90"/>
            <p:cNvGrpSpPr/>
            <p:nvPr/>
          </p:nvGrpSpPr>
          <p:grpSpPr>
            <a:xfrm>
              <a:off x="5562600" y="2743200"/>
              <a:ext cx="381000" cy="685800"/>
              <a:chOff x="5562600" y="3200400"/>
              <a:chExt cx="381000" cy="685800"/>
            </a:xfrm>
          </p:grpSpPr>
          <p:cxnSp>
            <p:nvCxnSpPr>
              <p:cNvPr id="74" name="Straight Connector 73"/>
              <p:cNvCxnSpPr/>
              <p:nvPr/>
            </p:nvCxnSpPr>
            <p:spPr>
              <a:xfrm rot="5400000">
                <a:off x="5563394" y="3352006"/>
                <a:ext cx="304800" cy="1588"/>
              </a:xfrm>
              <a:prstGeom prst="line">
                <a:avLst/>
              </a:prstGeom>
              <a:ln>
                <a:solidFill>
                  <a:srgbClr val="33D600"/>
                </a:solidFill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75" name="Rectangle 74"/>
              <p:cNvSpPr/>
              <p:nvPr/>
            </p:nvSpPr>
            <p:spPr>
              <a:xfrm>
                <a:off x="5562600" y="3581400"/>
                <a:ext cx="381000" cy="304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rgbClr val="33CC33"/>
                    </a:solidFill>
                    <a:latin typeface="Arial" pitchFamily="34" charset="0"/>
                    <a:cs typeface="Arial" pitchFamily="34" charset="0"/>
                  </a:rPr>
                  <a:t>7</a:t>
                </a:r>
                <a:endParaRPr lang="en-US" sz="2000" b="1" dirty="0">
                  <a:solidFill>
                    <a:srgbClr val="33CC33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76" name="Group 91"/>
            <p:cNvGrpSpPr/>
            <p:nvPr/>
          </p:nvGrpSpPr>
          <p:grpSpPr>
            <a:xfrm>
              <a:off x="6019800" y="2743200"/>
              <a:ext cx="381000" cy="685800"/>
              <a:chOff x="6019800" y="3200400"/>
              <a:chExt cx="381000" cy="685800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 rot="5400000">
                <a:off x="6019006" y="3352006"/>
                <a:ext cx="304800" cy="1588"/>
              </a:xfrm>
              <a:prstGeom prst="line">
                <a:avLst/>
              </a:prstGeom>
              <a:ln>
                <a:solidFill>
                  <a:srgbClr val="33D600"/>
                </a:solidFill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78" name="Rectangle 77"/>
              <p:cNvSpPr/>
              <p:nvPr/>
            </p:nvSpPr>
            <p:spPr>
              <a:xfrm>
                <a:off x="6019800" y="3581400"/>
                <a:ext cx="381000" cy="304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rgbClr val="33CC33"/>
                    </a:solidFill>
                    <a:latin typeface="Arial" pitchFamily="34" charset="0"/>
                    <a:cs typeface="Arial" pitchFamily="34" charset="0"/>
                  </a:rPr>
                  <a:t>8</a:t>
                </a:r>
                <a:endParaRPr lang="en-US" sz="2000" b="1" dirty="0">
                  <a:solidFill>
                    <a:srgbClr val="33CC33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79" name="Group 92"/>
            <p:cNvGrpSpPr/>
            <p:nvPr/>
          </p:nvGrpSpPr>
          <p:grpSpPr>
            <a:xfrm>
              <a:off x="6477000" y="2743200"/>
              <a:ext cx="381000" cy="685800"/>
              <a:chOff x="6477000" y="3200400"/>
              <a:chExt cx="381000" cy="685800"/>
            </a:xfrm>
          </p:grpSpPr>
          <p:cxnSp>
            <p:nvCxnSpPr>
              <p:cNvPr id="80" name="Straight Connector 79"/>
              <p:cNvCxnSpPr/>
              <p:nvPr/>
            </p:nvCxnSpPr>
            <p:spPr>
              <a:xfrm rot="5400000">
                <a:off x="6476206" y="3352006"/>
                <a:ext cx="304800" cy="1588"/>
              </a:xfrm>
              <a:prstGeom prst="line">
                <a:avLst/>
              </a:prstGeom>
              <a:ln>
                <a:solidFill>
                  <a:srgbClr val="33D600"/>
                </a:solidFill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81" name="Rectangle 80"/>
              <p:cNvSpPr/>
              <p:nvPr/>
            </p:nvSpPr>
            <p:spPr>
              <a:xfrm>
                <a:off x="6477000" y="3581400"/>
                <a:ext cx="381000" cy="304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rgbClr val="33CC33"/>
                    </a:solidFill>
                    <a:latin typeface="Arial" pitchFamily="34" charset="0"/>
                    <a:cs typeface="Arial" pitchFamily="34" charset="0"/>
                  </a:rPr>
                  <a:t>9</a:t>
                </a:r>
                <a:endParaRPr lang="en-US" sz="2000" b="1" dirty="0">
                  <a:solidFill>
                    <a:srgbClr val="33CC33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82" name="Group 93"/>
            <p:cNvGrpSpPr/>
            <p:nvPr/>
          </p:nvGrpSpPr>
          <p:grpSpPr>
            <a:xfrm>
              <a:off x="6858000" y="2743200"/>
              <a:ext cx="533400" cy="609600"/>
              <a:chOff x="6858000" y="3200400"/>
              <a:chExt cx="533400" cy="609600"/>
            </a:xfrm>
          </p:grpSpPr>
          <p:cxnSp>
            <p:nvCxnSpPr>
              <p:cNvPr id="83" name="Straight Connector 82"/>
              <p:cNvCxnSpPr/>
              <p:nvPr/>
            </p:nvCxnSpPr>
            <p:spPr>
              <a:xfrm rot="5400000">
                <a:off x="6933406" y="3352006"/>
                <a:ext cx="304800" cy="1588"/>
              </a:xfrm>
              <a:prstGeom prst="line">
                <a:avLst/>
              </a:prstGeom>
              <a:ln>
                <a:solidFill>
                  <a:srgbClr val="33D600"/>
                </a:solidFill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84" name="Rectangle 83"/>
              <p:cNvSpPr/>
              <p:nvPr/>
            </p:nvSpPr>
            <p:spPr>
              <a:xfrm>
                <a:off x="6858000" y="3581400"/>
                <a:ext cx="533400" cy="2286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rgbClr val="33CC33"/>
                    </a:solidFill>
                    <a:latin typeface="Arial" pitchFamily="34" charset="0"/>
                    <a:cs typeface="Arial" pitchFamily="34" charset="0"/>
                  </a:rPr>
                  <a:t>10</a:t>
                </a:r>
                <a:endParaRPr lang="en-US" sz="2000" b="1" dirty="0">
                  <a:solidFill>
                    <a:srgbClr val="33CC33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85" name="Group 79"/>
            <p:cNvGrpSpPr/>
            <p:nvPr/>
          </p:nvGrpSpPr>
          <p:grpSpPr>
            <a:xfrm>
              <a:off x="3733800" y="2743200"/>
              <a:ext cx="304800" cy="685800"/>
              <a:chOff x="3733800" y="3200400"/>
              <a:chExt cx="304800" cy="685800"/>
            </a:xfrm>
          </p:grpSpPr>
          <p:cxnSp>
            <p:nvCxnSpPr>
              <p:cNvPr id="86" name="Straight Connector 85"/>
              <p:cNvCxnSpPr/>
              <p:nvPr/>
            </p:nvCxnSpPr>
            <p:spPr>
              <a:xfrm rot="5400000">
                <a:off x="3733800" y="3352006"/>
                <a:ext cx="304800" cy="1588"/>
              </a:xfrm>
              <a:prstGeom prst="line">
                <a:avLst/>
              </a:prstGeom>
              <a:ln>
                <a:solidFill>
                  <a:srgbClr val="33CC33"/>
                </a:solidFill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87" name="Rectangle 86"/>
              <p:cNvSpPr/>
              <p:nvPr/>
            </p:nvSpPr>
            <p:spPr>
              <a:xfrm>
                <a:off x="3733800" y="3581400"/>
                <a:ext cx="304800" cy="304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rgbClr val="33CC33"/>
                    </a:solidFill>
                    <a:latin typeface="Arial" pitchFamily="34" charset="0"/>
                    <a:cs typeface="Arial" pitchFamily="34" charset="0"/>
                  </a:rPr>
                  <a:t>3</a:t>
                </a:r>
                <a:endParaRPr lang="en-US" sz="2000" b="1" dirty="0">
                  <a:solidFill>
                    <a:srgbClr val="33CC33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88" name="Group 86"/>
            <p:cNvGrpSpPr/>
            <p:nvPr/>
          </p:nvGrpSpPr>
          <p:grpSpPr>
            <a:xfrm>
              <a:off x="457200" y="2743200"/>
              <a:ext cx="533400" cy="685800"/>
              <a:chOff x="457200" y="3200400"/>
              <a:chExt cx="533400" cy="685800"/>
            </a:xfrm>
          </p:grpSpPr>
          <p:cxnSp>
            <p:nvCxnSpPr>
              <p:cNvPr id="89" name="Straight Connector 88"/>
              <p:cNvCxnSpPr/>
              <p:nvPr/>
            </p:nvCxnSpPr>
            <p:spPr>
              <a:xfrm rot="5400000">
                <a:off x="532606" y="3352006"/>
                <a:ext cx="304800" cy="158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90" name="Rectangle 89"/>
              <p:cNvSpPr/>
              <p:nvPr/>
            </p:nvSpPr>
            <p:spPr>
              <a:xfrm>
                <a:off x="457200" y="3581400"/>
                <a:ext cx="533400" cy="304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-4</a:t>
                </a:r>
                <a:endParaRPr lang="en-US" sz="20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91" name="Group 85"/>
            <p:cNvGrpSpPr/>
            <p:nvPr/>
          </p:nvGrpSpPr>
          <p:grpSpPr>
            <a:xfrm>
              <a:off x="914400" y="2743200"/>
              <a:ext cx="533400" cy="685800"/>
              <a:chOff x="914400" y="3200400"/>
              <a:chExt cx="533400" cy="685800"/>
            </a:xfrm>
          </p:grpSpPr>
          <p:cxnSp>
            <p:nvCxnSpPr>
              <p:cNvPr id="92" name="Straight Connector 91"/>
              <p:cNvCxnSpPr/>
              <p:nvPr/>
            </p:nvCxnSpPr>
            <p:spPr>
              <a:xfrm rot="5400000">
                <a:off x="989806" y="3352006"/>
                <a:ext cx="304800" cy="158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93" name="Rectangle 92"/>
              <p:cNvSpPr/>
              <p:nvPr/>
            </p:nvSpPr>
            <p:spPr>
              <a:xfrm>
                <a:off x="914400" y="3581400"/>
                <a:ext cx="533400" cy="304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-3</a:t>
                </a:r>
                <a:endParaRPr lang="en-US" sz="20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94" name="Group 84"/>
            <p:cNvGrpSpPr/>
            <p:nvPr/>
          </p:nvGrpSpPr>
          <p:grpSpPr>
            <a:xfrm>
              <a:off x="1371600" y="2743200"/>
              <a:ext cx="533400" cy="685800"/>
              <a:chOff x="1371600" y="3200400"/>
              <a:chExt cx="533400" cy="685800"/>
            </a:xfrm>
          </p:grpSpPr>
          <p:cxnSp>
            <p:nvCxnSpPr>
              <p:cNvPr id="95" name="Straight Connector 94"/>
              <p:cNvCxnSpPr/>
              <p:nvPr/>
            </p:nvCxnSpPr>
            <p:spPr>
              <a:xfrm rot="5400000">
                <a:off x="1447006" y="3352006"/>
                <a:ext cx="304800" cy="158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96" name="Rectangle 95"/>
              <p:cNvSpPr/>
              <p:nvPr/>
            </p:nvSpPr>
            <p:spPr>
              <a:xfrm>
                <a:off x="1371600" y="3581400"/>
                <a:ext cx="533400" cy="304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-2</a:t>
                </a:r>
                <a:endParaRPr lang="en-US" sz="20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97" name="Group 83"/>
            <p:cNvGrpSpPr/>
            <p:nvPr/>
          </p:nvGrpSpPr>
          <p:grpSpPr>
            <a:xfrm>
              <a:off x="1828800" y="2743200"/>
              <a:ext cx="533400" cy="685800"/>
              <a:chOff x="1828800" y="3200400"/>
              <a:chExt cx="533400" cy="685800"/>
            </a:xfrm>
          </p:grpSpPr>
          <p:cxnSp>
            <p:nvCxnSpPr>
              <p:cNvPr id="98" name="Straight Connector 97"/>
              <p:cNvCxnSpPr/>
              <p:nvPr/>
            </p:nvCxnSpPr>
            <p:spPr>
              <a:xfrm rot="5400000">
                <a:off x="1905794" y="3352006"/>
                <a:ext cx="304800" cy="158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99" name="Rectangle 98"/>
              <p:cNvSpPr/>
              <p:nvPr/>
            </p:nvSpPr>
            <p:spPr>
              <a:xfrm>
                <a:off x="1828800" y="3581400"/>
                <a:ext cx="533400" cy="304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- 1</a:t>
                </a:r>
                <a:endParaRPr lang="en-US" sz="20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00" name="Group 82"/>
            <p:cNvGrpSpPr/>
            <p:nvPr/>
          </p:nvGrpSpPr>
          <p:grpSpPr>
            <a:xfrm>
              <a:off x="2286000" y="2743200"/>
              <a:ext cx="533400" cy="685800"/>
              <a:chOff x="2286000" y="3200400"/>
              <a:chExt cx="533400" cy="685800"/>
            </a:xfrm>
          </p:grpSpPr>
          <p:cxnSp>
            <p:nvCxnSpPr>
              <p:cNvPr id="101" name="Straight Connector 100"/>
              <p:cNvCxnSpPr/>
              <p:nvPr/>
            </p:nvCxnSpPr>
            <p:spPr>
              <a:xfrm rot="5400000">
                <a:off x="2361406" y="3352006"/>
                <a:ext cx="304800" cy="1588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102" name="Rectangle 101"/>
              <p:cNvSpPr/>
              <p:nvPr/>
            </p:nvSpPr>
            <p:spPr>
              <a:xfrm>
                <a:off x="2286000" y="3581400"/>
                <a:ext cx="533400" cy="304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rgbClr val="7030A0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  <a:endParaRPr lang="en-US" sz="2000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03" name="Group 81"/>
            <p:cNvGrpSpPr/>
            <p:nvPr/>
          </p:nvGrpSpPr>
          <p:grpSpPr>
            <a:xfrm>
              <a:off x="2743200" y="2743200"/>
              <a:ext cx="533400" cy="685800"/>
              <a:chOff x="2743200" y="3200400"/>
              <a:chExt cx="533400" cy="685800"/>
            </a:xfrm>
          </p:grpSpPr>
          <p:cxnSp>
            <p:nvCxnSpPr>
              <p:cNvPr id="104" name="Straight Connector 103"/>
              <p:cNvCxnSpPr/>
              <p:nvPr/>
            </p:nvCxnSpPr>
            <p:spPr>
              <a:xfrm rot="5400000">
                <a:off x="2818606" y="3352006"/>
                <a:ext cx="304800" cy="1588"/>
              </a:xfrm>
              <a:prstGeom prst="line">
                <a:avLst/>
              </a:prstGeom>
              <a:ln>
                <a:solidFill>
                  <a:srgbClr val="33CC33"/>
                </a:solidFill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105" name="Rectangle 104"/>
              <p:cNvSpPr/>
              <p:nvPr/>
            </p:nvSpPr>
            <p:spPr>
              <a:xfrm>
                <a:off x="2743200" y="3581400"/>
                <a:ext cx="533400" cy="304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rgbClr val="33CC33"/>
                    </a:solidFill>
                    <a:latin typeface="Arial" pitchFamily="34" charset="0"/>
                    <a:cs typeface="Arial" pitchFamily="34" charset="0"/>
                  </a:rPr>
                  <a:t>1</a:t>
                </a:r>
                <a:endParaRPr lang="en-US" sz="2000" b="1" dirty="0">
                  <a:solidFill>
                    <a:srgbClr val="33CC33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06" name="Group 80"/>
            <p:cNvGrpSpPr/>
            <p:nvPr/>
          </p:nvGrpSpPr>
          <p:grpSpPr>
            <a:xfrm>
              <a:off x="3200400" y="2743200"/>
              <a:ext cx="533400" cy="685800"/>
              <a:chOff x="3200400" y="3200400"/>
              <a:chExt cx="533400" cy="685800"/>
            </a:xfrm>
          </p:grpSpPr>
          <p:cxnSp>
            <p:nvCxnSpPr>
              <p:cNvPr id="107" name="Straight Connector 106"/>
              <p:cNvCxnSpPr/>
              <p:nvPr/>
            </p:nvCxnSpPr>
            <p:spPr>
              <a:xfrm rot="5400000">
                <a:off x="3275806" y="3352006"/>
                <a:ext cx="304800" cy="1588"/>
              </a:xfrm>
              <a:prstGeom prst="line">
                <a:avLst/>
              </a:prstGeom>
              <a:ln>
                <a:solidFill>
                  <a:srgbClr val="33CC33"/>
                </a:solidFill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108" name="Rectangle 107"/>
              <p:cNvSpPr/>
              <p:nvPr/>
            </p:nvSpPr>
            <p:spPr>
              <a:xfrm>
                <a:off x="3200400" y="3581400"/>
                <a:ext cx="533400" cy="304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rgbClr val="33CC33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endParaRPr lang="en-US" sz="2000" b="1" dirty="0">
                  <a:solidFill>
                    <a:srgbClr val="33CC33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pic>
        <p:nvPicPr>
          <p:cNvPr id="109" name="Picture 108" descr="rabbit_1f40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40988" flipH="1">
            <a:off x="2434568" y="2096262"/>
            <a:ext cx="394449" cy="598302"/>
          </a:xfrm>
          <a:prstGeom prst="rect">
            <a:avLst/>
          </a:prstGeom>
        </p:spPr>
      </p:pic>
      <p:sp>
        <p:nvSpPr>
          <p:cNvPr id="110" name="Oval 109"/>
          <p:cNvSpPr/>
          <p:nvPr/>
        </p:nvSpPr>
        <p:spPr>
          <a:xfrm>
            <a:off x="6019800" y="2743200"/>
            <a:ext cx="304800" cy="304800"/>
          </a:xfrm>
          <a:prstGeom prst="ellipse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ight Arrow 57"/>
          <p:cNvSpPr/>
          <p:nvPr/>
        </p:nvSpPr>
        <p:spPr>
          <a:xfrm>
            <a:off x="2514600" y="2209800"/>
            <a:ext cx="2286000" cy="560832"/>
          </a:xfrm>
          <a:prstGeom prst="rightArrow">
            <a:avLst>
              <a:gd name="adj1" fmla="val 16867"/>
              <a:gd name="adj2" fmla="val 30322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5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0" name="Right Arrow 59"/>
          <p:cNvSpPr/>
          <p:nvPr/>
        </p:nvSpPr>
        <p:spPr>
          <a:xfrm>
            <a:off x="4800600" y="2209800"/>
            <a:ext cx="1371600" cy="560832"/>
          </a:xfrm>
          <a:prstGeom prst="rightArrow">
            <a:avLst>
              <a:gd name="adj1" fmla="val 11244"/>
              <a:gd name="adj2" fmla="val 24700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D0"/>
                </a:solidFill>
              </a:rPr>
              <a:t>3</a:t>
            </a:r>
            <a:endParaRPr lang="en-US" sz="2800" b="1" dirty="0">
              <a:solidFill>
                <a:srgbClr val="0000D0"/>
              </a:solidFill>
            </a:endParaRPr>
          </a:p>
        </p:txBody>
      </p:sp>
      <p:sp>
        <p:nvSpPr>
          <p:cNvPr id="111" name="Right Arrow 110"/>
          <p:cNvSpPr/>
          <p:nvPr/>
        </p:nvSpPr>
        <p:spPr>
          <a:xfrm>
            <a:off x="2590800" y="3352800"/>
            <a:ext cx="3657600" cy="560832"/>
          </a:xfrm>
          <a:prstGeom prst="rightArrow">
            <a:avLst>
              <a:gd name="adj1" fmla="val 16867"/>
              <a:gd name="adj2" fmla="val 21889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8</a:t>
            </a:r>
            <a:endParaRPr lang="en-US" sz="2800" b="1" dirty="0">
              <a:solidFill>
                <a:srgbClr val="FFFF00"/>
              </a:solidFill>
            </a:endParaRPr>
          </a:p>
        </p:txBody>
      </p:sp>
      <p:pic>
        <p:nvPicPr>
          <p:cNvPr id="112" name="Picture 111" descr="rabbit_1f40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40988" flipH="1">
            <a:off x="4638583" y="2106036"/>
            <a:ext cx="394449" cy="598302"/>
          </a:xfrm>
          <a:prstGeom prst="rect">
            <a:avLst/>
          </a:prstGeom>
        </p:spPr>
      </p:pic>
      <p:sp>
        <p:nvSpPr>
          <p:cNvPr id="113" name="Rectangle 112"/>
          <p:cNvSpPr/>
          <p:nvPr/>
        </p:nvSpPr>
        <p:spPr>
          <a:xfrm>
            <a:off x="2362200" y="2209800"/>
            <a:ext cx="38504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Siyam Rupali" pitchFamily="2" charset="0"/>
              </a:rPr>
              <a:t>5</a:t>
            </a:r>
            <a:endParaRPr lang="en-US" sz="2800" dirty="0"/>
          </a:p>
        </p:txBody>
      </p:sp>
      <p:sp>
        <p:nvSpPr>
          <p:cNvPr id="114" name="Rectangle 113"/>
          <p:cNvSpPr/>
          <p:nvPr/>
        </p:nvSpPr>
        <p:spPr>
          <a:xfrm>
            <a:off x="4572000" y="2219980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00D0"/>
                </a:solidFill>
                <a:latin typeface="Arial" pitchFamily="34" charset="0"/>
                <a:cs typeface="Siyam Rupali" pitchFamily="2" charset="0"/>
              </a:rPr>
              <a:t>3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1438E-6 0.01088 L 0.01981 -0.04259 C 0.0241 -0.05463 0.02941 -0.06041 0.03472 -0.06018 C 0.04064 -0.05926 0.04493 -0.05254 0.04718 -0.03981 L 0.05862 0.01713 " pathEditMode="fixed" rAng="309513" ptsTypes="FffFF">
                                      <p:cBhvr>
                                        <p:cTn id="40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" y="-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57 0.00578 L 0.07572 -0.05204 C 0.07919 -0.06522 0.0847 -0.07192 0.09021 -0.07192 C 0.09674 -0.07192 0.10184 -0.06522 0.10531 -0.05204 L 0.12265 0.00578 " pathEditMode="relative" rAng="0" ptsTypes="FffFF">
                                      <p:cBhvr>
                                        <p:cTn id="43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" y="-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37 0.00647 L 0.13531 -0.05181 C 0.13878 -0.06522 0.14429 -0.07123 0.1498 -0.07123 C 0.15633 -0.07123 0.16143 -0.06522 0.1647 -0.05181 L 0.18245 0.00647 " pathEditMode="relative" rAng="0" ptsTypes="FffFF">
                                      <p:cBhvr>
                                        <p:cTn id="4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" y="-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714 0.00647 L 0.19245 -0.05967 C 0.19551 -0.07493 0.20102 -0.08071 0.20633 -0.08071 C 0.21245 -0.08095 0.21714 -0.07516 0.22082 -0.0599 L 0.23755 0.00393 " pathEditMode="relative" rAng="0" ptsTypes="FffFF">
                                      <p:cBhvr>
                                        <p:cTn id="49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" y="-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224 0.003 L 0.24734 -0.06083 C 0.25061 -0.07493 0.2553 -0.08234 0.2602 -0.08234 C 0.26612 -0.08234 0.27061 -0.07493 0.27388 -0.06083 L 0.28939 0.003 " pathEditMode="relative" rAng="0" ptsTypes="FffFF">
                                      <p:cBhvr>
                                        <p:cTn id="52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" y="-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900" decel="100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1438E-6 0.01088 L 0.01981 -0.04259 C 0.0241 -0.05463 0.02941 -0.06041 0.03472 -0.06018 C 0.04064 -0.05926 0.04493 -0.05254 0.04718 -0.03981 L 0.05862 0.01713 " pathEditMode="fixed" rAng="309513" ptsTypes="FffFF">
                                      <p:cBhvr>
                                        <p:cTn id="79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" y="-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57 0.00578 L 0.07572 -0.05204 C 0.07919 -0.06522 0.0847 -0.07192 0.09021 -0.07192 C 0.09674 -0.07192 0.10184 -0.06522 0.10531 -0.05204 L 0.12265 0.00578 " pathEditMode="relative" rAng="0" ptsTypes="FffFF">
                                      <p:cBhvr>
                                        <p:cTn id="82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" y="-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000"/>
                            </p:stCondLst>
                            <p:childTnLst>
                              <p:par>
                                <p:cTn id="84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37 0.00647 L 0.13531 -0.05181 C 0.13878 -0.06522 0.14429 -0.07123 0.1498 -0.07123 C 0.15633 -0.07123 0.16143 -0.06522 0.1647 -0.05181 L 0.18245 0.00647 " pathEditMode="relative" rAng="0" ptsTypes="FffFF">
                                      <p:cBhvr>
                                        <p:cTn id="85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" y="-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56" grpId="0"/>
      <p:bldP spid="57" grpId="0"/>
      <p:bldP spid="110" grpId="0" animBg="1"/>
      <p:bldP spid="58" grpId="0" animBg="1"/>
      <p:bldP spid="60" grpId="0" animBg="1"/>
      <p:bldP spid="111" grpId="0" animBg="1"/>
      <p:bldP spid="113" grpId="0"/>
      <p:bldP spid="113" grpId="1"/>
      <p:bldP spid="114" grpId="0"/>
      <p:bldP spid="114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3450</TotalTime>
  <Words>783</Words>
  <Application>Microsoft Office PowerPoint</Application>
  <PresentationFormat>Custom</PresentationFormat>
  <Paragraphs>197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Aspect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SHAKIL</cp:lastModifiedBy>
  <cp:revision>704</cp:revision>
  <dcterms:created xsi:type="dcterms:W3CDTF">2006-08-16T00:00:00Z</dcterms:created>
  <dcterms:modified xsi:type="dcterms:W3CDTF">2020-05-16T05:18:50Z</dcterms:modified>
</cp:coreProperties>
</file>