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93" r:id="rId3"/>
    <p:sldId id="262" r:id="rId4"/>
    <p:sldId id="277" r:id="rId5"/>
    <p:sldId id="257" r:id="rId6"/>
    <p:sldId id="294" r:id="rId7"/>
    <p:sldId id="271" r:id="rId8"/>
    <p:sldId id="269" r:id="rId9"/>
    <p:sldId id="272" r:id="rId10"/>
    <p:sldId id="273" r:id="rId11"/>
    <p:sldId id="264" r:id="rId12"/>
    <p:sldId id="266" r:id="rId13"/>
    <p:sldId id="267" r:id="rId14"/>
    <p:sldId id="281" r:id="rId15"/>
    <p:sldId id="291" r:id="rId16"/>
    <p:sldId id="289" r:id="rId17"/>
    <p:sldId id="290" r:id="rId18"/>
    <p:sldId id="259" r:id="rId19"/>
    <p:sldId id="283" r:id="rId20"/>
    <p:sldId id="260" r:id="rId21"/>
    <p:sldId id="284" r:id="rId22"/>
    <p:sldId id="295" r:id="rId23"/>
    <p:sldId id="285" r:id="rId24"/>
    <p:sldId id="2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20" y="-192"/>
      </p:cViewPr>
      <p:guideLst>
        <p:guide orient="horz" pos="2160"/>
        <p:guide pos="3840"/>
      </p:guideLst>
    </p:cSldViewPr>
  </p:slideViewPr>
  <p:notesTextViewPr>
    <p:cViewPr>
      <p:scale>
        <a:sx n="1" d="1"/>
        <a:sy n="1" d="1"/>
      </p:scale>
      <p:origin x="0" y="0"/>
    </p:cViewPr>
  </p:notesTextViewPr>
  <p:sorterViewPr>
    <p:cViewPr>
      <p:scale>
        <a:sx n="100" d="100"/>
        <a:sy n="100" d="100"/>
      </p:scale>
      <p:origin x="0" y="-10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807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88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15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0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31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931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21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8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437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88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89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5/7/2020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4789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022" y="1"/>
            <a:ext cx="11336977" cy="1306286"/>
          </a:xfrm>
        </p:spPr>
        <p:txBody>
          <a:bodyPr>
            <a:normAutofit/>
          </a:bodyPr>
          <a:lstStyle/>
          <a:p>
            <a:r>
              <a:rPr lang="en-US" dirty="0" smtClean="0"/>
              <a:t>Welcome to multimedia class</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668"/>
            <a:ext cx="12192000" cy="5302332"/>
          </a:xfrm>
          <a:prstGeom prst="rect">
            <a:avLst/>
          </a:prstGeom>
        </p:spPr>
      </p:pic>
    </p:spTree>
    <p:extLst>
      <p:ext uri="{BB962C8B-B14F-4D97-AF65-F5344CB8AC3E}">
        <p14:creationId xmlns:p14="http://schemas.microsoft.com/office/powerpoint/2010/main" val="328938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2466975" cy="1847850"/>
          </a:xfrm>
          <a:prstGeom prst="rect">
            <a:avLst/>
          </a:prstGeom>
        </p:spPr>
      </p:pic>
      <p:pic>
        <p:nvPicPr>
          <p:cNvPr id="3" name="Picture 2"/>
          <p:cNvPicPr>
            <a:picLocks noChangeAspect="1"/>
          </p:cNvPicPr>
          <p:nvPr/>
        </p:nvPicPr>
        <p:blipFill>
          <a:blip r:embed="rId3"/>
          <a:stretch>
            <a:fillRect/>
          </a:stretch>
        </p:blipFill>
        <p:spPr>
          <a:xfrm>
            <a:off x="5689600" y="0"/>
            <a:ext cx="6502400" cy="6858000"/>
          </a:xfrm>
          <a:prstGeom prst="rect">
            <a:avLst/>
          </a:prstGeom>
        </p:spPr>
      </p:pic>
      <p:pic>
        <p:nvPicPr>
          <p:cNvPr id="4" name="Picture 3"/>
          <p:cNvPicPr>
            <a:picLocks noChangeAspect="1"/>
          </p:cNvPicPr>
          <p:nvPr/>
        </p:nvPicPr>
        <p:blipFill>
          <a:blip r:embed="rId4"/>
          <a:stretch>
            <a:fillRect/>
          </a:stretch>
        </p:blipFill>
        <p:spPr>
          <a:xfrm>
            <a:off x="0" y="0"/>
            <a:ext cx="5689600" cy="6858000"/>
          </a:xfrm>
          <a:prstGeom prst="rect">
            <a:avLst/>
          </a:prstGeom>
        </p:spPr>
      </p:pic>
      <p:sp>
        <p:nvSpPr>
          <p:cNvPr id="5" name="TextBox 4">
            <a:extLst>
              <a:ext uri="{FF2B5EF4-FFF2-40B4-BE49-F238E27FC236}">
                <a16:creationId xmlns="" xmlns:a16="http://schemas.microsoft.com/office/drawing/2014/main" id="{FE2B38BB-465A-4BC8-9A22-437F110883B3}"/>
              </a:ext>
            </a:extLst>
          </p:cNvPr>
          <p:cNvSpPr txBox="1"/>
          <p:nvPr/>
        </p:nvSpPr>
        <p:spPr>
          <a:xfrm>
            <a:off x="0" y="0"/>
            <a:ext cx="2244436" cy="707886"/>
          </a:xfrm>
          <a:prstGeom prst="rect">
            <a:avLst/>
          </a:prstGeom>
          <a:solidFill>
            <a:schemeClr val="accent1">
              <a:lumMod val="60000"/>
              <a:lumOff val="40000"/>
            </a:schemeClr>
          </a:solidFill>
        </p:spPr>
        <p:txBody>
          <a:bodyPr wrap="square" rtlCol="0">
            <a:spAutoFit/>
          </a:bodyPr>
          <a:lstStyle/>
          <a:p>
            <a:r>
              <a:rPr lang="en-US" sz="4000" b="1" dirty="0"/>
              <a:t>Jam</a:t>
            </a:r>
          </a:p>
        </p:txBody>
      </p:sp>
    </p:spTree>
    <p:extLst>
      <p:ext uri="{BB962C8B-B14F-4D97-AF65-F5344CB8AC3E}">
        <p14:creationId xmlns:p14="http://schemas.microsoft.com/office/powerpoint/2010/main" val="322590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762500" cy="7068216"/>
          </a:xfrm>
          <a:prstGeom prst="rect">
            <a:avLst/>
          </a:prstGeom>
        </p:spPr>
      </p:pic>
      <p:pic>
        <p:nvPicPr>
          <p:cNvPr id="3" name="Picture 2"/>
          <p:cNvPicPr>
            <a:picLocks noChangeAspect="1"/>
          </p:cNvPicPr>
          <p:nvPr/>
        </p:nvPicPr>
        <p:blipFill>
          <a:blip r:embed="rId3"/>
          <a:stretch>
            <a:fillRect/>
          </a:stretch>
        </p:blipFill>
        <p:spPr>
          <a:xfrm>
            <a:off x="4762501" y="42544"/>
            <a:ext cx="7429500" cy="3251499"/>
          </a:xfrm>
          <a:prstGeom prst="rect">
            <a:avLst/>
          </a:prstGeom>
        </p:spPr>
      </p:pic>
      <p:pic>
        <p:nvPicPr>
          <p:cNvPr id="4" name="Picture 3"/>
          <p:cNvPicPr>
            <a:picLocks noChangeAspect="1"/>
          </p:cNvPicPr>
          <p:nvPr/>
        </p:nvPicPr>
        <p:blipFill>
          <a:blip r:embed="rId4"/>
          <a:stretch>
            <a:fillRect/>
          </a:stretch>
        </p:blipFill>
        <p:spPr>
          <a:xfrm>
            <a:off x="4762500" y="3294044"/>
            <a:ext cx="7510290" cy="3774172"/>
          </a:xfrm>
          <a:prstGeom prst="rect">
            <a:avLst/>
          </a:prstGeom>
        </p:spPr>
      </p:pic>
      <p:sp>
        <p:nvSpPr>
          <p:cNvPr id="5" name="TextBox 4"/>
          <p:cNvSpPr txBox="1"/>
          <p:nvPr/>
        </p:nvSpPr>
        <p:spPr>
          <a:xfrm>
            <a:off x="1815737" y="6178731"/>
            <a:ext cx="1267097" cy="707886"/>
          </a:xfrm>
          <a:prstGeom prst="rect">
            <a:avLst/>
          </a:prstGeom>
          <a:solidFill>
            <a:schemeClr val="accent6">
              <a:lumMod val="60000"/>
              <a:lumOff val="40000"/>
            </a:schemeClr>
          </a:solidFill>
          <a:ln>
            <a:solidFill>
              <a:schemeClr val="accent3">
                <a:lumMod val="60000"/>
                <a:lumOff val="40000"/>
              </a:schemeClr>
            </a:solidFill>
          </a:ln>
        </p:spPr>
        <p:txBody>
          <a:bodyPr wrap="square" rtlCol="0">
            <a:spAutoFit/>
          </a:bodyPr>
          <a:lstStyle/>
          <a:p>
            <a:r>
              <a:rPr lang="en-US" sz="4000" b="1" dirty="0" err="1"/>
              <a:t>Hijol</a:t>
            </a:r>
            <a:endParaRPr lang="en-US" sz="4000" b="1" dirty="0"/>
          </a:p>
        </p:txBody>
      </p:sp>
      <p:sp>
        <p:nvSpPr>
          <p:cNvPr id="6" name="TextBox 5"/>
          <p:cNvSpPr txBox="1"/>
          <p:nvPr/>
        </p:nvSpPr>
        <p:spPr>
          <a:xfrm>
            <a:off x="10097589" y="2682550"/>
            <a:ext cx="1763485" cy="523220"/>
          </a:xfrm>
          <a:prstGeom prst="rect">
            <a:avLst/>
          </a:prstGeom>
          <a:solidFill>
            <a:schemeClr val="accent6">
              <a:lumMod val="60000"/>
              <a:lumOff val="40000"/>
            </a:schemeClr>
          </a:solidFill>
          <a:ln>
            <a:solidFill>
              <a:schemeClr val="accent3">
                <a:lumMod val="60000"/>
                <a:lumOff val="40000"/>
              </a:schemeClr>
            </a:solidFill>
          </a:ln>
        </p:spPr>
        <p:txBody>
          <a:bodyPr wrap="square" rtlCol="0">
            <a:spAutoFit/>
          </a:bodyPr>
          <a:lstStyle/>
          <a:p>
            <a:r>
              <a:rPr lang="en-US" sz="2800" b="1" dirty="0" err="1"/>
              <a:t>Aswatha</a:t>
            </a:r>
            <a:endParaRPr lang="en-US" sz="2800" b="1" dirty="0"/>
          </a:p>
        </p:txBody>
      </p:sp>
      <p:sp>
        <p:nvSpPr>
          <p:cNvPr id="7" name="TextBox 6"/>
          <p:cNvSpPr txBox="1"/>
          <p:nvPr/>
        </p:nvSpPr>
        <p:spPr>
          <a:xfrm>
            <a:off x="10855234" y="6093607"/>
            <a:ext cx="1005840" cy="646331"/>
          </a:xfrm>
          <a:prstGeom prst="rect">
            <a:avLst/>
          </a:prstGeom>
          <a:solidFill>
            <a:schemeClr val="accent6">
              <a:lumMod val="60000"/>
              <a:lumOff val="40000"/>
            </a:schemeClr>
          </a:solidFill>
          <a:ln>
            <a:solidFill>
              <a:schemeClr val="accent3">
                <a:lumMod val="60000"/>
                <a:lumOff val="40000"/>
              </a:schemeClr>
            </a:solidFill>
          </a:ln>
        </p:spPr>
        <p:txBody>
          <a:bodyPr wrap="square" rtlCol="0">
            <a:spAutoFit/>
          </a:bodyPr>
          <a:lstStyle/>
          <a:p>
            <a:r>
              <a:rPr lang="en-US" sz="3600" b="1" dirty="0"/>
              <a:t>Bot</a:t>
            </a:r>
          </a:p>
        </p:txBody>
      </p:sp>
    </p:spTree>
    <p:extLst>
      <p:ext uri="{BB962C8B-B14F-4D97-AF65-F5344CB8AC3E}">
        <p14:creationId xmlns:p14="http://schemas.microsoft.com/office/powerpoint/2010/main" val="18217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5012675" cy="7219835"/>
          </a:xfrm>
          <a:prstGeom prst="rect">
            <a:avLst/>
          </a:prstGeom>
        </p:spPr>
      </p:pic>
      <p:pic>
        <p:nvPicPr>
          <p:cNvPr id="3" name="Picture 2"/>
          <p:cNvPicPr>
            <a:picLocks noChangeAspect="1"/>
          </p:cNvPicPr>
          <p:nvPr/>
        </p:nvPicPr>
        <p:blipFill>
          <a:blip r:embed="rId3"/>
          <a:stretch>
            <a:fillRect/>
          </a:stretch>
        </p:blipFill>
        <p:spPr>
          <a:xfrm>
            <a:off x="5012675" y="0"/>
            <a:ext cx="7179325" cy="7219835"/>
          </a:xfrm>
          <a:prstGeom prst="rect">
            <a:avLst/>
          </a:prstGeom>
        </p:spPr>
      </p:pic>
      <p:sp>
        <p:nvSpPr>
          <p:cNvPr id="4" name="TextBox 3">
            <a:extLst>
              <a:ext uri="{FF2B5EF4-FFF2-40B4-BE49-F238E27FC236}">
                <a16:creationId xmlns="" xmlns:a16="http://schemas.microsoft.com/office/drawing/2014/main" id="{CA64347A-2127-497B-B235-E08EFCD3EB52}"/>
              </a:ext>
            </a:extLst>
          </p:cNvPr>
          <p:cNvSpPr txBox="1"/>
          <p:nvPr/>
        </p:nvSpPr>
        <p:spPr>
          <a:xfrm>
            <a:off x="1" y="0"/>
            <a:ext cx="7880566" cy="769441"/>
          </a:xfrm>
          <a:prstGeom prst="rect">
            <a:avLst/>
          </a:prstGeom>
          <a:solidFill>
            <a:schemeClr val="accent1">
              <a:lumMod val="20000"/>
              <a:lumOff val="80000"/>
            </a:schemeClr>
          </a:solidFill>
        </p:spPr>
        <p:txBody>
          <a:bodyPr wrap="square" rtlCol="0">
            <a:spAutoFit/>
          </a:bodyPr>
          <a:lstStyle/>
          <a:p>
            <a:r>
              <a:rPr lang="en-US" sz="4400" b="1" dirty="0"/>
              <a:t>cactus and zedoary bushes</a:t>
            </a:r>
          </a:p>
        </p:txBody>
      </p:sp>
    </p:spTree>
    <p:extLst>
      <p:ext uri="{BB962C8B-B14F-4D97-AF65-F5344CB8AC3E}">
        <p14:creationId xmlns:p14="http://schemas.microsoft.com/office/powerpoint/2010/main" val="33072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8C5BC126-58FD-42B5-B4FF-DD0835717ED5}"/>
              </a:ext>
            </a:extLst>
          </p:cNvPr>
          <p:cNvSpPr txBox="1"/>
          <p:nvPr/>
        </p:nvSpPr>
        <p:spPr>
          <a:xfrm>
            <a:off x="-55418" y="-138544"/>
            <a:ext cx="2743200" cy="769441"/>
          </a:xfrm>
          <a:prstGeom prst="rect">
            <a:avLst/>
          </a:prstGeom>
          <a:solidFill>
            <a:schemeClr val="accent3">
              <a:lumMod val="60000"/>
              <a:lumOff val="40000"/>
            </a:schemeClr>
          </a:solidFill>
        </p:spPr>
        <p:txBody>
          <a:bodyPr wrap="square" rtlCol="0">
            <a:spAutoFit/>
          </a:bodyPr>
          <a:lstStyle/>
          <a:p>
            <a:r>
              <a:rPr lang="en-US" sz="4400" b="1" dirty="0">
                <a:solidFill>
                  <a:srgbClr val="FF0000"/>
                </a:solidFill>
              </a:rPr>
              <a:t>Fig tree</a:t>
            </a:r>
          </a:p>
        </p:txBody>
      </p:sp>
    </p:spTree>
    <p:extLst>
      <p:ext uri="{BB962C8B-B14F-4D97-AF65-F5344CB8AC3E}">
        <p14:creationId xmlns:p14="http://schemas.microsoft.com/office/powerpoint/2010/main" val="1224128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0987F449-6139-4496-BD91-AEDAF9197AF1}"/>
              </a:ext>
            </a:extLst>
          </p:cNvPr>
          <p:cNvSpPr txBox="1"/>
          <p:nvPr/>
        </p:nvSpPr>
        <p:spPr>
          <a:xfrm>
            <a:off x="1233055" y="512618"/>
            <a:ext cx="4350327" cy="1446550"/>
          </a:xfrm>
          <a:prstGeom prst="rect">
            <a:avLst/>
          </a:prstGeom>
          <a:noFill/>
        </p:spPr>
        <p:txBody>
          <a:bodyPr wrap="square" rtlCol="0">
            <a:spAutoFit/>
          </a:bodyPr>
          <a:lstStyle/>
          <a:p>
            <a:r>
              <a:rPr lang="en-US" sz="4400" b="1"/>
              <a:t>golden rice fields </a:t>
            </a:r>
            <a:endParaRPr lang="en-US" sz="4400" b="1" dirty="0"/>
          </a:p>
        </p:txBody>
      </p:sp>
    </p:spTree>
    <p:extLst>
      <p:ext uri="{BB962C8B-B14F-4D97-AF65-F5344CB8AC3E}">
        <p14:creationId xmlns:p14="http://schemas.microsoft.com/office/powerpoint/2010/main" val="344571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731520"/>
            <a:ext cx="5916930" cy="6986528"/>
          </a:xfrm>
          <a:prstGeom prst="rect">
            <a:avLst/>
          </a:prstGeom>
          <a:solidFill>
            <a:schemeClr val="accent5">
              <a:lumMod val="20000"/>
              <a:lumOff val="80000"/>
            </a:schemeClr>
          </a:solidFill>
        </p:spPr>
        <p:txBody>
          <a:bodyPr wrap="square">
            <a:spAutoFit/>
          </a:bodyPr>
          <a:lstStyle/>
          <a:p>
            <a:r>
              <a:rPr lang="en-US" sz="3200" b="1" dirty="0">
                <a:solidFill>
                  <a:srgbClr val="FF0000"/>
                </a:solidFill>
              </a:rPr>
              <a:t>Native name	</a:t>
            </a:r>
            <a:r>
              <a:rPr lang="as-IN" sz="3200" b="1" dirty="0">
                <a:solidFill>
                  <a:srgbClr val="FF0000"/>
                </a:solidFill>
              </a:rPr>
              <a:t>জীবনানন্দ দাশ</a:t>
            </a:r>
          </a:p>
          <a:p>
            <a:r>
              <a:rPr lang="en-US" sz="3200" b="1" dirty="0" err="1">
                <a:solidFill>
                  <a:srgbClr val="FF0000"/>
                </a:solidFill>
              </a:rPr>
              <a:t>Jībanānanda</a:t>
            </a:r>
            <a:r>
              <a:rPr lang="en-US" sz="3200" b="1" dirty="0">
                <a:solidFill>
                  <a:srgbClr val="FF0000"/>
                </a:solidFill>
              </a:rPr>
              <a:t> </a:t>
            </a:r>
            <a:r>
              <a:rPr lang="en-US" sz="3200" b="1" dirty="0" err="1">
                <a:solidFill>
                  <a:srgbClr val="FF0000"/>
                </a:solidFill>
              </a:rPr>
              <a:t>Dāś</a:t>
            </a:r>
            <a:endParaRPr lang="en-US" sz="3200" b="1" dirty="0">
              <a:solidFill>
                <a:srgbClr val="FF0000"/>
              </a:solidFill>
            </a:endParaRPr>
          </a:p>
          <a:p>
            <a:r>
              <a:rPr lang="en-US" sz="3200" b="1" dirty="0">
                <a:solidFill>
                  <a:srgbClr val="FF0000"/>
                </a:solidFill>
              </a:rPr>
              <a:t>Born	</a:t>
            </a:r>
            <a:r>
              <a:rPr lang="as-IN" sz="3200" b="1" dirty="0">
                <a:solidFill>
                  <a:srgbClr val="FF0000"/>
                </a:solidFill>
              </a:rPr>
              <a:t>জীবনানন্দ দাশগুপ্ত</a:t>
            </a:r>
          </a:p>
          <a:p>
            <a:r>
              <a:rPr lang="en-US" sz="3200" b="1" dirty="0" err="1">
                <a:solidFill>
                  <a:srgbClr val="FF0000"/>
                </a:solidFill>
              </a:rPr>
              <a:t>Jībanānanda</a:t>
            </a:r>
            <a:r>
              <a:rPr lang="en-US" sz="3200" b="1" dirty="0">
                <a:solidFill>
                  <a:srgbClr val="FF0000"/>
                </a:solidFill>
              </a:rPr>
              <a:t> </a:t>
            </a:r>
            <a:r>
              <a:rPr lang="en-US" sz="3200" b="1" dirty="0" err="1">
                <a:solidFill>
                  <a:srgbClr val="FF0000"/>
                </a:solidFill>
              </a:rPr>
              <a:t>Dāśagupta</a:t>
            </a:r>
            <a:endParaRPr lang="en-US" sz="3200" b="1" dirty="0">
              <a:solidFill>
                <a:srgbClr val="FF0000"/>
              </a:solidFill>
            </a:endParaRPr>
          </a:p>
          <a:p>
            <a:r>
              <a:rPr lang="en-US" sz="3200" b="1" dirty="0">
                <a:solidFill>
                  <a:srgbClr val="FF0000"/>
                </a:solidFill>
              </a:rPr>
              <a:t>17 February 1899</a:t>
            </a:r>
          </a:p>
          <a:p>
            <a:r>
              <a:rPr lang="en-US" sz="3200" b="1" dirty="0">
                <a:solidFill>
                  <a:srgbClr val="FF0000"/>
                </a:solidFill>
              </a:rPr>
              <a:t>Barisal, Bengal Presidency (present day Bangladesh), British India</a:t>
            </a:r>
          </a:p>
          <a:p>
            <a:r>
              <a:rPr lang="en-US" sz="3200" b="1" dirty="0">
                <a:solidFill>
                  <a:srgbClr val="FF0000"/>
                </a:solidFill>
              </a:rPr>
              <a:t>Died	22 October 1954 (aged 55)</a:t>
            </a:r>
          </a:p>
          <a:p>
            <a:r>
              <a:rPr lang="en-US" sz="3200" b="1" dirty="0">
                <a:solidFill>
                  <a:srgbClr val="FF0000"/>
                </a:solidFill>
              </a:rPr>
              <a:t>Parents: </a:t>
            </a:r>
            <a:r>
              <a:rPr lang="en-US" sz="3200" b="1" dirty="0" err="1">
                <a:solidFill>
                  <a:srgbClr val="FF0000"/>
                </a:solidFill>
              </a:rPr>
              <a:t>Kusumkumari</a:t>
            </a:r>
            <a:r>
              <a:rPr lang="en-US" sz="3200" b="1" dirty="0">
                <a:solidFill>
                  <a:srgbClr val="FF0000"/>
                </a:solidFill>
              </a:rPr>
              <a:t> Das, </a:t>
            </a:r>
            <a:r>
              <a:rPr lang="en-US" sz="3200" b="1" dirty="0" err="1">
                <a:solidFill>
                  <a:srgbClr val="FF0000"/>
                </a:solidFill>
              </a:rPr>
              <a:t>Satyananda</a:t>
            </a:r>
            <a:r>
              <a:rPr lang="en-US" sz="3200" b="1" dirty="0">
                <a:solidFill>
                  <a:srgbClr val="FF0000"/>
                </a:solidFill>
              </a:rPr>
              <a:t> Das</a:t>
            </a:r>
          </a:p>
          <a:p>
            <a:endParaRPr lang="en-US" sz="3200" b="1" dirty="0">
              <a:solidFill>
                <a:srgbClr val="FF0000"/>
              </a:solidFill>
            </a:endParaRPr>
          </a:p>
          <a:p>
            <a:endParaRPr lang="en-US" sz="3200" b="1" dirty="0">
              <a:solidFill>
                <a:srgbClr val="FF0000"/>
              </a:solidFill>
            </a:endParaRPr>
          </a:p>
        </p:txBody>
      </p:sp>
      <p:pic>
        <p:nvPicPr>
          <p:cNvPr id="3" name="Picture 2"/>
          <p:cNvPicPr>
            <a:picLocks noChangeAspect="1"/>
          </p:cNvPicPr>
          <p:nvPr/>
        </p:nvPicPr>
        <p:blipFill>
          <a:blip r:embed="rId2"/>
          <a:stretch>
            <a:fillRect/>
          </a:stretch>
        </p:blipFill>
        <p:spPr>
          <a:xfrm>
            <a:off x="0" y="731520"/>
            <a:ext cx="5955030" cy="6126479"/>
          </a:xfrm>
          <a:prstGeom prst="rect">
            <a:avLst/>
          </a:prstGeom>
        </p:spPr>
      </p:pic>
      <p:sp>
        <p:nvSpPr>
          <p:cNvPr id="4" name="TextBox 3"/>
          <p:cNvSpPr txBox="1"/>
          <p:nvPr/>
        </p:nvSpPr>
        <p:spPr>
          <a:xfrm>
            <a:off x="285750" y="171450"/>
            <a:ext cx="11727180" cy="584775"/>
          </a:xfrm>
          <a:prstGeom prst="rect">
            <a:avLst/>
          </a:prstGeom>
          <a:noFill/>
        </p:spPr>
        <p:txBody>
          <a:bodyPr wrap="square" rtlCol="0">
            <a:spAutoFit/>
          </a:bodyPr>
          <a:lstStyle/>
          <a:p>
            <a:r>
              <a:rPr lang="en-US" sz="3200" dirty="0" smtClean="0"/>
              <a:t>Now, we are known to </a:t>
            </a:r>
            <a:r>
              <a:rPr lang="en-US" sz="3200" dirty="0" err="1" smtClean="0"/>
              <a:t>Jibanananda</a:t>
            </a:r>
            <a:r>
              <a:rPr lang="en-US" sz="3200" dirty="0" smtClean="0"/>
              <a:t> Das.</a:t>
            </a:r>
            <a:endParaRPr lang="en-US" sz="3200" dirty="0"/>
          </a:p>
        </p:txBody>
      </p:sp>
    </p:spTree>
    <p:extLst>
      <p:ext uri="{BB962C8B-B14F-4D97-AF65-F5344CB8AC3E}">
        <p14:creationId xmlns:p14="http://schemas.microsoft.com/office/powerpoint/2010/main" val="35622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8710077"/>
          </a:xfrm>
          <a:prstGeom prst="rect">
            <a:avLst/>
          </a:prstGeom>
          <a:solidFill>
            <a:schemeClr val="accent3">
              <a:lumMod val="20000"/>
              <a:lumOff val="80000"/>
            </a:schemeClr>
          </a:solidFill>
        </p:spPr>
        <p:txBody>
          <a:bodyPr wrap="square">
            <a:spAutoFit/>
          </a:bodyPr>
          <a:lstStyle/>
          <a:p>
            <a:r>
              <a:rPr lang="en-US" sz="4000" b="1" dirty="0" err="1">
                <a:solidFill>
                  <a:srgbClr val="FF0000"/>
                </a:solidFill>
              </a:rPr>
              <a:t>Jībanānanda</a:t>
            </a:r>
            <a:r>
              <a:rPr lang="en-US" sz="4000" b="1" dirty="0">
                <a:solidFill>
                  <a:srgbClr val="FF0000"/>
                </a:solidFill>
              </a:rPr>
              <a:t> </a:t>
            </a:r>
            <a:r>
              <a:rPr lang="en-US" sz="4000" b="1" dirty="0" err="1">
                <a:solidFill>
                  <a:srgbClr val="FF0000"/>
                </a:solidFill>
              </a:rPr>
              <a:t>Dāś</a:t>
            </a:r>
            <a:r>
              <a:rPr lang="en-US" sz="4000" b="1" dirty="0">
                <a:solidFill>
                  <a:srgbClr val="FF0000"/>
                </a:solidFill>
              </a:rPr>
              <a:t> (Bengali: </a:t>
            </a:r>
            <a:r>
              <a:rPr lang="as-IN" sz="4000" b="1" dirty="0">
                <a:solidFill>
                  <a:srgbClr val="FF0000"/>
                </a:solidFill>
              </a:rPr>
              <a:t>জীবনানন্দ দাশ, </a:t>
            </a:r>
            <a:r>
              <a:rPr lang="en-US" sz="4000" b="1" dirty="0">
                <a:solidFill>
                  <a:srgbClr val="FF0000"/>
                </a:solidFill>
              </a:rPr>
              <a:t>(17 February 1899 – 22 October 1954) was a Bengali poet, writer, novelist and essayist. Popularly called "</a:t>
            </a:r>
            <a:r>
              <a:rPr lang="en-US" sz="4000" b="1" dirty="0" err="1">
                <a:solidFill>
                  <a:srgbClr val="FF0000"/>
                </a:solidFill>
              </a:rPr>
              <a:t>Rupashi</a:t>
            </a:r>
            <a:r>
              <a:rPr lang="en-US" sz="4000" b="1" dirty="0">
                <a:solidFill>
                  <a:srgbClr val="FF0000"/>
                </a:solidFill>
              </a:rPr>
              <a:t> </a:t>
            </a:r>
            <a:r>
              <a:rPr lang="en-US" sz="4000" b="1" dirty="0" err="1">
                <a:solidFill>
                  <a:srgbClr val="FF0000"/>
                </a:solidFill>
              </a:rPr>
              <a:t>Banglar</a:t>
            </a:r>
            <a:r>
              <a:rPr lang="en-US" sz="4000" b="1" dirty="0">
                <a:solidFill>
                  <a:srgbClr val="FF0000"/>
                </a:solidFill>
              </a:rPr>
              <a:t> </a:t>
            </a:r>
            <a:r>
              <a:rPr lang="en-US" sz="4000" b="1" dirty="0" err="1">
                <a:solidFill>
                  <a:srgbClr val="FF0000"/>
                </a:solidFill>
              </a:rPr>
              <a:t>Kabi</a:t>
            </a:r>
            <a:r>
              <a:rPr lang="en-US" sz="4000" b="1" dirty="0">
                <a:solidFill>
                  <a:srgbClr val="FF0000"/>
                </a:solidFill>
              </a:rPr>
              <a:t>'' (Poet of Beautiful Bengal),Das is probably the most read poet after Rabindranath Tagore and Nazrul Islam in Bangladesh and West </a:t>
            </a:r>
            <a:r>
              <a:rPr lang="en-US" sz="4000" b="1" dirty="0" err="1">
                <a:solidFill>
                  <a:srgbClr val="FF0000"/>
                </a:solidFill>
              </a:rPr>
              <a:t>Bengal.While</a:t>
            </a:r>
            <a:r>
              <a:rPr lang="en-US" sz="4000" b="1" dirty="0">
                <a:solidFill>
                  <a:srgbClr val="FF0000"/>
                </a:solidFill>
              </a:rPr>
              <a:t> not particularly </a:t>
            </a:r>
            <a:r>
              <a:rPr lang="en-US" sz="4000" b="1" dirty="0" err="1">
                <a:solidFill>
                  <a:srgbClr val="FF0000"/>
                </a:solidFill>
              </a:rPr>
              <a:t>recognised</a:t>
            </a:r>
            <a:r>
              <a:rPr lang="en-US" sz="4000" b="1" dirty="0">
                <a:solidFill>
                  <a:srgbClr val="FF0000"/>
                </a:solidFill>
              </a:rPr>
              <a:t> initially, today Das is acknowledged as one of the greatest poets in the Bengali language.</a:t>
            </a:r>
          </a:p>
          <a:p>
            <a:endParaRPr lang="en-US" sz="4000" b="1" dirty="0">
              <a:solidFill>
                <a:srgbClr val="FF0000"/>
              </a:solidFill>
            </a:endParaRPr>
          </a:p>
          <a:p>
            <a:endParaRPr lang="en-US" sz="4000" b="1" dirty="0">
              <a:solidFill>
                <a:srgbClr val="FF0000"/>
              </a:solidFill>
            </a:endParaRPr>
          </a:p>
          <a:p>
            <a:endParaRPr lang="en-US" sz="4000" b="1" dirty="0">
              <a:solidFill>
                <a:srgbClr val="FF0000"/>
              </a:solidFill>
            </a:endParaRPr>
          </a:p>
          <a:p>
            <a:endParaRPr lang="en-US" sz="4000" b="1" dirty="0">
              <a:solidFill>
                <a:srgbClr val="FF0000"/>
              </a:solidFill>
            </a:endParaRPr>
          </a:p>
        </p:txBody>
      </p:sp>
    </p:spTree>
    <p:extLst>
      <p:ext uri="{BB962C8B-B14F-4D97-AF65-F5344CB8AC3E}">
        <p14:creationId xmlns:p14="http://schemas.microsoft.com/office/powerpoint/2010/main" val="227433083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a:solidFill>
            <a:schemeClr val="accent3">
              <a:lumMod val="60000"/>
              <a:lumOff val="40000"/>
            </a:schemeClr>
          </a:solidFill>
        </p:spPr>
        <p:txBody>
          <a:bodyPr wrap="square">
            <a:spAutoFit/>
          </a:bodyPr>
          <a:lstStyle/>
          <a:p>
            <a:r>
              <a:rPr lang="en-US" sz="3600" b="1" dirty="0">
                <a:solidFill>
                  <a:srgbClr val="FF0000"/>
                </a:solidFill>
              </a:rPr>
              <a:t>Born in </a:t>
            </a:r>
            <a:r>
              <a:rPr lang="en-US" sz="3600" b="1" dirty="0" err="1">
                <a:solidFill>
                  <a:srgbClr val="FF0000"/>
                </a:solidFill>
              </a:rPr>
              <a:t>Barishal</a:t>
            </a:r>
            <a:r>
              <a:rPr lang="en-US" sz="3600" b="1" dirty="0">
                <a:solidFill>
                  <a:srgbClr val="FF0000"/>
                </a:solidFill>
              </a:rPr>
              <a:t> to a Vaidya-Brahmo family, Das studied English literature at Presidency College, Kolkata and earned his MA from Calcutta University. He had a troubling career and suffered financial hardship throughout his life. He taught at many colleges but was never granted tenure. He settled in Kolkata after the partition of India. Das died on 22 October 1954, eight days after being hit by a tramcar. The witnesses said that though the tramcar whistled, he did not stop, and got struck. Some deem the accident as an attempt at suicide.</a:t>
            </a:r>
          </a:p>
          <a:p>
            <a:endParaRPr lang="en-US" sz="3600" b="1" dirty="0">
              <a:solidFill>
                <a:srgbClr val="FF0000"/>
              </a:solidFill>
            </a:endParaRPr>
          </a:p>
        </p:txBody>
      </p:sp>
    </p:spTree>
    <p:extLst>
      <p:ext uri="{BB962C8B-B14F-4D97-AF65-F5344CB8AC3E}">
        <p14:creationId xmlns:p14="http://schemas.microsoft.com/office/powerpoint/2010/main" val="105866621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 y="2333685"/>
            <a:ext cx="12192000" cy="4524315"/>
          </a:xfrm>
          <a:prstGeom prst="rect">
            <a:avLst/>
          </a:prstGeom>
        </p:spPr>
        <p:txBody>
          <a:bodyPr wrap="square">
            <a:spAutoFit/>
          </a:bodyPr>
          <a:lstStyle/>
          <a:p>
            <a:r>
              <a:rPr lang="en-US" sz="3600" b="1" dirty="0">
                <a:solidFill>
                  <a:schemeClr val="bg1"/>
                </a:solidFill>
              </a:rPr>
              <a:t> Because I have seen Bengal’s face I will seek no more; </a:t>
            </a:r>
          </a:p>
          <a:p>
            <a:r>
              <a:rPr lang="en-US" sz="3600" b="1" dirty="0">
                <a:solidFill>
                  <a:schemeClr val="bg1"/>
                </a:solidFill>
              </a:rPr>
              <a:t> The world has not anything more beautiful to show me. </a:t>
            </a:r>
          </a:p>
          <a:p>
            <a:r>
              <a:rPr lang="en-US" sz="3600" b="1" dirty="0">
                <a:solidFill>
                  <a:schemeClr val="bg1"/>
                </a:solidFill>
              </a:rPr>
              <a:t>Waking up in darkness, gazing at the fig-tree, I behold Dawn’s swallows roosting under huge umbrella-like leaves.</a:t>
            </a:r>
          </a:p>
          <a:p>
            <a:r>
              <a:rPr lang="en-US" sz="3600" b="1" dirty="0">
                <a:solidFill>
                  <a:schemeClr val="bg1"/>
                </a:solidFill>
              </a:rPr>
              <a:t> I look around me</a:t>
            </a:r>
          </a:p>
        </p:txBody>
      </p:sp>
      <p:sp>
        <p:nvSpPr>
          <p:cNvPr id="3" name="Rectangle 2"/>
          <p:cNvSpPr/>
          <p:nvPr/>
        </p:nvSpPr>
        <p:spPr>
          <a:xfrm>
            <a:off x="1612027" y="-13371"/>
            <a:ext cx="770916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Now Recite the poem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 y="1080655"/>
            <a:ext cx="12192000" cy="584775"/>
          </a:xfrm>
          <a:prstGeom prst="rect">
            <a:avLst/>
          </a:prstGeom>
          <a:noFill/>
        </p:spPr>
        <p:txBody>
          <a:bodyPr wrap="square" rtlCol="0">
            <a:spAutoFit/>
          </a:bodyPr>
          <a:lstStyle/>
          <a:p>
            <a:r>
              <a:rPr lang="en-US" sz="3200" dirty="0" smtClean="0"/>
              <a:t>I Have Seen Bengal’s Face –Written </a:t>
            </a:r>
            <a:r>
              <a:rPr lang="en-US" sz="3200" dirty="0" err="1" smtClean="0"/>
              <a:t>By:Jibanananda</a:t>
            </a:r>
            <a:r>
              <a:rPr lang="en-US" sz="3200" dirty="0" smtClean="0"/>
              <a:t> Das</a:t>
            </a:r>
            <a:endParaRPr lang="en-US" sz="3200" dirty="0"/>
          </a:p>
        </p:txBody>
      </p:sp>
    </p:spTree>
    <p:extLst>
      <p:ext uri="{BB962C8B-B14F-4D97-AF65-F5344CB8AC3E}">
        <p14:creationId xmlns:p14="http://schemas.microsoft.com/office/powerpoint/2010/main" val="2135272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a:solidFill>
            <a:schemeClr val="tx1"/>
          </a:solidFill>
        </p:spPr>
        <p:txBody>
          <a:bodyPr wrap="square">
            <a:spAutoFit/>
          </a:bodyPr>
          <a:lstStyle/>
          <a:p>
            <a:r>
              <a:rPr lang="en-US" sz="4000" b="1" dirty="0">
                <a:solidFill>
                  <a:srgbClr val="FF0000"/>
                </a:solidFill>
              </a:rPr>
              <a:t>And discover a leafy dome-Jam, Kanthal, Bat, </a:t>
            </a:r>
            <a:r>
              <a:rPr lang="en-US" sz="4000" b="1" dirty="0" err="1">
                <a:solidFill>
                  <a:srgbClr val="FF0000"/>
                </a:solidFill>
              </a:rPr>
              <a:t>Hijol</a:t>
            </a:r>
            <a:r>
              <a:rPr lang="en-US" sz="4000" b="1" dirty="0">
                <a:solidFill>
                  <a:srgbClr val="FF0000"/>
                </a:solidFill>
              </a:rPr>
              <a:t> and </a:t>
            </a:r>
            <a:r>
              <a:rPr lang="en-US" sz="4000" b="1" dirty="0" err="1">
                <a:solidFill>
                  <a:srgbClr val="FF0000"/>
                </a:solidFill>
              </a:rPr>
              <a:t>Aswatha</a:t>
            </a:r>
            <a:r>
              <a:rPr lang="en-US" sz="4000" b="1" dirty="0">
                <a:solidFill>
                  <a:srgbClr val="FF0000"/>
                </a:solidFill>
              </a:rPr>
              <a:t> trees- </a:t>
            </a:r>
          </a:p>
          <a:p>
            <a:r>
              <a:rPr lang="en-US" sz="4000" b="1" dirty="0">
                <a:solidFill>
                  <a:srgbClr val="FF0000"/>
                </a:solidFill>
              </a:rPr>
              <a:t>All in a hush, shadowing clumps of cactus and zedoary bushes. </a:t>
            </a:r>
          </a:p>
          <a:p>
            <a:r>
              <a:rPr lang="en-US" sz="4000" b="1" dirty="0">
                <a:solidFill>
                  <a:srgbClr val="FF0000"/>
                </a:solidFill>
              </a:rPr>
              <a:t>When long, long ago, Chand came in his honeycombed boat</a:t>
            </a:r>
          </a:p>
          <a:p>
            <a:endParaRPr lang="en-US" sz="4000" b="1" dirty="0">
              <a:solidFill>
                <a:srgbClr val="FF0000"/>
              </a:solidFill>
            </a:endParaRPr>
          </a:p>
          <a:p>
            <a:endParaRPr lang="en-US" sz="4000" b="1" dirty="0">
              <a:solidFill>
                <a:srgbClr val="FF0000"/>
              </a:solidFill>
            </a:endParaRPr>
          </a:p>
          <a:p>
            <a:endParaRPr lang="en-US" sz="4000" b="1" dirty="0">
              <a:solidFill>
                <a:srgbClr val="FF0000"/>
              </a:solidFill>
            </a:endParaRPr>
          </a:p>
          <a:p>
            <a:endParaRPr lang="en-US" sz="4000" b="1" dirty="0">
              <a:solidFill>
                <a:srgbClr val="FF0000"/>
              </a:solidFill>
            </a:endParaRPr>
          </a:p>
          <a:p>
            <a:endParaRPr lang="en-US" sz="4000" b="1" dirty="0">
              <a:solidFill>
                <a:srgbClr val="FF0000"/>
              </a:solidFill>
            </a:endParaRPr>
          </a:p>
        </p:txBody>
      </p:sp>
    </p:spTree>
    <p:extLst>
      <p:ext uri="{BB962C8B-B14F-4D97-AF65-F5344CB8AC3E}">
        <p14:creationId xmlns:p14="http://schemas.microsoft.com/office/powerpoint/2010/main" val="276906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1419101"/>
            <a:ext cx="9476507" cy="6740307"/>
          </a:xfrm>
          <a:prstGeom prst="rect">
            <a:avLst/>
          </a:prstGeom>
          <a:solidFill>
            <a:srgbClr val="FF33CC"/>
          </a:solidFill>
        </p:spPr>
        <p:txBody>
          <a:bodyPr wrap="square" rtlCol="0">
            <a:spAutoFit/>
          </a:bodyPr>
          <a:lstStyle/>
          <a:p>
            <a:r>
              <a:rPr lang="en-US" sz="4800" b="1" dirty="0" smtClean="0"/>
              <a:t>MD.ABDUR ROUF</a:t>
            </a:r>
            <a:endParaRPr lang="en-US" sz="4800" b="1" dirty="0"/>
          </a:p>
          <a:p>
            <a:r>
              <a:rPr lang="en-US" sz="4800" b="1" dirty="0" smtClean="0"/>
              <a:t>Lecturer(English)</a:t>
            </a:r>
            <a:r>
              <a:rPr lang="en-US" sz="4800" b="1" dirty="0"/>
              <a:t/>
            </a:r>
            <a:br>
              <a:rPr lang="en-US" sz="4800" b="1" dirty="0"/>
            </a:br>
            <a:r>
              <a:rPr lang="en-US" sz="4800" b="1" dirty="0" err="1" smtClean="0"/>
              <a:t>Khalna</a:t>
            </a:r>
            <a:r>
              <a:rPr lang="en-US" sz="4800" b="1" dirty="0" smtClean="0"/>
              <a:t> </a:t>
            </a:r>
            <a:r>
              <a:rPr lang="en-US" sz="4800" b="1" dirty="0" err="1" smtClean="0"/>
              <a:t>Islamia</a:t>
            </a:r>
            <a:r>
              <a:rPr lang="en-US" sz="4800" b="1" dirty="0" smtClean="0"/>
              <a:t> </a:t>
            </a:r>
            <a:r>
              <a:rPr lang="en-US" sz="4800" b="1" dirty="0" err="1" smtClean="0"/>
              <a:t>Fazil</a:t>
            </a:r>
            <a:r>
              <a:rPr lang="en-US" sz="4800" b="1" dirty="0" smtClean="0"/>
              <a:t>(Degree) Madrasah .</a:t>
            </a:r>
            <a:r>
              <a:rPr lang="en-US" sz="4800" b="1" dirty="0" err="1" smtClean="0"/>
              <a:t>Patnitola,Naogaon</a:t>
            </a:r>
            <a:r>
              <a:rPr lang="en-US" sz="4800" b="1" dirty="0" smtClean="0"/>
              <a:t>.</a:t>
            </a:r>
            <a:br>
              <a:rPr lang="en-US" sz="4800" b="1" dirty="0" smtClean="0"/>
            </a:br>
            <a:r>
              <a:rPr lang="en-US" sz="4800" b="1" dirty="0" smtClean="0"/>
              <a:t>Mob:01767650169</a:t>
            </a:r>
            <a:br>
              <a:rPr lang="en-US" sz="4800" b="1" dirty="0" smtClean="0"/>
            </a:br>
            <a:r>
              <a:rPr lang="en-US" sz="4800" b="1" dirty="0" smtClean="0"/>
              <a:t>Email:rouf301285@gmail.com</a:t>
            </a:r>
            <a:endParaRPr lang="en-US" sz="4800" b="1" dirty="0"/>
          </a:p>
          <a:p>
            <a:endParaRPr lang="en-US" sz="4800" b="1" dirty="0"/>
          </a:p>
          <a:p>
            <a:endParaRPr lang="en-US" sz="4800" b="1" dirty="0"/>
          </a:p>
          <a:p>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508" y="0"/>
            <a:ext cx="2715491" cy="2838203"/>
          </a:xfrm>
          <a:prstGeom prst="rect">
            <a:avLst/>
          </a:prstGeom>
        </p:spPr>
      </p:pic>
      <p:sp>
        <p:nvSpPr>
          <p:cNvPr id="5" name="Rectangle 4"/>
          <p:cNvSpPr/>
          <p:nvPr/>
        </p:nvSpPr>
        <p:spPr>
          <a:xfrm>
            <a:off x="1620629" y="236010"/>
            <a:ext cx="6433172" cy="923330"/>
          </a:xfrm>
          <a:prstGeom prst="rect">
            <a:avLst/>
          </a:prstGeom>
          <a:noFill/>
        </p:spPr>
        <p:txBody>
          <a:bodyPr wrap="none" lIns="91440" tIns="45720" rIns="91440" bIns="45720">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TeacHers</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identity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54056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7" y="1"/>
            <a:ext cx="12230637" cy="3785652"/>
          </a:xfrm>
          <a:prstGeom prst="rect">
            <a:avLst/>
          </a:prstGeom>
        </p:spPr>
        <p:txBody>
          <a:bodyPr wrap="square">
            <a:spAutoFit/>
          </a:bodyPr>
          <a:lstStyle/>
          <a:p>
            <a:r>
              <a:rPr lang="en-US" sz="4000" b="1" dirty="0">
                <a:solidFill>
                  <a:schemeClr val="bg1"/>
                </a:solidFill>
              </a:rPr>
              <a:t>To a blue </a:t>
            </a:r>
            <a:r>
              <a:rPr lang="en-US" sz="4000" b="1" dirty="0" err="1">
                <a:solidFill>
                  <a:schemeClr val="bg1"/>
                </a:solidFill>
              </a:rPr>
              <a:t>Hijal</a:t>
            </a:r>
            <a:r>
              <a:rPr lang="en-US" sz="4000" b="1" dirty="0">
                <a:solidFill>
                  <a:schemeClr val="bg1"/>
                </a:solidFill>
              </a:rPr>
              <a:t>, Bat and </a:t>
            </a:r>
            <a:r>
              <a:rPr lang="en-US" sz="4000" b="1" dirty="0" err="1">
                <a:solidFill>
                  <a:schemeClr val="bg1"/>
                </a:solidFill>
              </a:rPr>
              <a:t>Tamal</a:t>
            </a:r>
            <a:r>
              <a:rPr lang="en-US" sz="4000" b="1" dirty="0">
                <a:solidFill>
                  <a:schemeClr val="bg1"/>
                </a:solidFill>
              </a:rPr>
              <a:t> shade near the Champa, he too sighted </a:t>
            </a:r>
          </a:p>
          <a:p>
            <a:r>
              <a:rPr lang="en-US" sz="4000" b="1" dirty="0">
                <a:solidFill>
                  <a:schemeClr val="bg1"/>
                </a:solidFill>
              </a:rPr>
              <a:t>Bengal’s incomparable beauty. One day, alas. In the </a:t>
            </a:r>
            <a:r>
              <a:rPr lang="en-US" sz="4000" b="1" dirty="0" err="1">
                <a:solidFill>
                  <a:schemeClr val="bg1"/>
                </a:solidFill>
              </a:rPr>
              <a:t>Ganguri</a:t>
            </a:r>
            <a:r>
              <a:rPr lang="en-US" sz="4000" b="1" dirty="0">
                <a:solidFill>
                  <a:schemeClr val="bg1"/>
                </a:solidFill>
              </a:rPr>
              <a:t>, </a:t>
            </a:r>
          </a:p>
          <a:p>
            <a:r>
              <a:rPr lang="en-US" sz="4000" b="1" dirty="0">
                <a:solidFill>
                  <a:schemeClr val="bg1"/>
                </a:solidFill>
              </a:rPr>
              <a:t>On a raft, as the waning moon sank on the river’s sandbanks, </a:t>
            </a:r>
          </a:p>
        </p:txBody>
      </p:sp>
    </p:spTree>
    <p:extLst>
      <p:ext uri="{BB962C8B-B14F-4D97-AF65-F5344CB8AC3E}">
        <p14:creationId xmlns:p14="http://schemas.microsoft.com/office/powerpoint/2010/main" val="171310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r>
              <a:rPr lang="en-US" sz="4000" b="1" dirty="0" err="1">
                <a:solidFill>
                  <a:srgbClr val="002060"/>
                </a:solidFill>
              </a:rPr>
              <a:t>Behula</a:t>
            </a:r>
            <a:r>
              <a:rPr lang="en-US" sz="4000" b="1" dirty="0">
                <a:solidFill>
                  <a:srgbClr val="002060"/>
                </a:solidFill>
              </a:rPr>
              <a:t> too saw countless </a:t>
            </a:r>
            <a:r>
              <a:rPr lang="en-US" sz="4000" b="1" dirty="0" err="1">
                <a:solidFill>
                  <a:srgbClr val="002060"/>
                </a:solidFill>
              </a:rPr>
              <a:t>aswaths</a:t>
            </a:r>
            <a:r>
              <a:rPr lang="en-US" sz="4000" b="1" dirty="0">
                <a:solidFill>
                  <a:srgbClr val="002060"/>
                </a:solidFill>
              </a:rPr>
              <a:t> bats besides golden rice fields </a:t>
            </a:r>
          </a:p>
          <a:p>
            <a:r>
              <a:rPr lang="en-US" sz="4000" b="1" dirty="0">
                <a:solidFill>
                  <a:srgbClr val="002060"/>
                </a:solidFill>
              </a:rPr>
              <a:t>And heard the thrush’s soft song. One day, arriving in Amara,</a:t>
            </a:r>
          </a:p>
          <a:p>
            <a:r>
              <a:rPr lang="en-US" sz="4000" b="1" dirty="0">
                <a:solidFill>
                  <a:srgbClr val="002060"/>
                </a:solidFill>
              </a:rPr>
              <a:t> Where gods held court, when she danced like a desolate wagtail, </a:t>
            </a:r>
          </a:p>
          <a:p>
            <a:r>
              <a:rPr lang="en-US" sz="4000" b="1" dirty="0">
                <a:solidFill>
                  <a:srgbClr val="002060"/>
                </a:solidFill>
              </a:rPr>
              <a:t>Bengal’s rivers, fields, flowers, wailed like strings of bells on her feet.</a:t>
            </a:r>
          </a:p>
        </p:txBody>
      </p:sp>
    </p:spTree>
    <p:extLst>
      <p:ext uri="{BB962C8B-B14F-4D97-AF65-F5344CB8AC3E}">
        <p14:creationId xmlns:p14="http://schemas.microsoft.com/office/powerpoint/2010/main" val="439418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695"/>
            <a:ext cx="5153891"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Words-------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5731712" y="132695"/>
            <a:ext cx="348364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Meaning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344383" y="1258784"/>
            <a:ext cx="11519065" cy="461665"/>
          </a:xfrm>
          <a:prstGeom prst="rect">
            <a:avLst/>
          </a:prstGeom>
          <a:noFill/>
        </p:spPr>
        <p:txBody>
          <a:bodyPr wrap="square" rtlCol="0">
            <a:spAutoFit/>
          </a:bodyPr>
          <a:lstStyle/>
          <a:p>
            <a:r>
              <a:rPr lang="en-US" sz="2400" dirty="0" smtClean="0"/>
              <a:t>1.Fig-tree            ----------------                A tree which looks like a huge umbrella</a:t>
            </a:r>
            <a:endParaRPr lang="en-US" sz="2400" dirty="0"/>
          </a:p>
        </p:txBody>
      </p:sp>
      <p:sp>
        <p:nvSpPr>
          <p:cNvPr id="7" name="TextBox 6"/>
          <p:cNvSpPr txBox="1"/>
          <p:nvPr/>
        </p:nvSpPr>
        <p:spPr>
          <a:xfrm>
            <a:off x="344383" y="1959429"/>
            <a:ext cx="11519065" cy="461665"/>
          </a:xfrm>
          <a:prstGeom prst="rect">
            <a:avLst/>
          </a:prstGeom>
          <a:noFill/>
        </p:spPr>
        <p:txBody>
          <a:bodyPr wrap="square" rtlCol="0">
            <a:spAutoFit/>
          </a:bodyPr>
          <a:lstStyle/>
          <a:p>
            <a:r>
              <a:rPr lang="en-US" sz="2400" dirty="0" smtClean="0"/>
              <a:t>2.Roosting          -----------------               Resting under a huge umbrella</a:t>
            </a:r>
            <a:endParaRPr lang="en-US" sz="2400" dirty="0"/>
          </a:p>
        </p:txBody>
      </p:sp>
      <p:sp>
        <p:nvSpPr>
          <p:cNvPr id="8" name="TextBox 7"/>
          <p:cNvSpPr txBox="1"/>
          <p:nvPr/>
        </p:nvSpPr>
        <p:spPr>
          <a:xfrm>
            <a:off x="344383" y="2636322"/>
            <a:ext cx="11210308" cy="461665"/>
          </a:xfrm>
          <a:prstGeom prst="rect">
            <a:avLst/>
          </a:prstGeom>
          <a:noFill/>
        </p:spPr>
        <p:txBody>
          <a:bodyPr wrap="square" rtlCol="0">
            <a:spAutoFit/>
          </a:bodyPr>
          <a:lstStyle/>
          <a:p>
            <a:r>
              <a:rPr lang="en-US" sz="2400" dirty="0" smtClean="0"/>
              <a:t>3.Hush                 -----------------                All trees seem to be in silence</a:t>
            </a:r>
            <a:endParaRPr lang="en-US" sz="2400" dirty="0"/>
          </a:p>
        </p:txBody>
      </p:sp>
      <p:sp>
        <p:nvSpPr>
          <p:cNvPr id="10" name="TextBox 9"/>
          <p:cNvSpPr txBox="1"/>
          <p:nvPr/>
        </p:nvSpPr>
        <p:spPr>
          <a:xfrm>
            <a:off x="344383" y="3336966"/>
            <a:ext cx="11625944" cy="461665"/>
          </a:xfrm>
          <a:prstGeom prst="rect">
            <a:avLst/>
          </a:prstGeom>
          <a:noFill/>
        </p:spPr>
        <p:txBody>
          <a:bodyPr wrap="square" rtlCol="0">
            <a:spAutoFit/>
          </a:bodyPr>
          <a:lstStyle/>
          <a:p>
            <a:r>
              <a:rPr lang="en-US" sz="2400" dirty="0" smtClean="0"/>
              <a:t>4.Honeycombed ---------------                 Filled with tunnels</a:t>
            </a:r>
            <a:endParaRPr lang="en-US" sz="2400" dirty="0"/>
          </a:p>
        </p:txBody>
      </p:sp>
      <p:sp>
        <p:nvSpPr>
          <p:cNvPr id="11" name="TextBox 10"/>
          <p:cNvSpPr txBox="1"/>
          <p:nvPr/>
        </p:nvSpPr>
        <p:spPr>
          <a:xfrm>
            <a:off x="344383" y="4049486"/>
            <a:ext cx="11352812" cy="461665"/>
          </a:xfrm>
          <a:prstGeom prst="rect">
            <a:avLst/>
          </a:prstGeom>
          <a:noFill/>
        </p:spPr>
        <p:txBody>
          <a:bodyPr wrap="square" rtlCol="0">
            <a:spAutoFit/>
          </a:bodyPr>
          <a:lstStyle/>
          <a:p>
            <a:r>
              <a:rPr lang="en-US" sz="2400" dirty="0" smtClean="0"/>
              <a:t>5.Waning            -----------------                The moon which was </a:t>
            </a:r>
            <a:r>
              <a:rPr lang="en-US" sz="2400" dirty="0" err="1" smtClean="0"/>
              <a:t>disapearing</a:t>
            </a:r>
            <a:endParaRPr lang="en-US" sz="2400" dirty="0"/>
          </a:p>
        </p:txBody>
      </p:sp>
      <p:sp>
        <p:nvSpPr>
          <p:cNvPr id="12" name="TextBox 11"/>
          <p:cNvSpPr txBox="1"/>
          <p:nvPr/>
        </p:nvSpPr>
        <p:spPr>
          <a:xfrm>
            <a:off x="344383" y="4750130"/>
            <a:ext cx="11281560" cy="461665"/>
          </a:xfrm>
          <a:prstGeom prst="rect">
            <a:avLst/>
          </a:prstGeom>
          <a:noFill/>
        </p:spPr>
        <p:txBody>
          <a:bodyPr wrap="square" rtlCol="0">
            <a:spAutoFit/>
          </a:bodyPr>
          <a:lstStyle/>
          <a:p>
            <a:r>
              <a:rPr lang="en-US" sz="2400" dirty="0" smtClean="0"/>
              <a:t>6.Desolate          ------------------                Isolated</a:t>
            </a:r>
            <a:endParaRPr lang="en-US" sz="2400" dirty="0"/>
          </a:p>
        </p:txBody>
      </p:sp>
      <p:sp>
        <p:nvSpPr>
          <p:cNvPr id="13" name="TextBox 12"/>
          <p:cNvSpPr txBox="1"/>
          <p:nvPr/>
        </p:nvSpPr>
        <p:spPr>
          <a:xfrm>
            <a:off x="344383" y="5332021"/>
            <a:ext cx="11625944" cy="461665"/>
          </a:xfrm>
          <a:prstGeom prst="rect">
            <a:avLst/>
          </a:prstGeom>
          <a:noFill/>
        </p:spPr>
        <p:txBody>
          <a:bodyPr wrap="square" rtlCol="0">
            <a:spAutoFit/>
          </a:bodyPr>
          <a:lstStyle/>
          <a:p>
            <a:r>
              <a:rPr lang="en-US" sz="2400" dirty="0" smtClean="0"/>
              <a:t>7.Wagtail            ------------------                A bird with a long tail</a:t>
            </a:r>
            <a:endParaRPr lang="en-US" sz="2400" dirty="0"/>
          </a:p>
        </p:txBody>
      </p:sp>
      <p:sp>
        <p:nvSpPr>
          <p:cNvPr id="14" name="TextBox 13"/>
          <p:cNvSpPr txBox="1"/>
          <p:nvPr/>
        </p:nvSpPr>
        <p:spPr>
          <a:xfrm>
            <a:off x="130629" y="5997039"/>
            <a:ext cx="12326587" cy="461665"/>
          </a:xfrm>
          <a:prstGeom prst="rect">
            <a:avLst/>
          </a:prstGeom>
          <a:noFill/>
        </p:spPr>
        <p:txBody>
          <a:bodyPr wrap="square" rtlCol="0">
            <a:spAutoFit/>
          </a:bodyPr>
          <a:lstStyle/>
          <a:p>
            <a:r>
              <a:rPr lang="en-US" sz="2400" dirty="0" smtClean="0"/>
              <a:t>  8.Dome              ------------------                The vaults of trees like </a:t>
            </a:r>
            <a:r>
              <a:rPr lang="en-US" sz="2400" dirty="0" err="1" smtClean="0"/>
              <a:t>berry,jackfruit,etc</a:t>
            </a:r>
            <a:endParaRPr lang="en-US" sz="2400" dirty="0"/>
          </a:p>
        </p:txBody>
      </p:sp>
    </p:spTree>
    <p:extLst>
      <p:ext uri="{BB962C8B-B14F-4D97-AF65-F5344CB8AC3E}">
        <p14:creationId xmlns:p14="http://schemas.microsoft.com/office/powerpoint/2010/main" val="4253092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36" y="923330"/>
            <a:ext cx="5165767" cy="2233057"/>
          </a:xfrm>
          <a:prstGeom prst="rect">
            <a:avLst/>
          </a:prstGeom>
        </p:spPr>
      </p:pic>
      <p:sp>
        <p:nvSpPr>
          <p:cNvPr id="4" name="Rectangle 3"/>
          <p:cNvSpPr/>
          <p:nvPr/>
        </p:nvSpPr>
        <p:spPr>
          <a:xfrm>
            <a:off x="2743201" y="0"/>
            <a:ext cx="5780708"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 Work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510639" y="3562597"/>
            <a:ext cx="11032177" cy="707886"/>
          </a:xfrm>
          <a:prstGeom prst="rect">
            <a:avLst/>
          </a:prstGeom>
          <a:noFill/>
        </p:spPr>
        <p:txBody>
          <a:bodyPr wrap="square" rtlCol="0">
            <a:spAutoFit/>
          </a:bodyPr>
          <a:lstStyle/>
          <a:p>
            <a:r>
              <a:rPr lang="en-US" sz="4000" dirty="0" smtClean="0"/>
              <a:t>Write down a summery of this poem.</a:t>
            </a:r>
            <a:endParaRPr lang="en-US" sz="4000" dirty="0"/>
          </a:p>
        </p:txBody>
      </p:sp>
    </p:spTree>
    <p:extLst>
      <p:ext uri="{BB962C8B-B14F-4D97-AF65-F5344CB8AC3E}">
        <p14:creationId xmlns:p14="http://schemas.microsoft.com/office/powerpoint/2010/main" val="235240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8919" y="553105"/>
            <a:ext cx="5854483"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Thanks of all</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6435"/>
            <a:ext cx="12192000" cy="5404104"/>
          </a:xfrm>
          <a:prstGeom prst="rect">
            <a:avLst/>
          </a:prstGeom>
        </p:spPr>
      </p:pic>
    </p:spTree>
    <p:extLst>
      <p:ext uri="{BB962C8B-B14F-4D97-AF65-F5344CB8AC3E}">
        <p14:creationId xmlns:p14="http://schemas.microsoft.com/office/powerpoint/2010/main" val="2393075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064449"/>
            <a:ext cx="12275821" cy="5793551"/>
          </a:xfrm>
          <a:prstGeom prst="rect">
            <a:avLst/>
          </a:prstGeom>
        </p:spPr>
      </p:pic>
      <p:sp>
        <p:nvSpPr>
          <p:cNvPr id="2" name="Rectangle 1"/>
          <p:cNvSpPr/>
          <p:nvPr/>
        </p:nvSpPr>
        <p:spPr>
          <a:xfrm>
            <a:off x="2447512" y="141119"/>
            <a:ext cx="651973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Look At The Picture</a:t>
            </a:r>
            <a:endParaRPr lang="en-US" sz="5400" b="1" cap="none" spc="0" dirty="0">
              <a:ln/>
              <a:solidFill>
                <a:schemeClr val="accent3"/>
              </a:solidFill>
              <a:effectLst/>
            </a:endParaRPr>
          </a:p>
        </p:txBody>
      </p:sp>
    </p:spTree>
    <p:extLst>
      <p:ext uri="{BB962C8B-B14F-4D97-AF65-F5344CB8AC3E}">
        <p14:creationId xmlns:p14="http://schemas.microsoft.com/office/powerpoint/2010/main" val="341888822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E2C1E02C-764E-4C7B-9D13-0B5155457699}"/>
              </a:ext>
            </a:extLst>
          </p:cNvPr>
          <p:cNvSpPr txBox="1"/>
          <p:nvPr/>
        </p:nvSpPr>
        <p:spPr>
          <a:xfrm>
            <a:off x="8811491" y="5334000"/>
            <a:ext cx="2382982" cy="1200329"/>
          </a:xfrm>
          <a:prstGeom prst="rect">
            <a:avLst/>
          </a:prstGeom>
          <a:noFill/>
        </p:spPr>
        <p:txBody>
          <a:bodyPr wrap="square" rtlCol="0">
            <a:spAutoFit/>
          </a:bodyPr>
          <a:lstStyle/>
          <a:p>
            <a:r>
              <a:rPr lang="en-US" sz="3600" b="1"/>
              <a:t>Bengal’s face </a:t>
            </a:r>
            <a:endParaRPr lang="en-US" sz="3600" b="1" dirty="0"/>
          </a:p>
        </p:txBody>
      </p:sp>
    </p:spTree>
    <p:extLst>
      <p:ext uri="{BB962C8B-B14F-4D97-AF65-F5344CB8AC3E}">
        <p14:creationId xmlns:p14="http://schemas.microsoft.com/office/powerpoint/2010/main" val="996227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1022"/>
            <a:ext cx="12192000" cy="1771712"/>
          </a:xfrm>
          <a:solidFill>
            <a:schemeClr val="accent6"/>
          </a:solidFill>
        </p:spPr>
        <p:txBody>
          <a:bodyPr>
            <a:normAutofit/>
          </a:bodyPr>
          <a:lstStyle/>
          <a:p>
            <a:r>
              <a:rPr lang="en-US" sz="6000" b="1" dirty="0"/>
              <a:t>               </a:t>
            </a:r>
            <a:r>
              <a:rPr lang="en-US" sz="6000" b="1" dirty="0" smtClean="0">
                <a:solidFill>
                  <a:srgbClr val="FF0000"/>
                </a:solidFill>
                <a:effectLst>
                  <a:outerShdw blurRad="38100" dist="38100" dir="2700000" algn="tl">
                    <a:srgbClr val="000000">
                      <a:alpha val="43137"/>
                    </a:srgbClr>
                  </a:outerShdw>
                </a:effectLst>
              </a:rPr>
              <a:t>TODAY’s LESSON-</a:t>
            </a:r>
            <a:endParaRPr lang="en-US" sz="6000"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1353787"/>
            <a:ext cx="13965382" cy="5834091"/>
          </a:xfrm>
          <a:solidFill>
            <a:srgbClr val="FFC000"/>
          </a:solidFill>
        </p:spPr>
        <p:txBody>
          <a:bodyPr>
            <a:normAutofit/>
          </a:bodyPr>
          <a:lstStyle/>
          <a:p>
            <a:r>
              <a:rPr lang="en-US" sz="4800" b="1" dirty="0"/>
              <a:t>UNIT </a:t>
            </a:r>
            <a:r>
              <a:rPr lang="en-US" sz="4800" b="1" dirty="0" smtClean="0"/>
              <a:t>                     :Fourteen: </a:t>
            </a:r>
            <a:r>
              <a:rPr lang="en-US" sz="4800" b="1" dirty="0"/>
              <a:t>Myths </a:t>
            </a:r>
            <a:r>
              <a:rPr lang="en-US" sz="4800" b="1" dirty="0" smtClean="0"/>
              <a:t>and              Literature</a:t>
            </a:r>
            <a:endParaRPr lang="en-US" sz="4800" b="1" dirty="0"/>
          </a:p>
          <a:p>
            <a:r>
              <a:rPr lang="en-US" sz="4800" b="1" dirty="0" smtClean="0"/>
              <a:t>Lesson                  :One</a:t>
            </a:r>
            <a:endParaRPr lang="en-US" sz="4800" b="1" dirty="0"/>
          </a:p>
          <a:p>
            <a:r>
              <a:rPr lang="en-US" sz="4800" b="1" dirty="0"/>
              <a:t>Title of the </a:t>
            </a:r>
            <a:r>
              <a:rPr lang="en-US" sz="4800" b="1" dirty="0" err="1"/>
              <a:t>Lesson:Bengal’s</a:t>
            </a:r>
            <a:r>
              <a:rPr lang="en-US" sz="4800" b="1" dirty="0"/>
              <a:t> </a:t>
            </a:r>
            <a:r>
              <a:rPr lang="en-US" sz="4800" b="1" dirty="0" smtClean="0"/>
              <a:t>Face</a:t>
            </a:r>
            <a:endParaRPr lang="en-US" sz="4800" b="1" dirty="0"/>
          </a:p>
        </p:txBody>
      </p:sp>
    </p:spTree>
    <p:extLst>
      <p:ext uri="{BB962C8B-B14F-4D97-AF65-F5344CB8AC3E}">
        <p14:creationId xmlns:p14="http://schemas.microsoft.com/office/powerpoint/2010/main" val="11333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5536" y="109835"/>
            <a:ext cx="773801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outcomes: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40030" y="1154430"/>
            <a:ext cx="11498580" cy="707886"/>
          </a:xfrm>
          <a:prstGeom prst="rect">
            <a:avLst/>
          </a:prstGeom>
          <a:noFill/>
        </p:spPr>
        <p:txBody>
          <a:bodyPr wrap="square" rtlCol="0">
            <a:spAutoFit/>
          </a:bodyPr>
          <a:lstStyle/>
          <a:p>
            <a:r>
              <a:rPr lang="en-US" sz="4000" dirty="0" smtClean="0"/>
              <a:t>After the lesson </a:t>
            </a:r>
            <a:r>
              <a:rPr lang="en-US" sz="4000" dirty="0" err="1" smtClean="0"/>
              <a:t>Ss</a:t>
            </a:r>
            <a:r>
              <a:rPr lang="en-US" sz="4000" dirty="0" smtClean="0"/>
              <a:t> will be able to-</a:t>
            </a:r>
            <a:endParaRPr lang="en-US" sz="4000" dirty="0"/>
          </a:p>
        </p:txBody>
      </p:sp>
      <p:sp>
        <p:nvSpPr>
          <p:cNvPr id="7" name="TextBox 6"/>
          <p:cNvSpPr txBox="1"/>
          <p:nvPr/>
        </p:nvSpPr>
        <p:spPr>
          <a:xfrm>
            <a:off x="1028700" y="2240280"/>
            <a:ext cx="9921240" cy="584775"/>
          </a:xfrm>
          <a:prstGeom prst="rect">
            <a:avLst/>
          </a:prstGeom>
          <a:noFill/>
        </p:spPr>
        <p:txBody>
          <a:bodyPr wrap="square" rtlCol="0">
            <a:spAutoFit/>
          </a:bodyPr>
          <a:lstStyle/>
          <a:p>
            <a:r>
              <a:rPr lang="en-US" sz="3200" dirty="0" smtClean="0"/>
              <a:t>#To Tell about Bengal’s picture</a:t>
            </a:r>
            <a:endParaRPr lang="en-US" sz="3200" dirty="0"/>
          </a:p>
        </p:txBody>
      </p:sp>
      <p:sp>
        <p:nvSpPr>
          <p:cNvPr id="8" name="TextBox 7"/>
          <p:cNvSpPr txBox="1"/>
          <p:nvPr/>
        </p:nvSpPr>
        <p:spPr>
          <a:xfrm>
            <a:off x="948690" y="3074670"/>
            <a:ext cx="10001250" cy="584775"/>
          </a:xfrm>
          <a:prstGeom prst="rect">
            <a:avLst/>
          </a:prstGeom>
          <a:noFill/>
        </p:spPr>
        <p:txBody>
          <a:bodyPr wrap="square" rtlCol="0">
            <a:spAutoFit/>
          </a:bodyPr>
          <a:lstStyle/>
          <a:p>
            <a:r>
              <a:rPr lang="en-US" sz="3200" dirty="0" smtClean="0"/>
              <a:t> #To Tell about Poet-</a:t>
            </a:r>
            <a:r>
              <a:rPr lang="en-US" sz="3200" dirty="0" err="1" smtClean="0"/>
              <a:t>Jibanananda</a:t>
            </a:r>
            <a:r>
              <a:rPr lang="en-US" sz="3200" dirty="0" smtClean="0"/>
              <a:t> Das</a:t>
            </a:r>
            <a:endParaRPr lang="en-US" sz="3200" dirty="0"/>
          </a:p>
        </p:txBody>
      </p:sp>
      <p:sp>
        <p:nvSpPr>
          <p:cNvPr id="9" name="TextBox 8"/>
          <p:cNvSpPr txBox="1"/>
          <p:nvPr/>
        </p:nvSpPr>
        <p:spPr>
          <a:xfrm>
            <a:off x="1143000" y="4663440"/>
            <a:ext cx="9189720" cy="584775"/>
          </a:xfrm>
          <a:prstGeom prst="rect">
            <a:avLst/>
          </a:prstGeom>
          <a:noFill/>
        </p:spPr>
        <p:txBody>
          <a:bodyPr wrap="square" rtlCol="0">
            <a:spAutoFit/>
          </a:bodyPr>
          <a:lstStyle/>
          <a:p>
            <a:r>
              <a:rPr lang="en-US" sz="3200" dirty="0" smtClean="0"/>
              <a:t>#To Tell some words Dictionary Meaning</a:t>
            </a:r>
            <a:endParaRPr lang="en-US" sz="3200" dirty="0"/>
          </a:p>
        </p:txBody>
      </p:sp>
      <p:sp>
        <p:nvSpPr>
          <p:cNvPr id="11" name="TextBox 10"/>
          <p:cNvSpPr txBox="1"/>
          <p:nvPr/>
        </p:nvSpPr>
        <p:spPr>
          <a:xfrm>
            <a:off x="1143000" y="3933706"/>
            <a:ext cx="8195310" cy="584775"/>
          </a:xfrm>
          <a:prstGeom prst="rect">
            <a:avLst/>
          </a:prstGeom>
          <a:noFill/>
        </p:spPr>
        <p:txBody>
          <a:bodyPr wrap="square" rtlCol="0">
            <a:spAutoFit/>
          </a:bodyPr>
          <a:lstStyle/>
          <a:p>
            <a:r>
              <a:rPr lang="en-US" sz="3200" dirty="0" smtClean="0"/>
              <a:t># To Recite the poem</a:t>
            </a:r>
            <a:endParaRPr lang="en-US" sz="3200" dirty="0"/>
          </a:p>
        </p:txBody>
      </p:sp>
    </p:spTree>
    <p:extLst>
      <p:ext uri="{BB962C8B-B14F-4D97-AF65-F5344CB8AC3E}">
        <p14:creationId xmlns:p14="http://schemas.microsoft.com/office/powerpoint/2010/main" val="1276010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0391" y="1452140"/>
            <a:ext cx="9071610" cy="5405859"/>
          </a:xfrm>
          <a:prstGeom prst="rect">
            <a:avLst/>
          </a:prstGeom>
        </p:spPr>
      </p:pic>
      <p:sp>
        <p:nvSpPr>
          <p:cNvPr id="3" name="TextBox 2"/>
          <p:cNvSpPr txBox="1"/>
          <p:nvPr/>
        </p:nvSpPr>
        <p:spPr>
          <a:xfrm>
            <a:off x="0" y="1600200"/>
            <a:ext cx="3602516" cy="646331"/>
          </a:xfrm>
          <a:prstGeom prst="rect">
            <a:avLst/>
          </a:prstGeom>
          <a:noFill/>
        </p:spPr>
        <p:txBody>
          <a:bodyPr wrap="square" rtlCol="0">
            <a:spAutoFit/>
          </a:bodyPr>
          <a:lstStyle/>
          <a:p>
            <a:r>
              <a:rPr lang="en-US" sz="3600" b="1" dirty="0" smtClean="0">
                <a:solidFill>
                  <a:schemeClr val="accent1">
                    <a:lumMod val="60000"/>
                    <a:lumOff val="40000"/>
                  </a:schemeClr>
                </a:solidFill>
              </a:rPr>
              <a:t>    swallow</a:t>
            </a:r>
            <a:endParaRPr lang="en-US" sz="3600" b="1" dirty="0">
              <a:solidFill>
                <a:schemeClr val="accent1">
                  <a:lumMod val="60000"/>
                  <a:lumOff val="40000"/>
                </a:schemeClr>
              </a:solidFill>
            </a:endParaRPr>
          </a:p>
        </p:txBody>
      </p:sp>
      <p:sp>
        <p:nvSpPr>
          <p:cNvPr id="4" name="TextBox 3"/>
          <p:cNvSpPr txBox="1"/>
          <p:nvPr/>
        </p:nvSpPr>
        <p:spPr>
          <a:xfrm>
            <a:off x="617073" y="2246531"/>
            <a:ext cx="1959428" cy="646331"/>
          </a:xfrm>
          <a:prstGeom prst="rect">
            <a:avLst/>
          </a:prstGeom>
          <a:noFill/>
        </p:spPr>
        <p:txBody>
          <a:bodyPr wrap="square" rtlCol="0">
            <a:spAutoFit/>
          </a:bodyPr>
          <a:lstStyle/>
          <a:p>
            <a:r>
              <a:rPr lang="en-US" sz="3600" b="1" dirty="0" err="1"/>
              <a:t>দোয়েল</a:t>
            </a:r>
            <a:r>
              <a:rPr lang="en-US" sz="3600" b="1" dirty="0"/>
              <a:t> </a:t>
            </a:r>
          </a:p>
        </p:txBody>
      </p:sp>
      <p:sp>
        <p:nvSpPr>
          <p:cNvPr id="5" name="Rectangle 4"/>
          <p:cNvSpPr/>
          <p:nvPr/>
        </p:nvSpPr>
        <p:spPr>
          <a:xfrm>
            <a:off x="308111" y="79268"/>
            <a:ext cx="11733467" cy="923330"/>
          </a:xfrm>
          <a:prstGeom prst="rect">
            <a:avLst/>
          </a:prstGeom>
          <a:noFill/>
        </p:spPr>
        <p:txBody>
          <a:bodyPr wrap="square" lIns="91440" tIns="45720" rIns="91440" bIns="45720">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Now,we</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also see some Picture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6776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4052" y="1"/>
            <a:ext cx="10197947" cy="6858000"/>
          </a:xfrm>
          <a:prstGeom prst="rect">
            <a:avLst/>
          </a:prstGeom>
        </p:spPr>
      </p:pic>
      <p:sp>
        <p:nvSpPr>
          <p:cNvPr id="3" name="TextBox 2"/>
          <p:cNvSpPr txBox="1"/>
          <p:nvPr/>
        </p:nvSpPr>
        <p:spPr>
          <a:xfrm>
            <a:off x="0" y="539827"/>
            <a:ext cx="1994052" cy="646331"/>
          </a:xfrm>
          <a:prstGeom prst="rect">
            <a:avLst/>
          </a:prstGeom>
          <a:noFill/>
        </p:spPr>
        <p:txBody>
          <a:bodyPr wrap="square" rtlCol="0">
            <a:spAutoFit/>
          </a:bodyPr>
          <a:lstStyle/>
          <a:p>
            <a:r>
              <a:rPr lang="en-US" sz="3600" b="1" dirty="0">
                <a:solidFill>
                  <a:schemeClr val="accent1">
                    <a:lumMod val="60000"/>
                    <a:lumOff val="40000"/>
                  </a:schemeClr>
                </a:solidFill>
                <a:effectLst>
                  <a:outerShdw blurRad="38100" dist="38100" dir="2700000" algn="tl">
                    <a:srgbClr val="000000">
                      <a:alpha val="43137"/>
                    </a:srgbClr>
                  </a:outerShdw>
                </a:effectLst>
              </a:rPr>
              <a:t>wagtail</a:t>
            </a:r>
          </a:p>
        </p:txBody>
      </p:sp>
      <p:sp>
        <p:nvSpPr>
          <p:cNvPr id="4" name="TextBox 3"/>
          <p:cNvSpPr txBox="1"/>
          <p:nvPr/>
        </p:nvSpPr>
        <p:spPr>
          <a:xfrm>
            <a:off x="274321" y="1515291"/>
            <a:ext cx="1719732" cy="2062103"/>
          </a:xfrm>
          <a:prstGeom prst="rect">
            <a:avLst/>
          </a:prstGeom>
          <a:noFill/>
        </p:spPr>
        <p:txBody>
          <a:bodyPr wrap="square" rtlCol="0">
            <a:spAutoFit/>
          </a:bodyPr>
          <a:lstStyle/>
          <a:p>
            <a:r>
              <a:rPr lang="en-US" sz="3200" b="1" dirty="0" err="1"/>
              <a:t>আফ্রিকার</a:t>
            </a:r>
            <a:r>
              <a:rPr lang="en-US" sz="3200" b="1" dirty="0"/>
              <a:t> </a:t>
            </a:r>
            <a:r>
              <a:rPr lang="en-US" sz="3200" b="1" dirty="0" err="1"/>
              <a:t>গায়ক</a:t>
            </a:r>
            <a:r>
              <a:rPr lang="en-US" sz="3200" b="1" dirty="0"/>
              <a:t> </a:t>
            </a:r>
            <a:r>
              <a:rPr lang="en-US" sz="3200" b="1" dirty="0" err="1"/>
              <a:t>পাখি</a:t>
            </a:r>
            <a:r>
              <a:rPr lang="en-US" sz="3200" b="1" dirty="0"/>
              <a:t> </a:t>
            </a:r>
          </a:p>
        </p:txBody>
      </p:sp>
    </p:spTree>
    <p:extLst>
      <p:ext uri="{BB962C8B-B14F-4D97-AF65-F5344CB8AC3E}">
        <p14:creationId xmlns:p14="http://schemas.microsoft.com/office/powerpoint/2010/main" val="371807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560" y="0"/>
            <a:ext cx="12354560" cy="6858000"/>
          </a:xfrm>
          <a:prstGeom prst="rect">
            <a:avLst/>
          </a:prstGeom>
        </p:spPr>
      </p:pic>
      <p:sp>
        <p:nvSpPr>
          <p:cNvPr id="3" name="TextBox 2">
            <a:extLst>
              <a:ext uri="{FF2B5EF4-FFF2-40B4-BE49-F238E27FC236}">
                <a16:creationId xmlns="" xmlns:a16="http://schemas.microsoft.com/office/drawing/2014/main" id="{B13295E9-0217-45D5-BE01-A393DAEEF9F2}"/>
              </a:ext>
            </a:extLst>
          </p:cNvPr>
          <p:cNvSpPr txBox="1"/>
          <p:nvPr/>
        </p:nvSpPr>
        <p:spPr>
          <a:xfrm>
            <a:off x="8451273" y="0"/>
            <a:ext cx="3740727" cy="707886"/>
          </a:xfrm>
          <a:prstGeom prst="rect">
            <a:avLst/>
          </a:prstGeom>
          <a:solidFill>
            <a:schemeClr val="accent1">
              <a:lumMod val="40000"/>
              <a:lumOff val="60000"/>
            </a:schemeClr>
          </a:solidFill>
        </p:spPr>
        <p:txBody>
          <a:bodyPr wrap="square" rtlCol="0">
            <a:spAutoFit/>
          </a:bodyPr>
          <a:lstStyle/>
          <a:p>
            <a:r>
              <a:rPr lang="en-US" sz="4000" b="1"/>
              <a:t>Kanthal</a:t>
            </a:r>
            <a:endParaRPr lang="en-US" sz="4000" b="1" dirty="0"/>
          </a:p>
        </p:txBody>
      </p:sp>
    </p:spTree>
    <p:extLst>
      <p:ext uri="{BB962C8B-B14F-4D97-AF65-F5344CB8AC3E}">
        <p14:creationId xmlns:p14="http://schemas.microsoft.com/office/powerpoint/2010/main" val="127793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562</Words>
  <Application>Microsoft Office PowerPoint</Application>
  <PresentationFormat>Custom</PresentationFormat>
  <Paragraphs>75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Welcome to multimedia class</vt:lpstr>
      <vt:lpstr>PowerPoint Presentation</vt:lpstr>
      <vt:lpstr>PowerPoint Presentation</vt:lpstr>
      <vt:lpstr>PowerPoint Presentation</vt:lpstr>
      <vt:lpstr>               TODAY’s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pc</cp:lastModifiedBy>
  <cp:revision>82</cp:revision>
  <dcterms:created xsi:type="dcterms:W3CDTF">2018-02-09T09:05:13Z</dcterms:created>
  <dcterms:modified xsi:type="dcterms:W3CDTF">2020-05-07T06:14:13Z</dcterms:modified>
</cp:coreProperties>
</file>