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69" r:id="rId2"/>
    <p:sldId id="267" r:id="rId3"/>
    <p:sldId id="268" r:id="rId4"/>
    <p:sldId id="287" r:id="rId5"/>
    <p:sldId id="283" r:id="rId6"/>
    <p:sldId id="284" r:id="rId7"/>
    <p:sldId id="285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530" y="-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60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8E958D-C64B-4851-8F30-8AF98DE2CEAC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85750C-5883-476B-BBA0-A7CF1CFD7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342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C505D3-5A8D-4B42-8575-B2AAC767B07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8659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C505D3-5A8D-4B42-8575-B2AAC767B07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8423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C505D3-5A8D-4B42-8575-B2AAC767B07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4638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evel 3"/>
          <p:cNvSpPr/>
          <p:nvPr/>
        </p:nvSpPr>
        <p:spPr>
          <a:xfrm>
            <a:off x="3048000" y="533400"/>
            <a:ext cx="3048000" cy="1219200"/>
          </a:xfrm>
          <a:prstGeom prst="bevel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"/>
            <a:ext cx="9906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0" y="381000"/>
            <a:ext cx="3048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9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bn-IN" sz="9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06537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333830"/>
            <a:ext cx="6096000" cy="830997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তড়ি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বর্তনীর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প্রতীক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349829"/>
            <a:ext cx="7924800" cy="5007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1886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evel 3"/>
          <p:cNvSpPr/>
          <p:nvPr/>
        </p:nvSpPr>
        <p:spPr>
          <a:xfrm>
            <a:off x="1676400" y="0"/>
            <a:ext cx="4876800" cy="1173558"/>
          </a:xfrm>
          <a:prstGeom prst="bevel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828800" y="168201"/>
            <a:ext cx="4572000" cy="923330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সিরিজ</a:t>
            </a:r>
            <a:r>
              <a:rPr lang="en-US" sz="5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5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বর্তনী</a:t>
            </a:r>
            <a:r>
              <a:rPr lang="en-US" sz="5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4369694"/>
            <a:ext cx="8915400" cy="230832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১। </a:t>
            </a:r>
            <a:r>
              <a:rPr lang="en-US" sz="2400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সিরিজ</a:t>
            </a:r>
            <a:r>
              <a:rPr lang="en-US" sz="24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বর্তনীতে</a:t>
            </a:r>
            <a:r>
              <a:rPr lang="en-US" sz="24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24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বাল্বটি</a:t>
            </a:r>
            <a:r>
              <a:rPr lang="en-US" sz="24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উজ্জল্ভাবে</a:t>
            </a:r>
            <a:r>
              <a:rPr lang="en-US" sz="24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জ্বলবে</a:t>
            </a:r>
            <a:r>
              <a:rPr lang="en-US" sz="24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আনুপাতিক</a:t>
            </a:r>
            <a:r>
              <a:rPr lang="en-US" sz="24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হারে</a:t>
            </a:r>
            <a:r>
              <a:rPr lang="en-US" sz="24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অন্যবাল্বগলো</a:t>
            </a:r>
            <a:r>
              <a:rPr lang="en-US" sz="24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</a:t>
            </a:r>
            <a:r>
              <a:rPr lang="en-US" sz="24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</a:t>
            </a:r>
            <a:r>
              <a:rPr lang="en-US" sz="24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দিবে</a:t>
            </a:r>
            <a:r>
              <a:rPr lang="en-US" sz="24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২। </a:t>
            </a:r>
            <a:r>
              <a:rPr lang="en-US" sz="2400" dirty="0" err="1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400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বাল্ব</a:t>
            </a:r>
            <a:r>
              <a:rPr lang="en-US" sz="2400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নষ্ট</a:t>
            </a:r>
            <a:r>
              <a:rPr lang="en-US" sz="2400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2400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গেলে</a:t>
            </a:r>
            <a:r>
              <a:rPr lang="en-US" sz="2400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sz="2400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বাল্বগুলো</a:t>
            </a:r>
            <a:r>
              <a:rPr lang="en-US" sz="2400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নিভে</a:t>
            </a:r>
            <a:r>
              <a:rPr lang="en-US" sz="2400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যাবে</a:t>
            </a:r>
            <a:r>
              <a:rPr lang="en-US" sz="2400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 । </a:t>
            </a: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বাসগৃহের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উপযোগী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270792"/>
            <a:ext cx="3868866" cy="284400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582" y="1173558"/>
            <a:ext cx="4546018" cy="303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640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0" y="127009"/>
            <a:ext cx="3733800" cy="92333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সমান্তরাল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বর্তনী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6" y="1030842"/>
            <a:ext cx="4153546" cy="293573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9856" y="3966576"/>
            <a:ext cx="9074144" cy="2800767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১ 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সমান্তরাল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বর্তনীতে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সবগুলো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বাল্ব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আলোতে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জ্বলবে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।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২ 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সমান্তরাল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বর্তনীতে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বাল্ব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নষ্ট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গেলেও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বাল্বগুলো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জ্বলবে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৩ 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বর্তনী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বাসগৃহের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উপযোগী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100" y="1030842"/>
            <a:ext cx="4419600" cy="2842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1761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-2742"/>
            <a:ext cx="4191000" cy="70788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chemeClr val="accent1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তড়ি</a:t>
            </a:r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ৎ </a:t>
            </a:r>
            <a:r>
              <a:rPr lang="en-US" sz="4000" dirty="0" err="1">
                <a:solidFill>
                  <a:schemeClr val="accent1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বিশ্লেষণ</a:t>
            </a:r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4005462"/>
            <a:ext cx="9143999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কোন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দ্রবণের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মধ্যে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বিদ্যু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ৎ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বা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তড়ি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ৎ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প্রবাহিত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এর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অণুগুলোকে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ধনাত্মক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এবং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ঋনাত্মক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অংশে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বিভক্ত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করার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পদ্ধতিকে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তড়ি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ৎ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বিশ্লেষণ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বলে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।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তড়ি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ৎ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বিশ্লেষণ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যে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দুটি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পদার্থ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পাওয়া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যায়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তাকে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তড়ি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ৎ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বিশ্লেষ্য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পদার্থ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বলে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।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5144"/>
            <a:ext cx="4350098" cy="355540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114" y="697395"/>
            <a:ext cx="4250872" cy="325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1776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1" y="-76200"/>
            <a:ext cx="5334000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dirty="0" err="1">
                <a:latin typeface="Nikosh" panose="02000000000000000000" pitchFamily="2" charset="0"/>
                <a:cs typeface="Nikosh" panose="02000000000000000000" pitchFamily="2" charset="0"/>
              </a:rPr>
              <a:t>তড়ি</a:t>
            </a:r>
            <a:r>
              <a:rPr lang="en-US" sz="5400" dirty="0">
                <a:latin typeface="Nikosh" panose="02000000000000000000" pitchFamily="2" charset="0"/>
                <a:cs typeface="Nikosh" panose="02000000000000000000" pitchFamily="2" charset="0"/>
              </a:rPr>
              <a:t>ৎ </a:t>
            </a:r>
            <a:r>
              <a:rPr lang="en-US" sz="5400" dirty="0" err="1">
                <a:latin typeface="Nikosh" panose="02000000000000000000" pitchFamily="2" charset="0"/>
                <a:cs typeface="Nikosh" panose="02000000000000000000" pitchFamily="2" charset="0"/>
              </a:rPr>
              <a:t>প্রলেপন</a:t>
            </a:r>
            <a:endParaRPr lang="en-US" sz="54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1" y="847130"/>
            <a:ext cx="7924800" cy="3420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4086885"/>
            <a:ext cx="9144000" cy="2623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sz="28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8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বিশ্লেষন</a:t>
            </a:r>
            <a:r>
              <a:rPr lang="en-US" sz="28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ধাতর</a:t>
            </a:r>
            <a:r>
              <a:rPr lang="en-US" sz="28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ওপর</a:t>
            </a:r>
            <a:r>
              <a:rPr lang="en-US" sz="28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28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ধাতুর</a:t>
            </a:r>
            <a:r>
              <a:rPr lang="en-US" sz="28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প্রলেপ</a:t>
            </a:r>
            <a:r>
              <a:rPr lang="en-US" sz="28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দেওয়াকে</a:t>
            </a:r>
            <a:r>
              <a:rPr lang="en-US" sz="28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sz="28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8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প্রলেপন</a:t>
            </a:r>
            <a:r>
              <a:rPr lang="en-US" sz="28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28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সাধারনত</a:t>
            </a:r>
            <a:r>
              <a:rPr lang="en-US" sz="28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28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কম</a:t>
            </a:r>
            <a:r>
              <a:rPr lang="en-US" sz="28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দামি</a:t>
            </a:r>
            <a:r>
              <a:rPr lang="en-US" sz="28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ধাতু</a:t>
            </a:r>
            <a:r>
              <a:rPr lang="en-US" sz="28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( </a:t>
            </a:r>
            <a:r>
              <a:rPr lang="en-US" sz="28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তামা,লোহা</a:t>
            </a:r>
            <a:r>
              <a:rPr lang="en-US" sz="28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28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ব্রোঞ্জ</a:t>
            </a:r>
            <a:r>
              <a:rPr lang="en-US" sz="28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) </a:t>
            </a:r>
            <a:r>
              <a:rPr lang="en-US" sz="28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8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28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জিনিসকে</a:t>
            </a:r>
            <a:r>
              <a:rPr lang="en-US" sz="28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জলবায়ু</a:t>
            </a:r>
            <a:r>
              <a:rPr lang="en-US" sz="28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রক্ষা</a:t>
            </a:r>
            <a:r>
              <a:rPr lang="en-US" sz="28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28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8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এগুলোর</a:t>
            </a:r>
            <a:r>
              <a:rPr lang="en-US" sz="28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ওপর</a:t>
            </a:r>
            <a:r>
              <a:rPr lang="en-US" sz="28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সোনা</a:t>
            </a:r>
            <a:r>
              <a:rPr lang="en-US" sz="28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,</a:t>
            </a:r>
            <a:r>
              <a:rPr lang="en-US" sz="28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রূপা</a:t>
            </a:r>
            <a:r>
              <a:rPr lang="en-US" sz="28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28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এরকম</a:t>
            </a:r>
            <a:r>
              <a:rPr lang="en-US" sz="28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মূল্যবান</a:t>
            </a:r>
            <a:r>
              <a:rPr lang="en-US" sz="28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ধাতুর</a:t>
            </a:r>
            <a:r>
              <a:rPr lang="en-US" sz="28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প্রলেপ</a:t>
            </a:r>
            <a:r>
              <a:rPr lang="en-US" sz="28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দেওয়া</a:t>
            </a:r>
            <a:r>
              <a:rPr lang="en-US" sz="28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</p:txBody>
      </p:sp>
    </p:spTree>
    <p:extLst>
      <p:ext uri="{BB962C8B-B14F-4D97-AF65-F5344CB8AC3E}">
        <p14:creationId xmlns:p14="http://schemas.microsoft.com/office/powerpoint/2010/main" val="30533784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14443" y="232230"/>
            <a:ext cx="3481557" cy="83099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তড়ি</a:t>
            </a:r>
            <a:r>
              <a:rPr lang="en-US" sz="4800" dirty="0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ৎ </a:t>
            </a:r>
            <a:r>
              <a:rPr lang="en-US" sz="4800" dirty="0" err="1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মুদ্রণ</a:t>
            </a:r>
            <a:r>
              <a:rPr lang="en-US" sz="4800" dirty="0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063227"/>
            <a:ext cx="2667000" cy="25712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871" y="1306286"/>
            <a:ext cx="4452258" cy="23281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4528458"/>
            <a:ext cx="8915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প্রলেপের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হরফ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,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ব্লক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 ,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মডেল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করাকে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মুদ্রণ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।</a:t>
            </a:r>
          </a:p>
        </p:txBody>
      </p:sp>
    </p:spTree>
    <p:extLst>
      <p:ext uri="{BB962C8B-B14F-4D97-AF65-F5344CB8AC3E}">
        <p14:creationId xmlns:p14="http://schemas.microsoft.com/office/powerpoint/2010/main" val="362455589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-31237"/>
            <a:ext cx="7543800" cy="1015663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6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000" dirty="0" err="1">
                <a:latin typeface="Nikosh" panose="02000000000000000000" pitchFamily="2" charset="0"/>
                <a:cs typeface="Nikosh" panose="02000000000000000000" pitchFamily="2" charset="0"/>
              </a:rPr>
              <a:t>ধাতু</a:t>
            </a:r>
            <a:r>
              <a:rPr lang="en-US" sz="6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000" dirty="0" err="1">
                <a:latin typeface="Nikosh" panose="02000000000000000000" pitchFamily="2" charset="0"/>
                <a:cs typeface="Nikosh" panose="02000000000000000000" pitchFamily="2" charset="0"/>
              </a:rPr>
              <a:t>নিষ্কাশন</a:t>
            </a:r>
            <a:r>
              <a:rPr lang="en-US" sz="6000" dirty="0"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6000" dirty="0" err="1">
                <a:latin typeface="Nikosh" panose="02000000000000000000" pitchFamily="2" charset="0"/>
                <a:cs typeface="Nikosh" panose="02000000000000000000" pitchFamily="2" charset="0"/>
              </a:rPr>
              <a:t>শোধন</a:t>
            </a:r>
            <a:endParaRPr lang="en-US" sz="60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154735"/>
            <a:ext cx="8001000" cy="364586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001" y="4963886"/>
            <a:ext cx="864325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খনি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থেকে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বস্তু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সাধারণত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বিশুদ্ধ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অবস্থায়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পাওয়া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যায়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না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 ।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এদের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মধ্যে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নানা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ধাতুর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মিশ্রণ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থাকে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যাকে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আকরিক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বলে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।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তড়ি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ৎ </a:t>
            </a:r>
          </a:p>
          <a:p>
            <a:pPr>
              <a:lnSpc>
                <a:spcPct val="150000"/>
              </a:lnSpc>
            </a:pP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বিশ্লেষন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আকরিক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থেকে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ধাতু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নিষ্কাশন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এবং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শোধন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হয়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।  </a:t>
            </a:r>
          </a:p>
        </p:txBody>
      </p:sp>
    </p:spTree>
    <p:extLst>
      <p:ext uri="{BB962C8B-B14F-4D97-AF65-F5344CB8AC3E}">
        <p14:creationId xmlns:p14="http://schemas.microsoft.com/office/powerpoint/2010/main" val="26589344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71800" y="43399"/>
            <a:ext cx="3200400" cy="64633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তড়ি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ৎ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ক্ষমতা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1567" y="1055077"/>
            <a:ext cx="8809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4407" y="835486"/>
            <a:ext cx="88626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কোন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তড়ি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ৎ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যন্ত্র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প্রতি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সেকেন্ডে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যে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পরিমান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তড়ি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ৎ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শক্তি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ব্যয়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কিংবা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অন্য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শক্তিতে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রূপান্তর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তাকে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তড়ি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ৎ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ক্ষমতা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বলে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।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221567" y="1632107"/>
                <a:ext cx="8809892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>কোন </a:t>
                </a:r>
                <a:r>
                  <a:rPr lang="en-US" sz="2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তড়ি</a:t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>ৎ </a:t>
                </a:r>
                <a:r>
                  <a:rPr lang="en-US" sz="2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যন্ত্রের</a:t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দুই</a:t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পাশের</a:t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বিভব</a:t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পার্থক্য</a:t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এক</a:t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ভোল্ট</a:t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হলে</a:t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যদি</a:t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এর</a:t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মধ্য</a:t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দিয়ে</a:t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এক</a:t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অ্যাম্পিয়ার</a:t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তড়ি</a:t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>ৎ </a:t>
                </a:r>
                <a:r>
                  <a:rPr lang="en-US" sz="2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প্রবাহিত</a:t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হয়</a:t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> , </a:t>
                </a:r>
                <a:r>
                  <a:rPr lang="en-US" sz="2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তবে</a:t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> ঐ </a:t>
                </a:r>
                <a:r>
                  <a:rPr lang="en-US" sz="2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যন্ত্রের</a:t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ক্ষমতা</a:t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ওয়াট</a:t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>  ।  </a:t>
                </a:r>
                <a:endParaRPr lang="en-US" sz="2400" dirty="0" smtClean="0">
                  <a:latin typeface="Nikosh" panose="02000000000000000000" pitchFamily="2" charset="0"/>
                  <a:cs typeface="Nikosh" panose="02000000000000000000" pitchFamily="2" charset="0"/>
                </a:endParaRPr>
              </a:p>
              <a:p>
                <a:r>
                  <a:rPr lang="en-US" sz="24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accent2">
                        <a:lumMod val="75000"/>
                      </a:schemeClr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এক</a:t>
                </a:r>
                <a:r>
                  <a:rPr lang="en-US" sz="2400" dirty="0" smtClean="0">
                    <a:solidFill>
                      <a:schemeClr val="accent2">
                        <a:lumMod val="75000"/>
                      </a:schemeClr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400" dirty="0" err="1">
                    <a:solidFill>
                      <a:schemeClr val="accent2">
                        <a:lumMod val="75000"/>
                      </a:schemeClr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ওয়াট</a:t>
                </a:r>
                <a:r>
                  <a:rPr lang="en-US" sz="2400" dirty="0">
                    <a:solidFill>
                      <a:schemeClr val="accent2">
                        <a:lumMod val="75000"/>
                      </a:schemeClr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= ১ </a:t>
                </a:r>
                <a:r>
                  <a:rPr lang="en-US" sz="2400" dirty="0" err="1">
                    <a:solidFill>
                      <a:schemeClr val="accent2">
                        <a:lumMod val="75000"/>
                      </a:schemeClr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ভোল্ট</a:t>
                </a:r>
                <a:r>
                  <a:rPr lang="en-US" sz="2400" dirty="0">
                    <a:solidFill>
                      <a:schemeClr val="accent2">
                        <a:lumMod val="75000"/>
                      </a:schemeClr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2400" b="0" i="0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chemeClr val="accent2">
                        <a:lumMod val="75000"/>
                      </a:schemeClr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১ </a:t>
                </a:r>
                <a:r>
                  <a:rPr lang="en-US" sz="2400" dirty="0" err="1">
                    <a:solidFill>
                      <a:schemeClr val="accent2">
                        <a:lumMod val="75000"/>
                      </a:schemeClr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অ্যাম্পিয়ার</a:t>
                </a:r>
                <a:r>
                  <a:rPr lang="en-US" sz="2400" dirty="0">
                    <a:solidFill>
                      <a:schemeClr val="accent2">
                        <a:lumMod val="75000"/>
                      </a:schemeClr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 ( ১ </a:t>
                </a:r>
                <a:r>
                  <a:rPr lang="en-US" sz="2400" dirty="0" err="1">
                    <a:solidFill>
                      <a:schemeClr val="accent2">
                        <a:lumMod val="75000"/>
                      </a:schemeClr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কিলোওয়াট</a:t>
                </a:r>
                <a:r>
                  <a:rPr lang="en-US" sz="2400" dirty="0">
                    <a:solidFill>
                      <a:schemeClr val="accent2">
                        <a:lumMod val="75000"/>
                      </a:schemeClr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= ১০০০ </a:t>
                </a:r>
                <a:r>
                  <a:rPr lang="en-US" sz="2400" dirty="0" err="1">
                    <a:solidFill>
                      <a:schemeClr val="accent2">
                        <a:lumMod val="75000"/>
                      </a:schemeClr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ওয়াট</a:t>
                </a:r>
                <a:r>
                  <a:rPr lang="en-US" sz="2400" dirty="0">
                    <a:solidFill>
                      <a:schemeClr val="accent2">
                        <a:lumMod val="75000"/>
                      </a:schemeClr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)</a:t>
                </a:r>
                <a:endParaRPr lang="en-US" sz="2400" dirty="0"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567" y="1632107"/>
                <a:ext cx="8809892" cy="1938992"/>
              </a:xfrm>
              <a:prstGeom prst="rect">
                <a:avLst/>
              </a:prstGeom>
              <a:blipFill rotWithShape="1">
                <a:blip r:embed="rId3"/>
                <a:stretch>
                  <a:fillRect l="-1037" t="-2201" r="-1452" b="-6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2590800" y="3534811"/>
            <a:ext cx="403860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কিলোওয়াট</a:t>
            </a:r>
            <a:r>
              <a:rPr lang="en-US" sz="3600" b="1" dirty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ঘণ্টা</a:t>
            </a:r>
            <a:endParaRPr lang="en-US" sz="3600" b="1" dirty="0">
              <a:solidFill>
                <a:srgbClr val="00206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221567" y="4150459"/>
                <a:ext cx="8725486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এক</a:t>
                </a:r>
                <a:r>
                  <a:rPr lang="en-US" sz="2800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ওয়াট</a:t>
                </a:r>
                <a:r>
                  <a:rPr lang="en-US" sz="2800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ক্ষমতাসম্পন্ন</a:t>
                </a:r>
                <a:r>
                  <a:rPr lang="en-US" sz="2800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কোনো</a:t>
                </a:r>
                <a:r>
                  <a:rPr lang="en-US" sz="2800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তড়ি</a:t>
                </a:r>
                <a:r>
                  <a:rPr lang="en-US" sz="2800" dirty="0">
                    <a:latin typeface="Nikosh" panose="02000000000000000000" pitchFamily="2" charset="0"/>
                    <a:cs typeface="Nikosh" panose="02000000000000000000" pitchFamily="2" charset="0"/>
                  </a:rPr>
                  <a:t>ৎ </a:t>
                </a:r>
                <a:r>
                  <a:rPr lang="en-US" sz="28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যন্ত্রের</a:t>
                </a:r>
                <a:r>
                  <a:rPr lang="en-US" sz="2800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মধ্যে</a:t>
                </a:r>
                <a:r>
                  <a:rPr lang="en-US" sz="2800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দিয়ে</a:t>
                </a:r>
                <a:r>
                  <a:rPr lang="en-US" sz="2800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এক</a:t>
                </a:r>
                <a:r>
                  <a:rPr lang="en-US" sz="2800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ঘন্টা</a:t>
                </a:r>
                <a:r>
                  <a:rPr lang="en-US" sz="2800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ধরে</a:t>
                </a:r>
                <a:r>
                  <a:rPr lang="en-US" sz="2800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তড়ি</a:t>
                </a:r>
                <a:r>
                  <a:rPr lang="en-US" sz="2800" dirty="0">
                    <a:latin typeface="Nikosh" panose="02000000000000000000" pitchFamily="2" charset="0"/>
                    <a:cs typeface="Nikosh" panose="02000000000000000000" pitchFamily="2" charset="0"/>
                  </a:rPr>
                  <a:t>ৎ </a:t>
                </a:r>
                <a:r>
                  <a:rPr lang="en-US" sz="28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প্রবাহিত</a:t>
                </a:r>
                <a:r>
                  <a:rPr lang="en-US" sz="2800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হলে</a:t>
                </a:r>
                <a:r>
                  <a:rPr lang="en-US" sz="2800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যে</a:t>
                </a:r>
                <a:r>
                  <a:rPr lang="en-US" sz="2800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পরিমান</a:t>
                </a:r>
                <a:r>
                  <a:rPr lang="en-US" sz="2800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তড়ি</a:t>
                </a:r>
                <a:r>
                  <a:rPr lang="en-US" sz="2800" dirty="0">
                    <a:latin typeface="Nikosh" panose="02000000000000000000" pitchFamily="2" charset="0"/>
                    <a:cs typeface="Nikosh" panose="02000000000000000000" pitchFamily="2" charset="0"/>
                  </a:rPr>
                  <a:t>ৎ </a:t>
                </a:r>
                <a:r>
                  <a:rPr lang="en-US" sz="28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শক্তি</a:t>
                </a:r>
                <a:r>
                  <a:rPr lang="en-US" sz="2800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অন্য</a:t>
                </a:r>
                <a:r>
                  <a:rPr lang="en-US" sz="2800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শক্তিতে</a:t>
                </a:r>
                <a:r>
                  <a:rPr lang="en-US" sz="2800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রূপান্তরিত</a:t>
                </a:r>
                <a:r>
                  <a:rPr lang="en-US" sz="2800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হয়</a:t>
                </a:r>
                <a:r>
                  <a:rPr lang="en-US" sz="2800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সেটি</a:t>
                </a:r>
                <a:r>
                  <a:rPr lang="en-US" sz="2800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হচ্ছে</a:t>
                </a:r>
                <a:r>
                  <a:rPr lang="en-US" sz="2800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এক</a:t>
                </a:r>
                <a:r>
                  <a:rPr lang="en-US" sz="2800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ওয়াট</a:t>
                </a:r>
                <a:r>
                  <a:rPr lang="en-US" sz="2800" dirty="0">
                    <a:latin typeface="Nikosh" panose="02000000000000000000" pitchFamily="2" charset="0"/>
                    <a:cs typeface="Nikosh" panose="02000000000000000000" pitchFamily="2" charset="0"/>
                  </a:rPr>
                  <a:t> ।  </a:t>
                </a:r>
                <a:r>
                  <a:rPr lang="en-US" sz="2800" dirty="0">
                    <a:solidFill>
                      <a:srgbClr val="C0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( ১ </a:t>
                </a:r>
                <a:r>
                  <a:rPr lang="en-US" sz="2800" dirty="0" err="1">
                    <a:solidFill>
                      <a:srgbClr val="C0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ওয়াট</a:t>
                </a:r>
                <a:r>
                  <a:rPr lang="en-US" sz="2800" dirty="0">
                    <a:solidFill>
                      <a:srgbClr val="C0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– </a:t>
                </a:r>
                <a:r>
                  <a:rPr lang="en-US" sz="2800" dirty="0" err="1">
                    <a:solidFill>
                      <a:srgbClr val="C0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ঘন্টা</a:t>
                </a:r>
                <a:r>
                  <a:rPr lang="en-US" sz="2800" dirty="0">
                    <a:solidFill>
                      <a:srgbClr val="C0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= ১ </a:t>
                </a:r>
                <a:r>
                  <a:rPr lang="en-US" sz="2800" dirty="0" err="1">
                    <a:solidFill>
                      <a:srgbClr val="C0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ওয়াট</a:t>
                </a:r>
                <a:r>
                  <a:rPr lang="en-US" sz="2800" dirty="0">
                    <a:solidFill>
                      <a:srgbClr val="C0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2800" dirty="0">
                    <a:solidFill>
                      <a:srgbClr val="C0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১ </a:t>
                </a:r>
                <a:r>
                  <a:rPr lang="en-US" sz="2800" dirty="0" err="1">
                    <a:solidFill>
                      <a:srgbClr val="C0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ঘনটা</a:t>
                </a:r>
                <a:r>
                  <a:rPr lang="en-US" sz="2800" dirty="0">
                    <a:solidFill>
                      <a:srgbClr val="C0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)</a:t>
                </a:r>
              </a:p>
              <a:p>
                <a:r>
                  <a:rPr lang="en-US" sz="2800" dirty="0">
                    <a:solidFill>
                      <a:srgbClr val="C0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	</a:t>
                </a:r>
                <a:r>
                  <a:rPr lang="en-US" sz="2800" dirty="0" smtClean="0">
                    <a:solidFill>
                      <a:srgbClr val="C0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( </a:t>
                </a:r>
                <a:r>
                  <a:rPr lang="en-US" sz="2800" dirty="0" err="1">
                    <a:solidFill>
                      <a:srgbClr val="C0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কিলোওয়াট</a:t>
                </a:r>
                <a:r>
                  <a:rPr lang="en-US" sz="2800" dirty="0">
                    <a:solidFill>
                      <a:srgbClr val="C0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= ১০০০ </a:t>
                </a:r>
                <a:r>
                  <a:rPr lang="en-US" sz="2800" dirty="0" err="1">
                    <a:solidFill>
                      <a:srgbClr val="C0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ওয়াট</a:t>
                </a:r>
                <a:r>
                  <a:rPr lang="en-US" sz="2800" dirty="0">
                    <a:solidFill>
                      <a:srgbClr val="C0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2800" dirty="0">
                    <a:solidFill>
                      <a:srgbClr val="C0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১ </a:t>
                </a:r>
                <a:r>
                  <a:rPr lang="en-US" sz="2800" dirty="0" err="1">
                    <a:solidFill>
                      <a:srgbClr val="C0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ঘন্টা</a:t>
                </a:r>
                <a:endParaRPr lang="en-US" sz="2800" dirty="0">
                  <a:solidFill>
                    <a:srgbClr val="C00000"/>
                  </a:solidFill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567" y="4150459"/>
                <a:ext cx="8725486" cy="2246769"/>
              </a:xfrm>
              <a:prstGeom prst="rect">
                <a:avLst/>
              </a:prstGeom>
              <a:blipFill rotWithShape="1">
                <a:blip r:embed="rId4"/>
                <a:stretch>
                  <a:fillRect l="-1397" t="-2717" r="-1746" b="-70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46243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/>
      <p:bldP spid="9" grpId="0" animBg="1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16554"/>
            <a:ext cx="4114799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তড়ি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ৎ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ক্ষমতার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হিসাব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189914" y="1055078"/>
                <a:ext cx="8848579" cy="56323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ধরি , </a:t>
                </a:r>
                <a:r>
                  <a:rPr lang="en-US" sz="2400" dirty="0" err="1">
                    <a:solidFill>
                      <a:schemeClr val="accent1">
                        <a:lumMod val="75000"/>
                      </a:schemeClr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একটি</a:t>
                </a:r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400" dirty="0" err="1">
                    <a:solidFill>
                      <a:schemeClr val="accent1">
                        <a:lumMod val="75000"/>
                      </a:schemeClr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যন্ত্রের</a:t>
                </a:r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400" dirty="0" err="1">
                    <a:solidFill>
                      <a:schemeClr val="accent1">
                        <a:lumMod val="75000"/>
                      </a:schemeClr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ক্ষমতা</a:t>
                </a:r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p </a:t>
                </a:r>
                <a:r>
                  <a:rPr lang="en-US" sz="2400" dirty="0" err="1">
                    <a:solidFill>
                      <a:schemeClr val="accent1">
                        <a:lumMod val="75000"/>
                      </a:schemeClr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ওয়াট</a:t>
                </a:r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400" dirty="0" err="1">
                    <a:solidFill>
                      <a:schemeClr val="accent1">
                        <a:lumMod val="75000"/>
                      </a:schemeClr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এবং</a:t>
                </a:r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400" dirty="0" err="1">
                    <a:solidFill>
                      <a:schemeClr val="accent1">
                        <a:lumMod val="75000"/>
                      </a:schemeClr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যন্ত্রটি</a:t>
                </a:r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t  </a:t>
                </a:r>
                <a:r>
                  <a:rPr lang="en-US" sz="2400" dirty="0" err="1">
                    <a:solidFill>
                      <a:schemeClr val="accent1">
                        <a:lumMod val="75000"/>
                      </a:schemeClr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ঘন্টা</a:t>
                </a:r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400" dirty="0" err="1">
                    <a:solidFill>
                      <a:schemeClr val="accent1">
                        <a:lumMod val="75000"/>
                      </a:schemeClr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ব্যবহার</a:t>
                </a:r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400" dirty="0" err="1">
                    <a:solidFill>
                      <a:schemeClr val="accent1">
                        <a:lumMod val="75000"/>
                      </a:schemeClr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করা</a:t>
                </a:r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400" dirty="0" err="1">
                    <a:solidFill>
                      <a:schemeClr val="accent1">
                        <a:lumMod val="75000"/>
                      </a:schemeClr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হয়</a:t>
                </a:r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400" dirty="0" err="1">
                    <a:solidFill>
                      <a:schemeClr val="accent1">
                        <a:lumMod val="75000"/>
                      </a:schemeClr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তাহলে</a:t>
                </a:r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400" dirty="0" err="1">
                    <a:solidFill>
                      <a:schemeClr val="accent1">
                        <a:lumMod val="75000"/>
                      </a:schemeClr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ব্যয়িত</a:t>
                </a:r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400" dirty="0" err="1">
                    <a:solidFill>
                      <a:schemeClr val="accent1">
                        <a:lumMod val="75000"/>
                      </a:schemeClr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শক্তি</a:t>
                </a:r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400" dirty="0" err="1">
                    <a:solidFill>
                      <a:schemeClr val="accent1">
                        <a:lumMod val="75000"/>
                      </a:schemeClr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হচ্ছে</a:t>
                </a:r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 </a:t>
                </a:r>
                <a:r>
                  <a:rPr lang="en-US" sz="2400" dirty="0" err="1">
                    <a:solidFill>
                      <a:schemeClr val="accent1">
                        <a:lumMod val="75000"/>
                      </a:schemeClr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Eঃ</a:t>
                </a:r>
                <a:endParaRPr lang="en-US" sz="2400" dirty="0">
                  <a:solidFill>
                    <a:schemeClr val="accent1">
                      <a:lumMod val="75000"/>
                    </a:schemeClr>
                  </a:solidFill>
                  <a:latin typeface="Nikosh" panose="02000000000000000000" pitchFamily="2" charset="0"/>
                  <a:cs typeface="Nikosh" panose="02000000000000000000" pitchFamily="2" charset="0"/>
                </a:endParaRPr>
              </a:p>
              <a:p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	 		E =p </a:t>
                </a:r>
                <a14:m>
                  <m:oMath xmlns:m="http://schemas.openxmlformats.org/officeDocument/2006/math">
                    <m:r>
                      <a:rPr lang="en-US" sz="2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t  </a:t>
                </a:r>
                <a:r>
                  <a:rPr lang="en-US" sz="2400" dirty="0" err="1">
                    <a:solidFill>
                      <a:schemeClr val="accent1">
                        <a:lumMod val="75000"/>
                      </a:schemeClr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ওয়াট</a:t>
                </a:r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400" dirty="0" err="1">
                    <a:solidFill>
                      <a:schemeClr val="accent1">
                        <a:lumMod val="75000"/>
                      </a:schemeClr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ঘন্টা</a:t>
                </a:r>
                <a:endParaRPr lang="en-US" sz="2400" dirty="0">
                  <a:solidFill>
                    <a:schemeClr val="accent1">
                      <a:lumMod val="75000"/>
                    </a:schemeClr>
                  </a:solidFill>
                  <a:latin typeface="Nikosh" panose="02000000000000000000" pitchFamily="2" charset="0"/>
                  <a:cs typeface="Nikosh" panose="02000000000000000000" pitchFamily="2" charset="0"/>
                </a:endParaRPr>
              </a:p>
              <a:p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			E =( p </a:t>
                </a:r>
                <a14:m>
                  <m:oMath xmlns:m="http://schemas.openxmlformats.org/officeDocument/2006/math">
                    <m:r>
                      <a:rPr lang="en-US" sz="2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t ) / ১০০০ </a:t>
                </a:r>
                <a:r>
                  <a:rPr lang="en-US" sz="2400" dirty="0" err="1">
                    <a:solidFill>
                      <a:schemeClr val="accent1">
                        <a:lumMod val="75000"/>
                      </a:schemeClr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কিলোওয়াট</a:t>
                </a:r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400" dirty="0" err="1">
                    <a:solidFill>
                      <a:schemeClr val="accent1">
                        <a:lumMod val="75000"/>
                      </a:schemeClr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ঘন্টা</a:t>
                </a:r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( </a:t>
                </a:r>
                <a:r>
                  <a:rPr lang="en-US" sz="2400" dirty="0" err="1">
                    <a:solidFill>
                      <a:schemeClr val="accent1">
                        <a:lumMod val="75000"/>
                      </a:schemeClr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ইঊনিট</a:t>
                </a:r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)</a:t>
                </a:r>
              </a:p>
              <a:p>
                <a:r>
                  <a:rPr lang="en-US" sz="2400" dirty="0" err="1">
                    <a:solidFill>
                      <a:srgbClr val="00B05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উদাহরণঃ</a:t>
                </a:r>
                <a:r>
                  <a:rPr lang="en-US" sz="2400" dirty="0">
                    <a:solidFill>
                      <a:srgbClr val="00B05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bn-IN" sz="2400" dirty="0" smtClean="0">
                    <a:solidFill>
                      <a:srgbClr val="00B05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১০</a:t>
                </a:r>
                <a:r>
                  <a:rPr lang="en-US" sz="2400" dirty="0" smtClean="0">
                    <a:solidFill>
                      <a:srgbClr val="00B05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০ </a:t>
                </a:r>
                <a:r>
                  <a:rPr lang="en-US" sz="2400" dirty="0" err="1">
                    <a:solidFill>
                      <a:srgbClr val="00B05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ওয়াটের</a:t>
                </a:r>
                <a:r>
                  <a:rPr lang="en-US" sz="2400" dirty="0">
                    <a:solidFill>
                      <a:srgbClr val="00B05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400" dirty="0" err="1">
                    <a:solidFill>
                      <a:srgbClr val="00B05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একটি</a:t>
                </a:r>
                <a:r>
                  <a:rPr lang="en-US" sz="2400" dirty="0">
                    <a:solidFill>
                      <a:srgbClr val="00B05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400" dirty="0" err="1">
                    <a:solidFill>
                      <a:srgbClr val="00B05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বাল্ব</a:t>
                </a:r>
                <a:r>
                  <a:rPr lang="en-US" sz="2400" dirty="0">
                    <a:solidFill>
                      <a:srgbClr val="00B05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( p = </a:t>
                </a:r>
                <a:r>
                  <a:rPr lang="bn-IN" sz="2400" dirty="0" smtClean="0">
                    <a:solidFill>
                      <a:srgbClr val="00B05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১০</a:t>
                </a:r>
                <a:r>
                  <a:rPr lang="en-US" sz="2400" dirty="0" smtClean="0">
                    <a:solidFill>
                      <a:srgbClr val="00B05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০ w) </a:t>
                </a:r>
                <a:r>
                  <a:rPr lang="en-US" sz="2400" dirty="0" err="1">
                    <a:solidFill>
                      <a:srgbClr val="00B05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প্রতিদিন</a:t>
                </a:r>
                <a:r>
                  <a:rPr lang="en-US" sz="2400" dirty="0">
                    <a:solidFill>
                      <a:srgbClr val="00B05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bn-IN" sz="2400" dirty="0" smtClean="0">
                    <a:solidFill>
                      <a:srgbClr val="00B05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৭</a:t>
                </a:r>
                <a:r>
                  <a:rPr lang="en-US" sz="2400" dirty="0" smtClean="0">
                    <a:solidFill>
                      <a:srgbClr val="00B05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400" dirty="0" err="1">
                    <a:solidFill>
                      <a:srgbClr val="00B05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ঘন্টা</a:t>
                </a:r>
                <a:r>
                  <a:rPr lang="en-US" sz="2400" dirty="0">
                    <a:solidFill>
                      <a:srgbClr val="00B05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400" dirty="0" err="1">
                    <a:solidFill>
                      <a:srgbClr val="00B05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করে</a:t>
                </a:r>
                <a:r>
                  <a:rPr lang="en-US" sz="2400" dirty="0">
                    <a:solidFill>
                      <a:srgbClr val="00B05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৩০ </a:t>
                </a:r>
                <a:r>
                  <a:rPr lang="en-US" sz="2400" dirty="0" err="1">
                    <a:solidFill>
                      <a:srgbClr val="00B05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দিন</a:t>
                </a:r>
                <a:r>
                  <a:rPr lang="en-US" sz="2400" dirty="0">
                    <a:solidFill>
                      <a:srgbClr val="00B05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( t =৩০ </a:t>
                </a:r>
                <a14:m>
                  <m:oMath xmlns:m="http://schemas.openxmlformats.org/officeDocument/2006/math">
                    <m:r>
                      <a:rPr lang="en-US" sz="2400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2400" dirty="0">
                    <a:solidFill>
                      <a:srgbClr val="00B05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bn-IN" sz="2400" dirty="0" smtClean="0">
                    <a:solidFill>
                      <a:srgbClr val="00B05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৭</a:t>
                </a:r>
                <a:r>
                  <a:rPr lang="en-US" sz="2400" dirty="0" smtClean="0">
                    <a:solidFill>
                      <a:srgbClr val="00B05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400" dirty="0" err="1">
                    <a:solidFill>
                      <a:srgbClr val="00B05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ঘন্টা</a:t>
                </a:r>
                <a:r>
                  <a:rPr lang="en-US" sz="2400" dirty="0">
                    <a:solidFill>
                      <a:srgbClr val="00B05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) </a:t>
                </a:r>
                <a:r>
                  <a:rPr lang="en-US" sz="2400" dirty="0" err="1">
                    <a:solidFill>
                      <a:srgbClr val="00B05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জ্বললে</a:t>
                </a:r>
                <a:r>
                  <a:rPr lang="en-US" sz="2400" dirty="0">
                    <a:solidFill>
                      <a:srgbClr val="00B05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400" dirty="0" err="1">
                    <a:solidFill>
                      <a:srgbClr val="00B05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কত</a:t>
                </a:r>
                <a:r>
                  <a:rPr lang="en-US" sz="2400" dirty="0">
                    <a:solidFill>
                      <a:srgbClr val="00B05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400" dirty="0" err="1">
                    <a:solidFill>
                      <a:srgbClr val="00B05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তড়ি</a:t>
                </a:r>
                <a:r>
                  <a:rPr lang="en-US" sz="2400" dirty="0">
                    <a:solidFill>
                      <a:srgbClr val="00B05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ৎ </a:t>
                </a:r>
                <a:r>
                  <a:rPr lang="en-US" sz="2400" dirty="0" err="1">
                    <a:solidFill>
                      <a:srgbClr val="00B05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শক্তি</a:t>
                </a:r>
                <a:r>
                  <a:rPr lang="en-US" sz="2400" dirty="0">
                    <a:solidFill>
                      <a:srgbClr val="00B05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400" dirty="0" err="1">
                    <a:solidFill>
                      <a:srgbClr val="00B05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ব্যয়</a:t>
                </a:r>
                <a:r>
                  <a:rPr lang="en-US" sz="2400" dirty="0">
                    <a:solidFill>
                      <a:srgbClr val="00B05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400" dirty="0" err="1">
                    <a:solidFill>
                      <a:srgbClr val="00B05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হবে</a:t>
                </a:r>
                <a:r>
                  <a:rPr lang="en-US" sz="2400" dirty="0">
                    <a:solidFill>
                      <a:srgbClr val="00B05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? </a:t>
                </a:r>
              </a:p>
              <a:p>
                <a:endParaRPr lang="en-US" sz="2400" dirty="0">
                  <a:latin typeface="Nikosh" panose="02000000000000000000" pitchFamily="2" charset="0"/>
                  <a:cs typeface="Nikosh" panose="02000000000000000000" pitchFamily="2" charset="0"/>
                </a:endParaRPr>
              </a:p>
              <a:p>
                <a:r>
                  <a:rPr lang="en-US" sz="2400" dirty="0">
                    <a:solidFill>
                      <a:srgbClr val="FF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সমাধানঃ </a:t>
                </a:r>
                <a:r>
                  <a:rPr lang="en-US" sz="2400" dirty="0" err="1">
                    <a:solidFill>
                      <a:srgbClr val="FF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আমরা</a:t>
                </a:r>
                <a:r>
                  <a:rPr lang="en-US" sz="2400" dirty="0">
                    <a:solidFill>
                      <a:srgbClr val="FF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জানি</a:t>
                </a:r>
                <a:r>
                  <a:rPr lang="en-US" sz="2400" dirty="0">
                    <a:solidFill>
                      <a:srgbClr val="FF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</a:p>
              <a:p>
                <a:r>
                  <a:rPr lang="en-US" sz="2400" dirty="0" err="1">
                    <a:solidFill>
                      <a:srgbClr val="FF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ব্যয়িত</a:t>
                </a:r>
                <a:r>
                  <a:rPr lang="en-US" sz="2400" dirty="0">
                    <a:solidFill>
                      <a:srgbClr val="FF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শক্তি</a:t>
                </a:r>
                <a:r>
                  <a:rPr lang="en-US" sz="2400" dirty="0">
                    <a:solidFill>
                      <a:srgbClr val="FF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= E =( p </a:t>
                </a:r>
                <a14:m>
                  <m:oMath xmlns:m="http://schemas.openxmlformats.org/officeDocument/2006/math">
                    <m:r>
                      <a:rPr lang="en-US" sz="24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t ) / ১০০০  </a:t>
                </a:r>
                <a:r>
                  <a:rPr lang="en-US" sz="2400" dirty="0" err="1">
                    <a:solidFill>
                      <a:srgbClr val="FF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ইঊনিট</a:t>
                </a:r>
                <a:r>
                  <a:rPr lang="en-US" sz="2400" dirty="0">
                    <a:solidFill>
                      <a:srgbClr val="FF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</a:p>
              <a:p>
                <a:r>
                  <a:rPr lang="en-US" sz="2400" dirty="0">
                    <a:solidFill>
                      <a:srgbClr val="FF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		</a:t>
                </a:r>
                <a:r>
                  <a:rPr lang="en-US" sz="2400" dirty="0" smtClean="0">
                    <a:solidFill>
                      <a:srgbClr val="FF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=</a:t>
                </a:r>
                <a:r>
                  <a:rPr lang="bn-IN" sz="2400" dirty="0" smtClean="0">
                    <a:solidFill>
                      <a:srgbClr val="FF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১০</a:t>
                </a:r>
                <a:r>
                  <a:rPr lang="en-US" sz="2400" dirty="0" smtClean="0">
                    <a:solidFill>
                      <a:srgbClr val="FF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০ </a:t>
                </a:r>
                <a14:m>
                  <m:oMath xmlns:m="http://schemas.openxmlformats.org/officeDocument/2006/math">
                    <m:r>
                      <a:rPr lang="en-US" sz="24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(৩০ </a:t>
                </a:r>
                <a14:m>
                  <m:oMath xmlns:m="http://schemas.openxmlformats.org/officeDocument/2006/math">
                    <m:r>
                      <a:rPr lang="en-US" sz="24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bn-IN" sz="2400" dirty="0" smtClean="0">
                    <a:solidFill>
                      <a:srgbClr val="FF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৭</a:t>
                </a:r>
                <a:r>
                  <a:rPr lang="en-US" sz="2400" dirty="0" smtClean="0">
                    <a:solidFill>
                      <a:srgbClr val="FF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400" dirty="0">
                    <a:solidFill>
                      <a:srgbClr val="FF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) / ১০০০ </a:t>
                </a:r>
                <a:r>
                  <a:rPr lang="en-US" sz="2400" dirty="0" err="1">
                    <a:solidFill>
                      <a:srgbClr val="FF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ইউনিট</a:t>
                </a:r>
                <a:r>
                  <a:rPr lang="en-US" sz="2400" dirty="0">
                    <a:solidFill>
                      <a:srgbClr val="FF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</a:p>
              <a:p>
                <a:r>
                  <a:rPr lang="en-US" sz="2400" dirty="0">
                    <a:solidFill>
                      <a:srgbClr val="FF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		= </a:t>
                </a:r>
                <a:r>
                  <a:rPr lang="bn-IN" sz="2400" dirty="0" smtClean="0">
                    <a:solidFill>
                      <a:srgbClr val="FF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২১ </a:t>
                </a:r>
                <a:r>
                  <a:rPr lang="en-US" sz="2400" dirty="0" smtClean="0">
                    <a:solidFill>
                      <a:srgbClr val="FF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ইউনিট</a:t>
                </a:r>
                <a:r>
                  <a:rPr lang="en-US" sz="2400" dirty="0">
                    <a:solidFill>
                      <a:srgbClr val="FF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</a:p>
              <a:p>
                <a:r>
                  <a:rPr lang="en-US" sz="2400" dirty="0" err="1">
                    <a:solidFill>
                      <a:srgbClr val="FF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যদি</a:t>
                </a:r>
                <a:r>
                  <a:rPr lang="en-US" sz="2400" dirty="0">
                    <a:solidFill>
                      <a:srgbClr val="FF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প্রতি</a:t>
                </a:r>
                <a:r>
                  <a:rPr lang="en-US" sz="2400" dirty="0">
                    <a:solidFill>
                      <a:srgbClr val="FF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ইউনিট</a:t>
                </a:r>
                <a:r>
                  <a:rPr lang="en-US" sz="2400" dirty="0">
                    <a:solidFill>
                      <a:srgbClr val="FF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bn-IN" sz="2400" dirty="0" smtClean="0">
                    <a:solidFill>
                      <a:srgbClr val="FF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৫ </a:t>
                </a:r>
                <a:r>
                  <a:rPr lang="en-US" sz="2400" dirty="0" smtClean="0">
                    <a:solidFill>
                      <a:srgbClr val="FF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টাকা</a:t>
                </a:r>
                <a:r>
                  <a:rPr lang="en-US" sz="2400" dirty="0">
                    <a:solidFill>
                      <a:srgbClr val="FF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হয়</a:t>
                </a:r>
                <a:r>
                  <a:rPr lang="en-US" sz="2400" dirty="0">
                    <a:solidFill>
                      <a:srgbClr val="FF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তাহলে</a:t>
                </a:r>
                <a:r>
                  <a:rPr lang="en-US" sz="2400" dirty="0">
                    <a:solidFill>
                      <a:srgbClr val="FF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</a:p>
              <a:p>
                <a:r>
                  <a:rPr lang="en-US" sz="2400" dirty="0" err="1">
                    <a:solidFill>
                      <a:srgbClr val="FF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মোট</a:t>
                </a:r>
                <a:r>
                  <a:rPr lang="en-US" sz="2400" dirty="0">
                    <a:solidFill>
                      <a:srgbClr val="FF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তড়ি</a:t>
                </a:r>
                <a:r>
                  <a:rPr lang="en-US" sz="2400" dirty="0">
                    <a:solidFill>
                      <a:srgbClr val="FF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ৎ </a:t>
                </a:r>
                <a:r>
                  <a:rPr lang="en-US" sz="2400" dirty="0" err="1">
                    <a:solidFill>
                      <a:srgbClr val="FF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ব্যয়</a:t>
                </a:r>
                <a:r>
                  <a:rPr lang="en-US" sz="2400" dirty="0">
                    <a:solidFill>
                      <a:srgbClr val="FF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= </a:t>
                </a:r>
                <a:r>
                  <a:rPr lang="bn-IN" sz="2400" dirty="0" smtClean="0">
                    <a:solidFill>
                      <a:srgbClr val="FF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২১</a:t>
                </a:r>
                <a:r>
                  <a:rPr lang="en-US" sz="2400" dirty="0" smtClean="0">
                    <a:solidFill>
                      <a:srgbClr val="FF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bn-IN" sz="2400" dirty="0" smtClean="0">
                    <a:solidFill>
                      <a:srgbClr val="FF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৫ </a:t>
                </a:r>
                <a:r>
                  <a:rPr lang="en-US" sz="2400" dirty="0" smtClean="0">
                    <a:solidFill>
                      <a:srgbClr val="FF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টাকা</a:t>
                </a:r>
                <a:endParaRPr lang="en-US" sz="2400" dirty="0">
                  <a:solidFill>
                    <a:srgbClr val="FF0000"/>
                  </a:solidFill>
                  <a:latin typeface="Nikosh" panose="02000000000000000000" pitchFamily="2" charset="0"/>
                  <a:cs typeface="Nikosh" panose="02000000000000000000" pitchFamily="2" charset="0"/>
                </a:endParaRPr>
              </a:p>
              <a:p>
                <a:r>
                  <a:rPr lang="en-US" sz="2400" dirty="0">
                    <a:solidFill>
                      <a:srgbClr val="FF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		= </a:t>
                </a:r>
                <a:r>
                  <a:rPr lang="bn-IN" sz="2400" dirty="0" smtClean="0">
                    <a:solidFill>
                      <a:srgbClr val="FF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১০৫ </a:t>
                </a:r>
                <a:r>
                  <a:rPr lang="en-US" sz="2400" dirty="0" smtClean="0">
                    <a:solidFill>
                      <a:srgbClr val="FF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টাকা</a:t>
                </a:r>
                <a:r>
                  <a:rPr lang="en-US" sz="2400" dirty="0">
                    <a:solidFill>
                      <a:srgbClr val="FF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914" y="1055078"/>
                <a:ext cx="8848579" cy="5632311"/>
              </a:xfrm>
              <a:prstGeom prst="rect">
                <a:avLst/>
              </a:prstGeom>
              <a:blipFill rotWithShape="1">
                <a:blip r:embed="rId2"/>
                <a:stretch>
                  <a:fillRect l="-1033" t="-758" r="-1997" b="-16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0529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183605"/>
            <a:ext cx="5638799" cy="120032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7200" b="1" dirty="0" err="1">
                <a:latin typeface="Nikosh" panose="02000000000000000000" pitchFamily="2" charset="0"/>
                <a:cs typeface="Nikosh" panose="02000000000000000000" pitchFamily="2" charset="0"/>
              </a:rPr>
              <a:t>বাড়ির</a:t>
            </a:r>
            <a:r>
              <a:rPr lang="en-US" sz="72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7200" b="1" dirty="0" err="1">
                <a:latin typeface="Nikosh" panose="02000000000000000000" pitchFamily="2" charset="0"/>
                <a:cs typeface="Nikosh" panose="02000000000000000000" pitchFamily="2" charset="0"/>
              </a:rPr>
              <a:t>কাজ</a:t>
            </a:r>
            <a:endParaRPr lang="en-US" sz="7200" b="1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7074" y="1573210"/>
            <a:ext cx="8366760" cy="424731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যদি</a:t>
            </a:r>
            <a:r>
              <a:rPr lang="en-US" sz="5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প্রতিদিন</a:t>
            </a:r>
            <a:r>
              <a:rPr lang="en-US" sz="5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১০০ </a:t>
            </a:r>
            <a:r>
              <a:rPr lang="en-US" sz="5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ওয়াটের</a:t>
            </a:r>
            <a:r>
              <a:rPr lang="en-US" sz="5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৫ </a:t>
            </a:r>
            <a:r>
              <a:rPr lang="en-US" sz="5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5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বাল্ব</a:t>
            </a:r>
            <a:r>
              <a:rPr lang="bn-IN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ও ৬০ ওয়াট ক্ষমতার ৩টি পাখা প্রতিদিন গড়ে </a:t>
            </a:r>
            <a:r>
              <a:rPr lang="bn-IN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৭ </a:t>
            </a:r>
            <a:r>
              <a:rPr lang="en-US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ঘন্টা</a:t>
            </a:r>
            <a:r>
              <a:rPr lang="en-US" sz="5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5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5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জ্বালানো</a:t>
            </a:r>
            <a:r>
              <a:rPr lang="en-US" sz="5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5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5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5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5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ইউনিট</a:t>
            </a:r>
            <a:r>
              <a:rPr lang="en-US" sz="5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৫.৫</a:t>
            </a:r>
            <a:r>
              <a:rPr lang="bn-IN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০ </a:t>
            </a:r>
            <a:r>
              <a:rPr lang="en-US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5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5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তাহলে</a:t>
            </a:r>
            <a:r>
              <a:rPr lang="en-US" sz="5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মোট</a:t>
            </a:r>
            <a:r>
              <a:rPr lang="en-US" sz="5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sz="5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ৎ </a:t>
            </a:r>
            <a:r>
              <a:rPr lang="en-US" sz="5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ব্যয়</a:t>
            </a:r>
            <a:r>
              <a:rPr lang="en-US" sz="5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5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5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?</a:t>
            </a:r>
          </a:p>
        </p:txBody>
      </p:sp>
    </p:spTree>
    <p:extLst>
      <p:ext uri="{BB962C8B-B14F-4D97-AF65-F5344CB8AC3E}">
        <p14:creationId xmlns:p14="http://schemas.microsoft.com/office/powerpoint/2010/main" val="3755313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04800" y="457200"/>
            <a:ext cx="8595809" cy="5943599"/>
            <a:chOff x="1163518" y="1358747"/>
            <a:chExt cx="6848158" cy="4130988"/>
          </a:xfrm>
        </p:grpSpPr>
        <p:sp>
          <p:nvSpPr>
            <p:cNvPr id="3" name="Rectangle 2"/>
            <p:cNvSpPr/>
            <p:nvPr/>
          </p:nvSpPr>
          <p:spPr>
            <a:xfrm>
              <a:off x="1163518" y="4139292"/>
              <a:ext cx="2047603" cy="499655"/>
            </a:xfrm>
            <a:prstGeom prst="rect">
              <a:avLst/>
            </a:prstGeom>
            <a:solidFill>
              <a:srgbClr val="002060"/>
            </a:solidFill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1163518" y="2372539"/>
              <a:ext cx="2047603" cy="499655"/>
            </a:xfrm>
            <a:prstGeom prst="rect">
              <a:avLst/>
            </a:prstGeom>
            <a:solidFill>
              <a:srgbClr val="0070C0"/>
            </a:solidFill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1163518" y="2973488"/>
              <a:ext cx="2047603" cy="499655"/>
            </a:xfrm>
            <a:prstGeom prst="rect">
              <a:avLst/>
            </a:prstGeom>
            <a:solidFill>
              <a:srgbClr val="00B050"/>
            </a:solidFill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1163518" y="3550375"/>
              <a:ext cx="2047603" cy="499655"/>
            </a:xfrm>
            <a:prstGeom prst="rect">
              <a:avLst/>
            </a:prstGeom>
            <a:solidFill>
              <a:srgbClr val="00B0F0"/>
            </a:solidFill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Rectangle 5"/>
            <p:cNvSpPr/>
            <p:nvPr/>
          </p:nvSpPr>
          <p:spPr>
            <a:xfrm>
              <a:off x="3216826" y="1358747"/>
              <a:ext cx="958133" cy="1513446"/>
            </a:xfrm>
            <a:custGeom>
              <a:avLst/>
              <a:gdLst>
                <a:gd name="connsiteX0" fmla="*/ 0 w 1762076"/>
                <a:gd name="connsiteY0" fmla="*/ 0 h 666206"/>
                <a:gd name="connsiteX1" fmla="*/ 1762076 w 1762076"/>
                <a:gd name="connsiteY1" fmla="*/ 0 h 666206"/>
                <a:gd name="connsiteX2" fmla="*/ 1762076 w 1762076"/>
                <a:gd name="connsiteY2" fmla="*/ 666206 h 666206"/>
                <a:gd name="connsiteX3" fmla="*/ 0 w 1762076"/>
                <a:gd name="connsiteY3" fmla="*/ 666206 h 666206"/>
                <a:gd name="connsiteX4" fmla="*/ 0 w 1762076"/>
                <a:gd name="connsiteY4" fmla="*/ 0 h 666206"/>
                <a:gd name="connsiteX0" fmla="*/ 0 w 1762076"/>
                <a:gd name="connsiteY0" fmla="*/ 1361661 h 2027867"/>
                <a:gd name="connsiteX1" fmla="*/ 1752136 w 1762076"/>
                <a:gd name="connsiteY1" fmla="*/ 0 h 2027867"/>
                <a:gd name="connsiteX2" fmla="*/ 1762076 w 1762076"/>
                <a:gd name="connsiteY2" fmla="*/ 2027867 h 2027867"/>
                <a:gd name="connsiteX3" fmla="*/ 0 w 1762076"/>
                <a:gd name="connsiteY3" fmla="*/ 2027867 h 2027867"/>
                <a:gd name="connsiteX4" fmla="*/ 0 w 1762076"/>
                <a:gd name="connsiteY4" fmla="*/ 1361661 h 2027867"/>
                <a:gd name="connsiteX0" fmla="*/ 0 w 1791894"/>
                <a:gd name="connsiteY0" fmla="*/ 1361661 h 2027867"/>
                <a:gd name="connsiteX1" fmla="*/ 1752136 w 1791894"/>
                <a:gd name="connsiteY1" fmla="*/ 0 h 2027867"/>
                <a:gd name="connsiteX2" fmla="*/ 1791894 w 1791894"/>
                <a:gd name="connsiteY2" fmla="*/ 1441458 h 2027867"/>
                <a:gd name="connsiteX3" fmla="*/ 0 w 1791894"/>
                <a:gd name="connsiteY3" fmla="*/ 2027867 h 2027867"/>
                <a:gd name="connsiteX4" fmla="*/ 0 w 1791894"/>
                <a:gd name="connsiteY4" fmla="*/ 1361661 h 2027867"/>
                <a:gd name="connsiteX0" fmla="*/ 0 w 1781955"/>
                <a:gd name="connsiteY0" fmla="*/ 1361661 h 2027867"/>
                <a:gd name="connsiteX1" fmla="*/ 1752136 w 1781955"/>
                <a:gd name="connsiteY1" fmla="*/ 0 h 2027867"/>
                <a:gd name="connsiteX2" fmla="*/ 1781955 w 1781955"/>
                <a:gd name="connsiteY2" fmla="*/ 1411640 h 2027867"/>
                <a:gd name="connsiteX3" fmla="*/ 0 w 1781955"/>
                <a:gd name="connsiteY3" fmla="*/ 2027867 h 2027867"/>
                <a:gd name="connsiteX4" fmla="*/ 0 w 1781955"/>
                <a:gd name="connsiteY4" fmla="*/ 1361661 h 2027867"/>
                <a:gd name="connsiteX0" fmla="*/ 0 w 1781955"/>
                <a:gd name="connsiteY0" fmla="*/ 1351722 h 2017928"/>
                <a:gd name="connsiteX1" fmla="*/ 1752136 w 1781955"/>
                <a:gd name="connsiteY1" fmla="*/ 0 h 2017928"/>
                <a:gd name="connsiteX2" fmla="*/ 1781955 w 1781955"/>
                <a:gd name="connsiteY2" fmla="*/ 1401701 h 2017928"/>
                <a:gd name="connsiteX3" fmla="*/ 0 w 1781955"/>
                <a:gd name="connsiteY3" fmla="*/ 2017928 h 2017928"/>
                <a:gd name="connsiteX4" fmla="*/ 0 w 1781955"/>
                <a:gd name="connsiteY4" fmla="*/ 1351722 h 2017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1955" h="2017928">
                  <a:moveTo>
                    <a:pt x="0" y="1351722"/>
                  </a:moveTo>
                  <a:lnTo>
                    <a:pt x="1752136" y="0"/>
                  </a:lnTo>
                  <a:cubicBezTo>
                    <a:pt x="1755449" y="675956"/>
                    <a:pt x="1778642" y="725745"/>
                    <a:pt x="1781955" y="1401701"/>
                  </a:cubicBezTo>
                  <a:lnTo>
                    <a:pt x="0" y="2017928"/>
                  </a:lnTo>
                  <a:lnTo>
                    <a:pt x="0" y="1351722"/>
                  </a:lnTo>
                  <a:close/>
                </a:path>
              </a:pathLst>
            </a:custGeom>
            <a:solidFill>
              <a:srgbClr val="0070C0"/>
            </a:solidFill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Rectangle 6"/>
            <p:cNvSpPr/>
            <p:nvPr/>
          </p:nvSpPr>
          <p:spPr>
            <a:xfrm>
              <a:off x="3216827" y="2512220"/>
              <a:ext cx="963839" cy="969278"/>
            </a:xfrm>
            <a:custGeom>
              <a:avLst/>
              <a:gdLst>
                <a:gd name="connsiteX0" fmla="*/ 0 w 1762076"/>
                <a:gd name="connsiteY0" fmla="*/ 0 h 666206"/>
                <a:gd name="connsiteX1" fmla="*/ 1762076 w 1762076"/>
                <a:gd name="connsiteY1" fmla="*/ 0 h 666206"/>
                <a:gd name="connsiteX2" fmla="*/ 1762076 w 1762076"/>
                <a:gd name="connsiteY2" fmla="*/ 666206 h 666206"/>
                <a:gd name="connsiteX3" fmla="*/ 0 w 1762076"/>
                <a:gd name="connsiteY3" fmla="*/ 666206 h 666206"/>
                <a:gd name="connsiteX4" fmla="*/ 0 w 1762076"/>
                <a:gd name="connsiteY4" fmla="*/ 0 h 666206"/>
                <a:gd name="connsiteX0" fmla="*/ 0 w 1791894"/>
                <a:gd name="connsiteY0" fmla="*/ 636104 h 1302310"/>
                <a:gd name="connsiteX1" fmla="*/ 1791894 w 1791894"/>
                <a:gd name="connsiteY1" fmla="*/ 0 h 1302310"/>
                <a:gd name="connsiteX2" fmla="*/ 1762076 w 1791894"/>
                <a:gd name="connsiteY2" fmla="*/ 1302310 h 1302310"/>
                <a:gd name="connsiteX3" fmla="*/ 0 w 1791894"/>
                <a:gd name="connsiteY3" fmla="*/ 1302310 h 1302310"/>
                <a:gd name="connsiteX4" fmla="*/ 0 w 1791894"/>
                <a:gd name="connsiteY4" fmla="*/ 636104 h 1302310"/>
                <a:gd name="connsiteX0" fmla="*/ 0 w 1801833"/>
                <a:gd name="connsiteY0" fmla="*/ 636104 h 1322188"/>
                <a:gd name="connsiteX1" fmla="*/ 1791894 w 1801833"/>
                <a:gd name="connsiteY1" fmla="*/ 0 h 1322188"/>
                <a:gd name="connsiteX2" fmla="*/ 1801833 w 1801833"/>
                <a:gd name="connsiteY2" fmla="*/ 1322188 h 1322188"/>
                <a:gd name="connsiteX3" fmla="*/ 0 w 1801833"/>
                <a:gd name="connsiteY3" fmla="*/ 1302310 h 1322188"/>
                <a:gd name="connsiteX4" fmla="*/ 0 w 1801833"/>
                <a:gd name="connsiteY4" fmla="*/ 636104 h 1322188"/>
                <a:gd name="connsiteX0" fmla="*/ 0 w 1801833"/>
                <a:gd name="connsiteY0" fmla="*/ 626165 h 1312249"/>
                <a:gd name="connsiteX1" fmla="*/ 1791894 w 1801833"/>
                <a:gd name="connsiteY1" fmla="*/ 0 h 1312249"/>
                <a:gd name="connsiteX2" fmla="*/ 1801833 w 1801833"/>
                <a:gd name="connsiteY2" fmla="*/ 1312249 h 1312249"/>
                <a:gd name="connsiteX3" fmla="*/ 0 w 1801833"/>
                <a:gd name="connsiteY3" fmla="*/ 1292371 h 1312249"/>
                <a:gd name="connsiteX4" fmla="*/ 0 w 1801833"/>
                <a:gd name="connsiteY4" fmla="*/ 626165 h 1312249"/>
                <a:gd name="connsiteX0" fmla="*/ 0 w 1801833"/>
                <a:gd name="connsiteY0" fmla="*/ 606287 h 1292371"/>
                <a:gd name="connsiteX1" fmla="*/ 1791894 w 1801833"/>
                <a:gd name="connsiteY1" fmla="*/ 0 h 1292371"/>
                <a:gd name="connsiteX2" fmla="*/ 1801833 w 1801833"/>
                <a:gd name="connsiteY2" fmla="*/ 1292371 h 1292371"/>
                <a:gd name="connsiteX3" fmla="*/ 0 w 1801833"/>
                <a:gd name="connsiteY3" fmla="*/ 1272493 h 1292371"/>
                <a:gd name="connsiteX4" fmla="*/ 0 w 1801833"/>
                <a:gd name="connsiteY4" fmla="*/ 606287 h 1292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1833" h="1292371">
                  <a:moveTo>
                    <a:pt x="0" y="606287"/>
                  </a:moveTo>
                  <a:lnTo>
                    <a:pt x="1791894" y="0"/>
                  </a:lnTo>
                  <a:lnTo>
                    <a:pt x="1801833" y="1292371"/>
                  </a:lnTo>
                  <a:lnTo>
                    <a:pt x="0" y="1272493"/>
                  </a:lnTo>
                  <a:lnTo>
                    <a:pt x="0" y="606287"/>
                  </a:lnTo>
                  <a:close/>
                </a:path>
              </a:pathLst>
            </a:custGeom>
            <a:solidFill>
              <a:srgbClr val="00B050"/>
            </a:solidFill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" name="Rectangle 7"/>
            <p:cNvSpPr/>
            <p:nvPr/>
          </p:nvSpPr>
          <p:spPr>
            <a:xfrm>
              <a:off x="3216827" y="3556841"/>
              <a:ext cx="969545" cy="939461"/>
            </a:xfrm>
            <a:custGeom>
              <a:avLst/>
              <a:gdLst>
                <a:gd name="connsiteX0" fmla="*/ 0 w 1762076"/>
                <a:gd name="connsiteY0" fmla="*/ 0 h 666206"/>
                <a:gd name="connsiteX1" fmla="*/ 1762076 w 1762076"/>
                <a:gd name="connsiteY1" fmla="*/ 0 h 666206"/>
                <a:gd name="connsiteX2" fmla="*/ 1762076 w 1762076"/>
                <a:gd name="connsiteY2" fmla="*/ 666206 h 666206"/>
                <a:gd name="connsiteX3" fmla="*/ 0 w 1762076"/>
                <a:gd name="connsiteY3" fmla="*/ 666206 h 666206"/>
                <a:gd name="connsiteX4" fmla="*/ 0 w 1762076"/>
                <a:gd name="connsiteY4" fmla="*/ 0 h 666206"/>
                <a:gd name="connsiteX0" fmla="*/ 0 w 1781955"/>
                <a:gd name="connsiteY0" fmla="*/ 0 h 1252615"/>
                <a:gd name="connsiteX1" fmla="*/ 1762076 w 1781955"/>
                <a:gd name="connsiteY1" fmla="*/ 0 h 1252615"/>
                <a:gd name="connsiteX2" fmla="*/ 1781955 w 1781955"/>
                <a:gd name="connsiteY2" fmla="*/ 1252615 h 1252615"/>
                <a:gd name="connsiteX3" fmla="*/ 0 w 1781955"/>
                <a:gd name="connsiteY3" fmla="*/ 666206 h 1252615"/>
                <a:gd name="connsiteX4" fmla="*/ 0 w 1781955"/>
                <a:gd name="connsiteY4" fmla="*/ 0 h 1252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1955" h="1252615">
                  <a:moveTo>
                    <a:pt x="0" y="0"/>
                  </a:moveTo>
                  <a:lnTo>
                    <a:pt x="1762076" y="0"/>
                  </a:lnTo>
                  <a:lnTo>
                    <a:pt x="1781955" y="1252615"/>
                  </a:lnTo>
                  <a:lnTo>
                    <a:pt x="0" y="6662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" name="Rectangle 8"/>
            <p:cNvSpPr/>
            <p:nvPr/>
          </p:nvSpPr>
          <p:spPr>
            <a:xfrm>
              <a:off x="3216827" y="4139292"/>
              <a:ext cx="975251" cy="1341996"/>
            </a:xfrm>
            <a:custGeom>
              <a:avLst/>
              <a:gdLst>
                <a:gd name="connsiteX0" fmla="*/ 0 w 1762076"/>
                <a:gd name="connsiteY0" fmla="*/ 0 h 666206"/>
                <a:gd name="connsiteX1" fmla="*/ 1762076 w 1762076"/>
                <a:gd name="connsiteY1" fmla="*/ 0 h 666206"/>
                <a:gd name="connsiteX2" fmla="*/ 1762076 w 1762076"/>
                <a:gd name="connsiteY2" fmla="*/ 666206 h 666206"/>
                <a:gd name="connsiteX3" fmla="*/ 0 w 1762076"/>
                <a:gd name="connsiteY3" fmla="*/ 666206 h 666206"/>
                <a:gd name="connsiteX4" fmla="*/ 0 w 1762076"/>
                <a:gd name="connsiteY4" fmla="*/ 0 h 666206"/>
                <a:gd name="connsiteX0" fmla="*/ 0 w 1791893"/>
                <a:gd name="connsiteY0" fmla="*/ 0 h 1789328"/>
                <a:gd name="connsiteX1" fmla="*/ 1762076 w 1791893"/>
                <a:gd name="connsiteY1" fmla="*/ 0 h 1789328"/>
                <a:gd name="connsiteX2" fmla="*/ 1791893 w 1791893"/>
                <a:gd name="connsiteY2" fmla="*/ 1789328 h 1789328"/>
                <a:gd name="connsiteX3" fmla="*/ 0 w 1791893"/>
                <a:gd name="connsiteY3" fmla="*/ 666206 h 1789328"/>
                <a:gd name="connsiteX4" fmla="*/ 0 w 1791893"/>
                <a:gd name="connsiteY4" fmla="*/ 0 h 1789328"/>
                <a:gd name="connsiteX0" fmla="*/ 0 w 1801833"/>
                <a:gd name="connsiteY0" fmla="*/ 0 h 1789328"/>
                <a:gd name="connsiteX1" fmla="*/ 1801833 w 1801833"/>
                <a:gd name="connsiteY1" fmla="*/ 586409 h 1789328"/>
                <a:gd name="connsiteX2" fmla="*/ 1791893 w 1801833"/>
                <a:gd name="connsiteY2" fmla="*/ 1789328 h 1789328"/>
                <a:gd name="connsiteX3" fmla="*/ 0 w 1801833"/>
                <a:gd name="connsiteY3" fmla="*/ 666206 h 1789328"/>
                <a:gd name="connsiteX4" fmla="*/ 0 w 1801833"/>
                <a:gd name="connsiteY4" fmla="*/ 0 h 1789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1833" h="1789328">
                  <a:moveTo>
                    <a:pt x="0" y="0"/>
                  </a:moveTo>
                  <a:lnTo>
                    <a:pt x="1801833" y="586409"/>
                  </a:lnTo>
                  <a:cubicBezTo>
                    <a:pt x="1798520" y="987382"/>
                    <a:pt x="1795206" y="1388355"/>
                    <a:pt x="1791893" y="1789328"/>
                  </a:cubicBezTo>
                  <a:lnTo>
                    <a:pt x="0" y="6662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060"/>
            </a:solidFill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180666" y="1362109"/>
              <a:ext cx="3817850" cy="1047812"/>
            </a:xfrm>
            <a:prstGeom prst="rect">
              <a:avLst/>
            </a:prstGeom>
            <a:solidFill>
              <a:srgbClr val="0070C0"/>
            </a:solidFill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197784" y="4569515"/>
              <a:ext cx="3806438" cy="920220"/>
            </a:xfrm>
            <a:prstGeom prst="rect">
              <a:avLst/>
            </a:prstGeom>
            <a:solidFill>
              <a:srgbClr val="002060"/>
            </a:solidFill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192078" y="3550375"/>
              <a:ext cx="3806437" cy="944597"/>
            </a:xfrm>
            <a:prstGeom prst="rect">
              <a:avLst/>
            </a:prstGeom>
            <a:solidFill>
              <a:srgbClr val="00B0F0"/>
            </a:solidFill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186372" y="2512116"/>
              <a:ext cx="3825304" cy="963905"/>
            </a:xfrm>
            <a:prstGeom prst="rect">
              <a:avLst/>
            </a:prstGeom>
            <a:solidFill>
              <a:srgbClr val="00B050"/>
            </a:solidFill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5" name="Rectangle 13"/>
            <p:cNvSpPr/>
            <p:nvPr/>
          </p:nvSpPr>
          <p:spPr>
            <a:xfrm>
              <a:off x="6557211" y="1362108"/>
              <a:ext cx="1441304" cy="1013791"/>
            </a:xfrm>
            <a:custGeom>
              <a:avLst/>
              <a:gdLst>
                <a:gd name="connsiteX0" fmla="*/ 0 w 927128"/>
                <a:gd name="connsiteY0" fmla="*/ 0 h 1351722"/>
                <a:gd name="connsiteX1" fmla="*/ 927128 w 927128"/>
                <a:gd name="connsiteY1" fmla="*/ 0 h 1351722"/>
                <a:gd name="connsiteX2" fmla="*/ 927128 w 927128"/>
                <a:gd name="connsiteY2" fmla="*/ 1351722 h 1351722"/>
                <a:gd name="connsiteX3" fmla="*/ 0 w 927128"/>
                <a:gd name="connsiteY3" fmla="*/ 1351722 h 1351722"/>
                <a:gd name="connsiteX4" fmla="*/ 0 w 927128"/>
                <a:gd name="connsiteY4" fmla="*/ 0 h 1351722"/>
                <a:gd name="connsiteX0" fmla="*/ 0 w 1857570"/>
                <a:gd name="connsiteY0" fmla="*/ 0 h 1351722"/>
                <a:gd name="connsiteX1" fmla="*/ 1857570 w 1857570"/>
                <a:gd name="connsiteY1" fmla="*/ 0 h 1351722"/>
                <a:gd name="connsiteX2" fmla="*/ 1857570 w 1857570"/>
                <a:gd name="connsiteY2" fmla="*/ 1351722 h 1351722"/>
                <a:gd name="connsiteX3" fmla="*/ 930442 w 1857570"/>
                <a:gd name="connsiteY3" fmla="*/ 1351722 h 1351722"/>
                <a:gd name="connsiteX4" fmla="*/ 0 w 1857570"/>
                <a:gd name="connsiteY4" fmla="*/ 0 h 1351722"/>
                <a:gd name="connsiteX0" fmla="*/ 0 w 1857570"/>
                <a:gd name="connsiteY0" fmla="*/ 16043 h 1367765"/>
                <a:gd name="connsiteX1" fmla="*/ 1007338 w 1857570"/>
                <a:gd name="connsiteY1" fmla="*/ 0 h 1367765"/>
                <a:gd name="connsiteX2" fmla="*/ 1857570 w 1857570"/>
                <a:gd name="connsiteY2" fmla="*/ 1367765 h 1367765"/>
                <a:gd name="connsiteX3" fmla="*/ 930442 w 1857570"/>
                <a:gd name="connsiteY3" fmla="*/ 1367765 h 1367765"/>
                <a:gd name="connsiteX4" fmla="*/ 0 w 1857570"/>
                <a:gd name="connsiteY4" fmla="*/ 16043 h 1367765"/>
                <a:gd name="connsiteX0" fmla="*/ 0 w 1921738"/>
                <a:gd name="connsiteY0" fmla="*/ 0 h 1431932"/>
                <a:gd name="connsiteX1" fmla="*/ 1071506 w 1921738"/>
                <a:gd name="connsiteY1" fmla="*/ 64167 h 1431932"/>
                <a:gd name="connsiteX2" fmla="*/ 1921738 w 1921738"/>
                <a:gd name="connsiteY2" fmla="*/ 1431932 h 1431932"/>
                <a:gd name="connsiteX3" fmla="*/ 994610 w 1921738"/>
                <a:gd name="connsiteY3" fmla="*/ 1431932 h 1431932"/>
                <a:gd name="connsiteX4" fmla="*/ 0 w 1921738"/>
                <a:gd name="connsiteY4" fmla="*/ 0 h 1431932"/>
                <a:gd name="connsiteX0" fmla="*/ 0 w 1921738"/>
                <a:gd name="connsiteY0" fmla="*/ 0 h 1431932"/>
                <a:gd name="connsiteX1" fmla="*/ 1007337 w 1921738"/>
                <a:gd name="connsiteY1" fmla="*/ 16041 h 1431932"/>
                <a:gd name="connsiteX2" fmla="*/ 1921738 w 1921738"/>
                <a:gd name="connsiteY2" fmla="*/ 1431932 h 1431932"/>
                <a:gd name="connsiteX3" fmla="*/ 994610 w 1921738"/>
                <a:gd name="connsiteY3" fmla="*/ 1431932 h 1431932"/>
                <a:gd name="connsiteX4" fmla="*/ 0 w 1921738"/>
                <a:gd name="connsiteY4" fmla="*/ 0 h 1431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21738" h="1431932">
                  <a:moveTo>
                    <a:pt x="0" y="0"/>
                  </a:moveTo>
                  <a:lnTo>
                    <a:pt x="1007337" y="16041"/>
                  </a:lnTo>
                  <a:lnTo>
                    <a:pt x="1921738" y="1431932"/>
                  </a:lnTo>
                  <a:lnTo>
                    <a:pt x="994610" y="1431932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6" name="Rectangle 14"/>
            <p:cNvSpPr/>
            <p:nvPr/>
          </p:nvSpPr>
          <p:spPr>
            <a:xfrm>
              <a:off x="6629400" y="2512116"/>
              <a:ext cx="1369115" cy="969381"/>
            </a:xfrm>
            <a:custGeom>
              <a:avLst/>
              <a:gdLst>
                <a:gd name="connsiteX0" fmla="*/ 0 w 927128"/>
                <a:gd name="connsiteY0" fmla="*/ 0 h 1292509"/>
                <a:gd name="connsiteX1" fmla="*/ 927128 w 927128"/>
                <a:gd name="connsiteY1" fmla="*/ 0 h 1292509"/>
                <a:gd name="connsiteX2" fmla="*/ 927128 w 927128"/>
                <a:gd name="connsiteY2" fmla="*/ 1292509 h 1292509"/>
                <a:gd name="connsiteX3" fmla="*/ 0 w 927128"/>
                <a:gd name="connsiteY3" fmla="*/ 1292509 h 1292509"/>
                <a:gd name="connsiteX4" fmla="*/ 0 w 927128"/>
                <a:gd name="connsiteY4" fmla="*/ 0 h 1292509"/>
                <a:gd name="connsiteX0" fmla="*/ 0 w 1825486"/>
                <a:gd name="connsiteY0" fmla="*/ 0 h 1340636"/>
                <a:gd name="connsiteX1" fmla="*/ 1825486 w 1825486"/>
                <a:gd name="connsiteY1" fmla="*/ 48127 h 1340636"/>
                <a:gd name="connsiteX2" fmla="*/ 1825486 w 1825486"/>
                <a:gd name="connsiteY2" fmla="*/ 1340636 h 1340636"/>
                <a:gd name="connsiteX3" fmla="*/ 898358 w 1825486"/>
                <a:gd name="connsiteY3" fmla="*/ 1340636 h 1340636"/>
                <a:gd name="connsiteX4" fmla="*/ 0 w 1825486"/>
                <a:gd name="connsiteY4" fmla="*/ 0 h 1340636"/>
                <a:gd name="connsiteX0" fmla="*/ 0 w 1825486"/>
                <a:gd name="connsiteY0" fmla="*/ 0 h 1340636"/>
                <a:gd name="connsiteX1" fmla="*/ 927128 w 1825486"/>
                <a:gd name="connsiteY1" fmla="*/ 1 h 1340636"/>
                <a:gd name="connsiteX2" fmla="*/ 1825486 w 1825486"/>
                <a:gd name="connsiteY2" fmla="*/ 1340636 h 1340636"/>
                <a:gd name="connsiteX3" fmla="*/ 898358 w 1825486"/>
                <a:gd name="connsiteY3" fmla="*/ 1340636 h 1340636"/>
                <a:gd name="connsiteX4" fmla="*/ 0 w 1825486"/>
                <a:gd name="connsiteY4" fmla="*/ 0 h 1340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5486" h="1340636">
                  <a:moveTo>
                    <a:pt x="0" y="0"/>
                  </a:moveTo>
                  <a:lnTo>
                    <a:pt x="927128" y="1"/>
                  </a:lnTo>
                  <a:lnTo>
                    <a:pt x="1825486" y="1340636"/>
                  </a:lnTo>
                  <a:lnTo>
                    <a:pt x="898358" y="1340636"/>
                  </a:lnTo>
                  <a:lnTo>
                    <a:pt x="0" y="0"/>
                  </a:lnTo>
                  <a:close/>
                </a:path>
              </a:pathLst>
            </a:custGeom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7" name="Rectangle 15"/>
            <p:cNvSpPr/>
            <p:nvPr/>
          </p:nvSpPr>
          <p:spPr>
            <a:xfrm>
              <a:off x="6617369" y="3550373"/>
              <a:ext cx="1381146" cy="924529"/>
            </a:xfrm>
            <a:custGeom>
              <a:avLst/>
              <a:gdLst>
                <a:gd name="connsiteX0" fmla="*/ 0 w 927128"/>
                <a:gd name="connsiteY0" fmla="*/ 0 h 1232705"/>
                <a:gd name="connsiteX1" fmla="*/ 927128 w 927128"/>
                <a:gd name="connsiteY1" fmla="*/ 0 h 1232705"/>
                <a:gd name="connsiteX2" fmla="*/ 927128 w 927128"/>
                <a:gd name="connsiteY2" fmla="*/ 1232705 h 1232705"/>
                <a:gd name="connsiteX3" fmla="*/ 0 w 927128"/>
                <a:gd name="connsiteY3" fmla="*/ 1232705 h 1232705"/>
                <a:gd name="connsiteX4" fmla="*/ 0 w 927128"/>
                <a:gd name="connsiteY4" fmla="*/ 0 h 1232705"/>
                <a:gd name="connsiteX0" fmla="*/ 0 w 1841528"/>
                <a:gd name="connsiteY0" fmla="*/ 0 h 1280832"/>
                <a:gd name="connsiteX1" fmla="*/ 1841528 w 1841528"/>
                <a:gd name="connsiteY1" fmla="*/ 48127 h 1280832"/>
                <a:gd name="connsiteX2" fmla="*/ 1841528 w 1841528"/>
                <a:gd name="connsiteY2" fmla="*/ 1280832 h 1280832"/>
                <a:gd name="connsiteX3" fmla="*/ 914400 w 1841528"/>
                <a:gd name="connsiteY3" fmla="*/ 1280832 h 1280832"/>
                <a:gd name="connsiteX4" fmla="*/ 0 w 1841528"/>
                <a:gd name="connsiteY4" fmla="*/ 0 h 1280832"/>
                <a:gd name="connsiteX0" fmla="*/ 0 w 1841528"/>
                <a:gd name="connsiteY0" fmla="*/ 0 h 1280832"/>
                <a:gd name="connsiteX1" fmla="*/ 975254 w 1841528"/>
                <a:gd name="connsiteY1" fmla="*/ 16043 h 1280832"/>
                <a:gd name="connsiteX2" fmla="*/ 1841528 w 1841528"/>
                <a:gd name="connsiteY2" fmla="*/ 1280832 h 1280832"/>
                <a:gd name="connsiteX3" fmla="*/ 914400 w 1841528"/>
                <a:gd name="connsiteY3" fmla="*/ 1280832 h 1280832"/>
                <a:gd name="connsiteX4" fmla="*/ 0 w 1841528"/>
                <a:gd name="connsiteY4" fmla="*/ 0 h 1280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41528" h="1280832">
                  <a:moveTo>
                    <a:pt x="0" y="0"/>
                  </a:moveTo>
                  <a:lnTo>
                    <a:pt x="975254" y="16043"/>
                  </a:lnTo>
                  <a:lnTo>
                    <a:pt x="1841528" y="1280832"/>
                  </a:lnTo>
                  <a:lnTo>
                    <a:pt x="914400" y="1280832"/>
                  </a:lnTo>
                  <a:lnTo>
                    <a:pt x="0" y="0"/>
                  </a:lnTo>
                  <a:close/>
                </a:path>
              </a:pathLst>
            </a:custGeom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8" name="Rectangle 16"/>
            <p:cNvSpPr/>
            <p:nvPr/>
          </p:nvSpPr>
          <p:spPr>
            <a:xfrm>
              <a:off x="6617369" y="4564039"/>
              <a:ext cx="1381146" cy="925696"/>
            </a:xfrm>
            <a:custGeom>
              <a:avLst/>
              <a:gdLst>
                <a:gd name="connsiteX0" fmla="*/ 0 w 927128"/>
                <a:gd name="connsiteY0" fmla="*/ 0 h 1227214"/>
                <a:gd name="connsiteX1" fmla="*/ 927128 w 927128"/>
                <a:gd name="connsiteY1" fmla="*/ 0 h 1227214"/>
                <a:gd name="connsiteX2" fmla="*/ 927128 w 927128"/>
                <a:gd name="connsiteY2" fmla="*/ 1227214 h 1227214"/>
                <a:gd name="connsiteX3" fmla="*/ 0 w 927128"/>
                <a:gd name="connsiteY3" fmla="*/ 1227214 h 1227214"/>
                <a:gd name="connsiteX4" fmla="*/ 0 w 927128"/>
                <a:gd name="connsiteY4" fmla="*/ 0 h 1227214"/>
                <a:gd name="connsiteX0" fmla="*/ 0 w 1841528"/>
                <a:gd name="connsiteY0" fmla="*/ 0 h 1259298"/>
                <a:gd name="connsiteX1" fmla="*/ 1841528 w 1841528"/>
                <a:gd name="connsiteY1" fmla="*/ 32084 h 1259298"/>
                <a:gd name="connsiteX2" fmla="*/ 1841528 w 1841528"/>
                <a:gd name="connsiteY2" fmla="*/ 1259298 h 1259298"/>
                <a:gd name="connsiteX3" fmla="*/ 914400 w 1841528"/>
                <a:gd name="connsiteY3" fmla="*/ 1259298 h 1259298"/>
                <a:gd name="connsiteX4" fmla="*/ 0 w 1841528"/>
                <a:gd name="connsiteY4" fmla="*/ 0 h 1259298"/>
                <a:gd name="connsiteX0" fmla="*/ 0 w 1841528"/>
                <a:gd name="connsiteY0" fmla="*/ 16043 h 1275341"/>
                <a:gd name="connsiteX1" fmla="*/ 959212 w 1841528"/>
                <a:gd name="connsiteY1" fmla="*/ 0 h 1275341"/>
                <a:gd name="connsiteX2" fmla="*/ 1841528 w 1841528"/>
                <a:gd name="connsiteY2" fmla="*/ 1275341 h 1275341"/>
                <a:gd name="connsiteX3" fmla="*/ 914400 w 1841528"/>
                <a:gd name="connsiteY3" fmla="*/ 1275341 h 1275341"/>
                <a:gd name="connsiteX4" fmla="*/ 0 w 1841528"/>
                <a:gd name="connsiteY4" fmla="*/ 16043 h 1275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41528" h="1275341">
                  <a:moveTo>
                    <a:pt x="0" y="16043"/>
                  </a:moveTo>
                  <a:lnTo>
                    <a:pt x="959212" y="0"/>
                  </a:lnTo>
                  <a:lnTo>
                    <a:pt x="1841528" y="1275341"/>
                  </a:lnTo>
                  <a:lnTo>
                    <a:pt x="914400" y="1275341"/>
                  </a:lnTo>
                  <a:lnTo>
                    <a:pt x="0" y="16043"/>
                  </a:lnTo>
                  <a:close/>
                </a:path>
              </a:pathLst>
            </a:custGeom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4113411" y="609600"/>
            <a:ext cx="47706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খান ইমামুল ইসলাম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267200" y="2116798"/>
            <a:ext cx="46168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সহকারী শিক্ষক( বিজ্ঞান) 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267200" y="3619782"/>
            <a:ext cx="46168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গোহালা টি,সি,এ,এল,উচ্চ বিদ্যালয়,মুকসুদপুর,গোপালগঞ্জ।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267200" y="5176699"/>
            <a:ext cx="46168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মোবাইলঃ ০১৭১১২২২৯৩৪ </a:t>
            </a:r>
            <a:endParaRPr lang="en-US" sz="40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920663"/>
            <a:ext cx="2566802" cy="325603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24" name="TextBox 23"/>
          <p:cNvSpPr txBox="1"/>
          <p:nvPr/>
        </p:nvSpPr>
        <p:spPr>
          <a:xfrm>
            <a:off x="533400" y="609600"/>
            <a:ext cx="2348714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IN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পরিচিতিঃ</a:t>
            </a:r>
            <a:r>
              <a:rPr lang="bn-IN" sz="5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0688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evel 3"/>
          <p:cNvSpPr/>
          <p:nvPr/>
        </p:nvSpPr>
        <p:spPr>
          <a:xfrm>
            <a:off x="2057400" y="91698"/>
            <a:ext cx="5410200" cy="1200329"/>
          </a:xfrm>
          <a:prstGeom prst="bevel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3F9CAE86-E684-4A69-93BB-D5A5F2801277}"/>
              </a:ext>
            </a:extLst>
          </p:cNvPr>
          <p:cNvSpPr txBox="1"/>
          <p:nvPr/>
        </p:nvSpPr>
        <p:spPr>
          <a:xfrm>
            <a:off x="902367" y="348921"/>
            <a:ext cx="9384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14AD8882-8751-4633-8C4A-0DD9112F1E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95400"/>
            <a:ext cx="8686800" cy="5334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09800" y="91698"/>
            <a:ext cx="5257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7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সবাইকে ধন্যবাদ </a:t>
            </a:r>
            <a:endParaRPr lang="en-US" sz="72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56058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28800" y="175730"/>
            <a:ext cx="4572000" cy="144655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en-US" sz="8800" dirty="0" err="1">
                <a:ln w="38100">
                  <a:solidFill>
                    <a:schemeClr val="tx1"/>
                  </a:solidFill>
                </a:ln>
                <a:gradFill>
                  <a:gsLst>
                    <a:gs pos="0">
                      <a:srgbClr val="C00000"/>
                    </a:gs>
                    <a:gs pos="25000">
                      <a:srgbClr val="FF0000"/>
                    </a:gs>
                    <a:gs pos="53000">
                      <a:srgbClr val="002060"/>
                    </a:gs>
                    <a:gs pos="72500">
                      <a:srgbClr val="ED7D31">
                        <a:lumMod val="75000"/>
                      </a:srgbClr>
                    </a:gs>
                    <a:gs pos="92000">
                      <a:srgbClr val="FFC000">
                        <a:lumMod val="40000"/>
                        <a:lumOff val="60000"/>
                      </a:srgbClr>
                    </a:gs>
                  </a:gsLst>
                  <a:lin ang="3000000" scaled="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পাঠপরিচিতি</a:t>
            </a:r>
            <a:endParaRPr lang="en-US" sz="8800" dirty="0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95400" y="1651970"/>
            <a:ext cx="6629400" cy="3970318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lvl="0"/>
            <a:r>
              <a:rPr lang="bn-IN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6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bn-IN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IN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-১০ম</a:t>
            </a:r>
            <a:endParaRPr lang="en-US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/>
            <a:r>
              <a:rPr lang="bn-IN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48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bn-IN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endParaRPr lang="en-US" sz="4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/>
            <a:r>
              <a:rPr lang="bn-IN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4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bn-IN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দ্বাদশ</a:t>
            </a:r>
            <a:endParaRPr lang="en-US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/>
            <a:r>
              <a:rPr lang="bn-IN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4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4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bn-IN" sz="4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তড়িৎ </a:t>
            </a:r>
            <a:r>
              <a:rPr lang="bn-IN" sz="4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বর্তনী </a:t>
            </a:r>
            <a:r>
              <a:rPr lang="bn-IN" sz="4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/>
            <a:r>
              <a:rPr lang="bn-IN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48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4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4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৪৫ </a:t>
            </a:r>
            <a:r>
              <a:rPr lang="en-US" sz="48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4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3136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00"/>
            <a:ext cx="4495800" cy="5638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92D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219200"/>
            <a:ext cx="4648200" cy="5638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92D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304800" y="108486"/>
            <a:ext cx="861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dirty="0" smtClean="0">
                <a:latin typeface="NikoshBAN" pitchFamily="2" charset="0"/>
                <a:cs typeface="NikoshBAN" pitchFamily="2" charset="0"/>
              </a:rPr>
              <a:t>এসো আমরা নিচের চিত্রগলো লক্ষ্য করি 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54349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28600"/>
            <a:ext cx="3927766" cy="63661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3921" y="228601"/>
            <a:ext cx="4595279" cy="636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9485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228600"/>
            <a:ext cx="3276600" cy="29522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889" y="228600"/>
            <a:ext cx="4666365" cy="29522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429000"/>
            <a:ext cx="3036825" cy="32765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7436" y="3429000"/>
            <a:ext cx="4913163" cy="3276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7374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143000" y="2438400"/>
            <a:ext cx="6781800" cy="3713018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b="1" dirty="0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তড়িৎ বর্তনী </a:t>
            </a:r>
            <a:endParaRPr lang="en-US" sz="9600" b="1" dirty="0">
              <a:solidFill>
                <a:srgbClr val="FFFF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609600" y="180109"/>
            <a:ext cx="7620000" cy="1995055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আজকের পাঠ- </a:t>
            </a:r>
            <a:endParaRPr lang="en-US" sz="72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29145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0" y="35009"/>
            <a:ext cx="9144000" cy="6822991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33400" y="143495"/>
            <a:ext cx="7086600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6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......... 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" y="1452786"/>
            <a:ext cx="8991600" cy="517064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v"/>
            </a:pPr>
            <a:r>
              <a:rPr lang="en-US" sz="4400" dirty="0" smtClean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তড়ি</a:t>
            </a:r>
            <a:r>
              <a:rPr lang="en-US" sz="44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4400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বর্তনী</a:t>
            </a:r>
            <a:r>
              <a:rPr lang="en-US" sz="44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 smtClean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 বলতে</a:t>
            </a:r>
            <a:r>
              <a:rPr lang="en-US" sz="4400" dirty="0" smtClean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</a:t>
            </a:r>
            <a:r>
              <a:rPr lang="bn-IN" sz="4400" dirty="0" smtClean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 </a:t>
            </a:r>
            <a:r>
              <a:rPr lang="en-US" sz="4400" dirty="0" smtClean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571500" indent="-571500">
              <a:buFont typeface="Wingdings" pitchFamily="2" charset="2"/>
              <a:buChar char="v"/>
            </a:pPr>
            <a:r>
              <a:rPr lang="en-US" sz="4400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সমান্তরাল</a:t>
            </a:r>
            <a:r>
              <a:rPr lang="en-US" sz="4400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400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সিরিজ</a:t>
            </a:r>
            <a:r>
              <a:rPr lang="en-US" sz="4400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বর্তনী</a:t>
            </a:r>
            <a:r>
              <a:rPr lang="en-US" sz="4400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ব্যবহারের</a:t>
            </a:r>
            <a:r>
              <a:rPr lang="en-US" sz="4400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সুবিধা</a:t>
            </a:r>
            <a:r>
              <a:rPr lang="en-US" sz="4400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400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অসুবিধা</a:t>
            </a:r>
            <a:r>
              <a:rPr lang="en-US" sz="4400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400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</a:t>
            </a:r>
            <a:r>
              <a:rPr lang="en-US" sz="4400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</a:t>
            </a:r>
            <a:r>
              <a:rPr lang="bn-IN" sz="4400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বে। </a:t>
            </a:r>
            <a:endParaRPr lang="en-US" sz="4400" dirty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44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তড়ি</a:t>
            </a:r>
            <a:r>
              <a:rPr lang="en-US" sz="4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44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bn-IN" sz="4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পদ্ধতির প্রয়োগ সম্পর্কে জানতে পারবে। </a:t>
            </a:r>
            <a:endParaRPr lang="en-US" sz="44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বৈদ্যুতিক</a:t>
            </a:r>
            <a:r>
              <a:rPr lang="en-US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ক্ষমতার</a:t>
            </a:r>
            <a:r>
              <a:rPr lang="en-US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হিসাব</a:t>
            </a:r>
            <a:r>
              <a:rPr lang="en-US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</a:t>
            </a:r>
            <a:r>
              <a:rPr lang="bn-IN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বে। 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85473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5600" y="258449"/>
            <a:ext cx="3962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তড়ি</a:t>
            </a:r>
            <a:r>
              <a:rPr lang="en-US" sz="6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6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বর্তনী</a:t>
            </a:r>
            <a:r>
              <a:rPr lang="en-US" sz="6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350964"/>
            <a:ext cx="8686800" cy="35258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52400" y="5062276"/>
            <a:ext cx="8915400" cy="14465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ঋনাত্মক</a:t>
            </a:r>
            <a:r>
              <a:rPr lang="en-US" sz="4400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প্রান্ত</a:t>
            </a:r>
            <a:r>
              <a:rPr lang="en-US" sz="4400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400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dirty="0" err="1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ধনাত্মক</a:t>
            </a:r>
            <a:r>
              <a:rPr lang="en-US" sz="4400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প্রান্তে</a:t>
            </a:r>
            <a:r>
              <a:rPr lang="en-US" sz="4400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ইলেক্ট্রন</a:t>
            </a:r>
            <a:r>
              <a:rPr lang="en-US" sz="4400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প্রবাহের</a:t>
            </a:r>
            <a:r>
              <a:rPr lang="en-US" sz="4400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সম্পূর্ণ</a:t>
            </a:r>
            <a:r>
              <a:rPr lang="en-US" sz="4400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পথকে</a:t>
            </a:r>
            <a:r>
              <a:rPr lang="en-US" sz="4400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তড়ি</a:t>
            </a:r>
            <a:r>
              <a:rPr lang="en-US" sz="4400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4400" dirty="0" err="1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বর্তনী</a:t>
            </a:r>
            <a:r>
              <a:rPr lang="en-US" sz="4400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400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 </a:t>
            </a:r>
          </a:p>
        </p:txBody>
      </p:sp>
    </p:spTree>
    <p:extLst>
      <p:ext uri="{BB962C8B-B14F-4D97-AF65-F5344CB8AC3E}">
        <p14:creationId xmlns:p14="http://schemas.microsoft.com/office/powerpoint/2010/main" val="3499254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128</TotalTime>
  <Words>495</Words>
  <Application>Microsoft Office PowerPoint</Application>
  <PresentationFormat>On-screen Show (4:3)</PresentationFormat>
  <Paragraphs>67</Paragraphs>
  <Slides>20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Slipstream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KHAN IMAMUL ISLAM</dc:creator>
  <cp:lastModifiedBy>KHAN IMAMUL ISLAM</cp:lastModifiedBy>
  <cp:revision>8</cp:revision>
  <dcterms:created xsi:type="dcterms:W3CDTF">2006-08-16T00:00:00Z</dcterms:created>
  <dcterms:modified xsi:type="dcterms:W3CDTF">2020-05-14T05:02:30Z</dcterms:modified>
</cp:coreProperties>
</file>