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79" r:id="rId6"/>
    <p:sldId id="280" r:id="rId7"/>
    <p:sldId id="261" r:id="rId8"/>
    <p:sldId id="262" r:id="rId9"/>
    <p:sldId id="264" r:id="rId10"/>
    <p:sldId id="265" r:id="rId11"/>
    <p:sldId id="263" r:id="rId12"/>
    <p:sldId id="266" r:id="rId13"/>
    <p:sldId id="281" r:id="rId14"/>
    <p:sldId id="267" r:id="rId15"/>
    <p:sldId id="268" r:id="rId16"/>
    <p:sldId id="269" r:id="rId17"/>
    <p:sldId id="270" r:id="rId18"/>
    <p:sldId id="272" r:id="rId19"/>
    <p:sldId id="271" r:id="rId20"/>
    <p:sldId id="274" r:id="rId21"/>
    <p:sldId id="275" r:id="rId22"/>
    <p:sldId id="282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33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3" autoAdjust="0"/>
    <p:restoredTop sz="94660"/>
  </p:normalViewPr>
  <p:slideViewPr>
    <p:cSldViewPr>
      <p:cViewPr varScale="1">
        <p:scale>
          <a:sx n="81" d="100"/>
          <a:sy n="81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92E55E-A055-44C4-9F3F-381E691AB9CC}" type="doc">
      <dgm:prSet loTypeId="urn:microsoft.com/office/officeart/2005/8/layout/radial5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2F9DC64-7C92-457B-9480-57D276B4E2E2}">
      <dgm:prSet phldrT="[Text]"/>
      <dgm:spPr/>
      <dgm:t>
        <a:bodyPr/>
        <a:lstStyle/>
        <a:p>
          <a:r>
            <a:rPr lang="en-US" dirty="0" err="1">
              <a:latin typeface="NikoshBAN" pitchFamily="2" charset="0"/>
              <a:cs typeface="NikoshBAN" pitchFamily="2" charset="0"/>
            </a:rPr>
            <a:t>পানি</a:t>
          </a:r>
          <a:r>
            <a:rPr lang="en-US" dirty="0">
              <a:latin typeface="NikoshBAN" pitchFamily="2" charset="0"/>
              <a:cs typeface="NikoshBAN" pitchFamily="2" charset="0"/>
            </a:rPr>
            <a:t> </a:t>
          </a:r>
          <a:r>
            <a:rPr lang="en-US" dirty="0" err="1">
              <a:latin typeface="NikoshBAN" pitchFamily="2" charset="0"/>
              <a:cs typeface="NikoshBAN" pitchFamily="2" charset="0"/>
            </a:rPr>
            <a:t>শোষণ</a:t>
          </a:r>
          <a:r>
            <a:rPr lang="en-US" dirty="0">
              <a:latin typeface="NikoshBAN" pitchFamily="2" charset="0"/>
              <a:cs typeface="NikoshBAN" pitchFamily="2" charset="0"/>
            </a:rPr>
            <a:t> </a:t>
          </a:r>
          <a:r>
            <a:rPr lang="en-US" dirty="0" err="1">
              <a:latin typeface="NikoshBAN" pitchFamily="2" charset="0"/>
              <a:cs typeface="NikoshBAN" pitchFamily="2" charset="0"/>
            </a:rPr>
            <a:t>প্রক্রিয়া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363CA196-EC9A-490F-A7C8-1F423B22B4FD}" type="parTrans" cxnId="{8E4D020B-6BA6-469E-AF0F-072D029D4A51}">
      <dgm:prSet/>
      <dgm:spPr/>
      <dgm:t>
        <a:bodyPr/>
        <a:lstStyle/>
        <a:p>
          <a:endParaRPr lang="en-US"/>
        </a:p>
      </dgm:t>
    </dgm:pt>
    <dgm:pt modelId="{DAA5AF4A-F8D6-4698-A52B-0DCEF3E5EA8F}" type="sibTrans" cxnId="{8E4D020B-6BA6-469E-AF0F-072D029D4A51}">
      <dgm:prSet/>
      <dgm:spPr/>
      <dgm:t>
        <a:bodyPr/>
        <a:lstStyle/>
        <a:p>
          <a:endParaRPr lang="en-US"/>
        </a:p>
      </dgm:t>
    </dgm:pt>
    <dgm:pt modelId="{76D0F112-3912-423A-B783-825A91B259FA}">
      <dgm:prSet phldrT="[Text]" custT="1"/>
      <dgm:spPr/>
      <dgm:t>
        <a:bodyPr/>
        <a:lstStyle/>
        <a:p>
          <a:r>
            <a:rPr lang="en-US" sz="2000" dirty="0" err="1">
              <a:latin typeface="NikoshBAN" pitchFamily="2" charset="0"/>
              <a:cs typeface="NikoshBAN" pitchFamily="2" charset="0"/>
            </a:rPr>
            <a:t>ইমবাইবেশন</a:t>
          </a:r>
          <a:endParaRPr lang="en-US" sz="2000" dirty="0">
            <a:latin typeface="NikoshBAN" pitchFamily="2" charset="0"/>
            <a:cs typeface="NikoshBAN" pitchFamily="2" charset="0"/>
          </a:endParaRPr>
        </a:p>
      </dgm:t>
    </dgm:pt>
    <dgm:pt modelId="{BD8258AC-F482-4559-97AE-157C2A060160}" type="parTrans" cxnId="{CE4E55A2-C1BB-4B25-BF96-8375118744E0}">
      <dgm:prSet/>
      <dgm:spPr/>
      <dgm:t>
        <a:bodyPr/>
        <a:lstStyle/>
        <a:p>
          <a:endParaRPr lang="en-US"/>
        </a:p>
      </dgm:t>
    </dgm:pt>
    <dgm:pt modelId="{32C0F524-3559-4335-866A-D73162669AB8}" type="sibTrans" cxnId="{CE4E55A2-C1BB-4B25-BF96-8375118744E0}">
      <dgm:prSet/>
      <dgm:spPr/>
      <dgm:t>
        <a:bodyPr/>
        <a:lstStyle/>
        <a:p>
          <a:endParaRPr lang="en-US"/>
        </a:p>
      </dgm:t>
    </dgm:pt>
    <dgm:pt modelId="{AFEEFB2B-4DE8-4618-9482-CDCAC93722B8}">
      <dgm:prSet phldrT="[Text]" custT="1"/>
      <dgm:spPr/>
      <dgm:t>
        <a:bodyPr/>
        <a:lstStyle/>
        <a:p>
          <a:r>
            <a:rPr lang="en-US" sz="3600" dirty="0" err="1">
              <a:latin typeface="NikoshBAN" pitchFamily="2" charset="0"/>
              <a:cs typeface="NikoshBAN" pitchFamily="2" charset="0"/>
            </a:rPr>
            <a:t>ব্যাপন</a:t>
          </a:r>
          <a:endParaRPr lang="en-US" sz="3600" dirty="0">
            <a:latin typeface="NikoshBAN" pitchFamily="2" charset="0"/>
            <a:cs typeface="NikoshBAN" pitchFamily="2" charset="0"/>
          </a:endParaRPr>
        </a:p>
      </dgm:t>
    </dgm:pt>
    <dgm:pt modelId="{50EA76BD-D3EB-44EF-AB8A-6F2AA3CDFB62}" type="parTrans" cxnId="{95082A0D-7630-42DE-8F9F-E6263897CBF3}">
      <dgm:prSet/>
      <dgm:spPr/>
      <dgm:t>
        <a:bodyPr/>
        <a:lstStyle/>
        <a:p>
          <a:endParaRPr lang="en-US"/>
        </a:p>
      </dgm:t>
    </dgm:pt>
    <dgm:pt modelId="{FEB346A2-97A4-480B-988C-3377D9AE8A0F}" type="sibTrans" cxnId="{95082A0D-7630-42DE-8F9F-E6263897CBF3}">
      <dgm:prSet/>
      <dgm:spPr/>
      <dgm:t>
        <a:bodyPr/>
        <a:lstStyle/>
        <a:p>
          <a:endParaRPr lang="en-US"/>
        </a:p>
      </dgm:t>
    </dgm:pt>
    <dgm:pt modelId="{E42E869D-095D-42CB-82F2-10228A06008A}">
      <dgm:prSet custT="1"/>
      <dgm:spPr/>
      <dgm:t>
        <a:bodyPr/>
        <a:lstStyle/>
        <a:p>
          <a:r>
            <a:rPr lang="en-US" sz="2800" dirty="0" err="1">
              <a:latin typeface="NikoshBAN" pitchFamily="2" charset="0"/>
              <a:cs typeface="NikoshBAN" pitchFamily="2" charset="0"/>
            </a:rPr>
            <a:t>অভিস্রবণ</a:t>
          </a:r>
          <a:endParaRPr lang="en-US" sz="2800" dirty="0"/>
        </a:p>
      </dgm:t>
    </dgm:pt>
    <dgm:pt modelId="{0ED125FC-E9B5-4B9C-B7B6-BDD4A79AA20F}" type="parTrans" cxnId="{BF5FAEF9-9FB0-490A-A4B5-6653450A45AF}">
      <dgm:prSet/>
      <dgm:spPr/>
      <dgm:t>
        <a:bodyPr/>
        <a:lstStyle/>
        <a:p>
          <a:endParaRPr lang="en-US"/>
        </a:p>
      </dgm:t>
    </dgm:pt>
    <dgm:pt modelId="{C553E7C8-432F-4FA9-9D87-18D6D4E8A9C9}" type="sibTrans" cxnId="{BF5FAEF9-9FB0-490A-A4B5-6653450A45AF}">
      <dgm:prSet/>
      <dgm:spPr/>
      <dgm:t>
        <a:bodyPr/>
        <a:lstStyle/>
        <a:p>
          <a:endParaRPr lang="en-US"/>
        </a:p>
      </dgm:t>
    </dgm:pt>
    <dgm:pt modelId="{24FD70EC-D2A4-4868-B837-27A48B311F3A}" type="pres">
      <dgm:prSet presAssocID="{6A92E55E-A055-44C4-9F3F-381E691AB9C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2FDE3AB-50F3-46C2-9E14-BD880AF9CB82}" type="pres">
      <dgm:prSet presAssocID="{82F9DC64-7C92-457B-9480-57D276B4E2E2}" presName="centerShape" presStyleLbl="node0" presStyleIdx="0" presStyleCnt="1"/>
      <dgm:spPr/>
    </dgm:pt>
    <dgm:pt modelId="{A362F703-6229-4B99-A9D0-2D4A9283DED4}" type="pres">
      <dgm:prSet presAssocID="{BD8258AC-F482-4559-97AE-157C2A060160}" presName="parTrans" presStyleLbl="sibTrans2D1" presStyleIdx="0" presStyleCnt="3"/>
      <dgm:spPr/>
    </dgm:pt>
    <dgm:pt modelId="{D3F00764-C4CC-43DF-A4EF-73861AAFF616}" type="pres">
      <dgm:prSet presAssocID="{BD8258AC-F482-4559-97AE-157C2A060160}" presName="connectorText" presStyleLbl="sibTrans2D1" presStyleIdx="0" presStyleCnt="3"/>
      <dgm:spPr/>
    </dgm:pt>
    <dgm:pt modelId="{544098D8-B148-4A46-8027-52DBE01FEB28}" type="pres">
      <dgm:prSet presAssocID="{76D0F112-3912-423A-B783-825A91B259FA}" presName="node" presStyleLbl="node1" presStyleIdx="0" presStyleCnt="3" custScaleX="95864" custScaleY="99614" custRadScaleRad="97382" custRadScaleInc="-1656">
        <dgm:presLayoutVars>
          <dgm:bulletEnabled val="1"/>
        </dgm:presLayoutVars>
      </dgm:prSet>
      <dgm:spPr/>
    </dgm:pt>
    <dgm:pt modelId="{A6F5CF02-F9F2-41FF-A5F8-AFD22F31D4B1}" type="pres">
      <dgm:prSet presAssocID="{50EA76BD-D3EB-44EF-AB8A-6F2AA3CDFB62}" presName="parTrans" presStyleLbl="sibTrans2D1" presStyleIdx="1" presStyleCnt="3"/>
      <dgm:spPr/>
    </dgm:pt>
    <dgm:pt modelId="{91029D3E-AA1E-41E6-BCEC-C56C1E46F52A}" type="pres">
      <dgm:prSet presAssocID="{50EA76BD-D3EB-44EF-AB8A-6F2AA3CDFB62}" presName="connectorText" presStyleLbl="sibTrans2D1" presStyleIdx="1" presStyleCnt="3"/>
      <dgm:spPr/>
    </dgm:pt>
    <dgm:pt modelId="{9E008691-B12B-4D27-8255-2B6183D615C3}" type="pres">
      <dgm:prSet presAssocID="{AFEEFB2B-4DE8-4618-9482-CDCAC93722B8}" presName="node" presStyleLbl="node1" presStyleIdx="1" presStyleCnt="3" custScaleY="122396">
        <dgm:presLayoutVars>
          <dgm:bulletEnabled val="1"/>
        </dgm:presLayoutVars>
      </dgm:prSet>
      <dgm:spPr/>
    </dgm:pt>
    <dgm:pt modelId="{9D765017-8208-4AB0-895F-CB4C89C305B7}" type="pres">
      <dgm:prSet presAssocID="{0ED125FC-E9B5-4B9C-B7B6-BDD4A79AA20F}" presName="parTrans" presStyleLbl="sibTrans2D1" presStyleIdx="2" presStyleCnt="3"/>
      <dgm:spPr/>
    </dgm:pt>
    <dgm:pt modelId="{ACAA290D-543F-4D53-AE21-53AAA903E8FF}" type="pres">
      <dgm:prSet presAssocID="{0ED125FC-E9B5-4B9C-B7B6-BDD4A79AA20F}" presName="connectorText" presStyleLbl="sibTrans2D1" presStyleIdx="2" presStyleCnt="3"/>
      <dgm:spPr/>
    </dgm:pt>
    <dgm:pt modelId="{D8667768-C691-4507-B803-1A48C03666EB}" type="pres">
      <dgm:prSet presAssocID="{E42E869D-095D-42CB-82F2-10228A06008A}" presName="node" presStyleLbl="node1" presStyleIdx="2" presStyleCnt="3" custScaleX="97745" custScaleY="104567">
        <dgm:presLayoutVars>
          <dgm:bulletEnabled val="1"/>
        </dgm:presLayoutVars>
      </dgm:prSet>
      <dgm:spPr/>
    </dgm:pt>
  </dgm:ptLst>
  <dgm:cxnLst>
    <dgm:cxn modelId="{8E4D020B-6BA6-469E-AF0F-072D029D4A51}" srcId="{6A92E55E-A055-44C4-9F3F-381E691AB9CC}" destId="{82F9DC64-7C92-457B-9480-57D276B4E2E2}" srcOrd="0" destOrd="0" parTransId="{363CA196-EC9A-490F-A7C8-1F423B22B4FD}" sibTransId="{DAA5AF4A-F8D6-4698-A52B-0DCEF3E5EA8F}"/>
    <dgm:cxn modelId="{95082A0D-7630-42DE-8F9F-E6263897CBF3}" srcId="{82F9DC64-7C92-457B-9480-57D276B4E2E2}" destId="{AFEEFB2B-4DE8-4618-9482-CDCAC93722B8}" srcOrd="1" destOrd="0" parTransId="{50EA76BD-D3EB-44EF-AB8A-6F2AA3CDFB62}" sibTransId="{FEB346A2-97A4-480B-988C-3377D9AE8A0F}"/>
    <dgm:cxn modelId="{EDA76421-2E7B-4C57-899F-B24F61B4606F}" type="presOf" srcId="{E42E869D-095D-42CB-82F2-10228A06008A}" destId="{D8667768-C691-4507-B803-1A48C03666EB}" srcOrd="0" destOrd="0" presId="urn:microsoft.com/office/officeart/2005/8/layout/radial5"/>
    <dgm:cxn modelId="{DED16028-C0BB-48A2-BF10-15EEBE927C55}" type="presOf" srcId="{BD8258AC-F482-4559-97AE-157C2A060160}" destId="{D3F00764-C4CC-43DF-A4EF-73861AAFF616}" srcOrd="1" destOrd="0" presId="urn:microsoft.com/office/officeart/2005/8/layout/radial5"/>
    <dgm:cxn modelId="{75AB6730-88BC-40E5-A8A6-AF1E340BB94E}" type="presOf" srcId="{BD8258AC-F482-4559-97AE-157C2A060160}" destId="{A362F703-6229-4B99-A9D0-2D4A9283DED4}" srcOrd="0" destOrd="0" presId="urn:microsoft.com/office/officeart/2005/8/layout/radial5"/>
    <dgm:cxn modelId="{BFB4253D-6D76-4C30-BDA1-EA008E82ABAE}" type="presOf" srcId="{6A92E55E-A055-44C4-9F3F-381E691AB9CC}" destId="{24FD70EC-D2A4-4868-B837-27A48B311F3A}" srcOrd="0" destOrd="0" presId="urn:microsoft.com/office/officeart/2005/8/layout/radial5"/>
    <dgm:cxn modelId="{02256540-8AEA-4B9B-BC98-E8C2843CB55E}" type="presOf" srcId="{0ED125FC-E9B5-4B9C-B7B6-BDD4A79AA20F}" destId="{9D765017-8208-4AB0-895F-CB4C89C305B7}" srcOrd="0" destOrd="0" presId="urn:microsoft.com/office/officeart/2005/8/layout/radial5"/>
    <dgm:cxn modelId="{19DB896F-E012-4E5B-A870-C9CD471E6BDF}" type="presOf" srcId="{AFEEFB2B-4DE8-4618-9482-CDCAC93722B8}" destId="{9E008691-B12B-4D27-8255-2B6183D615C3}" srcOrd="0" destOrd="0" presId="urn:microsoft.com/office/officeart/2005/8/layout/radial5"/>
    <dgm:cxn modelId="{6CDD9370-F966-4E5A-BE48-4F415176F57C}" type="presOf" srcId="{50EA76BD-D3EB-44EF-AB8A-6F2AA3CDFB62}" destId="{91029D3E-AA1E-41E6-BCEC-C56C1E46F52A}" srcOrd="1" destOrd="0" presId="urn:microsoft.com/office/officeart/2005/8/layout/radial5"/>
    <dgm:cxn modelId="{658CE67F-F323-4A02-A59B-6799FBEC1A1C}" type="presOf" srcId="{76D0F112-3912-423A-B783-825A91B259FA}" destId="{544098D8-B148-4A46-8027-52DBE01FEB28}" srcOrd="0" destOrd="0" presId="urn:microsoft.com/office/officeart/2005/8/layout/radial5"/>
    <dgm:cxn modelId="{5C775285-210A-4DBD-9F99-C565727A58F3}" type="presOf" srcId="{0ED125FC-E9B5-4B9C-B7B6-BDD4A79AA20F}" destId="{ACAA290D-543F-4D53-AE21-53AAA903E8FF}" srcOrd="1" destOrd="0" presId="urn:microsoft.com/office/officeart/2005/8/layout/radial5"/>
    <dgm:cxn modelId="{CE4E55A2-C1BB-4B25-BF96-8375118744E0}" srcId="{82F9DC64-7C92-457B-9480-57D276B4E2E2}" destId="{76D0F112-3912-423A-B783-825A91B259FA}" srcOrd="0" destOrd="0" parTransId="{BD8258AC-F482-4559-97AE-157C2A060160}" sibTransId="{32C0F524-3559-4335-866A-D73162669AB8}"/>
    <dgm:cxn modelId="{9A7FB5B6-9EC7-49B9-AAEA-2500FAA7B347}" type="presOf" srcId="{50EA76BD-D3EB-44EF-AB8A-6F2AA3CDFB62}" destId="{A6F5CF02-F9F2-41FF-A5F8-AFD22F31D4B1}" srcOrd="0" destOrd="0" presId="urn:microsoft.com/office/officeart/2005/8/layout/radial5"/>
    <dgm:cxn modelId="{9C4F45DC-DEC4-4248-AAF2-DA9F40015167}" type="presOf" srcId="{82F9DC64-7C92-457B-9480-57D276B4E2E2}" destId="{F2FDE3AB-50F3-46C2-9E14-BD880AF9CB82}" srcOrd="0" destOrd="0" presId="urn:microsoft.com/office/officeart/2005/8/layout/radial5"/>
    <dgm:cxn modelId="{BF5FAEF9-9FB0-490A-A4B5-6653450A45AF}" srcId="{82F9DC64-7C92-457B-9480-57D276B4E2E2}" destId="{E42E869D-095D-42CB-82F2-10228A06008A}" srcOrd="2" destOrd="0" parTransId="{0ED125FC-E9B5-4B9C-B7B6-BDD4A79AA20F}" sibTransId="{C553E7C8-432F-4FA9-9D87-18D6D4E8A9C9}"/>
    <dgm:cxn modelId="{DDFB86AB-2579-4B29-B890-A526F7381BDB}" type="presParOf" srcId="{24FD70EC-D2A4-4868-B837-27A48B311F3A}" destId="{F2FDE3AB-50F3-46C2-9E14-BD880AF9CB82}" srcOrd="0" destOrd="0" presId="urn:microsoft.com/office/officeart/2005/8/layout/radial5"/>
    <dgm:cxn modelId="{11939013-B058-45BF-90A1-E319DAB700BD}" type="presParOf" srcId="{24FD70EC-D2A4-4868-B837-27A48B311F3A}" destId="{A362F703-6229-4B99-A9D0-2D4A9283DED4}" srcOrd="1" destOrd="0" presId="urn:microsoft.com/office/officeart/2005/8/layout/radial5"/>
    <dgm:cxn modelId="{4CF7DBFF-7860-4013-A529-2A2F9EC576E7}" type="presParOf" srcId="{A362F703-6229-4B99-A9D0-2D4A9283DED4}" destId="{D3F00764-C4CC-43DF-A4EF-73861AAFF616}" srcOrd="0" destOrd="0" presId="urn:microsoft.com/office/officeart/2005/8/layout/radial5"/>
    <dgm:cxn modelId="{AE500A76-6F9B-4FCB-A24D-3E5C0A0EEDD8}" type="presParOf" srcId="{24FD70EC-D2A4-4868-B837-27A48B311F3A}" destId="{544098D8-B148-4A46-8027-52DBE01FEB28}" srcOrd="2" destOrd="0" presId="urn:microsoft.com/office/officeart/2005/8/layout/radial5"/>
    <dgm:cxn modelId="{4B57E25E-8326-422D-A09B-93256F98898E}" type="presParOf" srcId="{24FD70EC-D2A4-4868-B837-27A48B311F3A}" destId="{A6F5CF02-F9F2-41FF-A5F8-AFD22F31D4B1}" srcOrd="3" destOrd="0" presId="urn:microsoft.com/office/officeart/2005/8/layout/radial5"/>
    <dgm:cxn modelId="{0C832837-0498-4987-8CC1-BAEA25351826}" type="presParOf" srcId="{A6F5CF02-F9F2-41FF-A5F8-AFD22F31D4B1}" destId="{91029D3E-AA1E-41E6-BCEC-C56C1E46F52A}" srcOrd="0" destOrd="0" presId="urn:microsoft.com/office/officeart/2005/8/layout/radial5"/>
    <dgm:cxn modelId="{1DE44A4E-45BA-4C79-AFA1-B2CEE9270731}" type="presParOf" srcId="{24FD70EC-D2A4-4868-B837-27A48B311F3A}" destId="{9E008691-B12B-4D27-8255-2B6183D615C3}" srcOrd="4" destOrd="0" presId="urn:microsoft.com/office/officeart/2005/8/layout/radial5"/>
    <dgm:cxn modelId="{D1F2D52C-F616-422A-86AC-BA6944A926DD}" type="presParOf" srcId="{24FD70EC-D2A4-4868-B837-27A48B311F3A}" destId="{9D765017-8208-4AB0-895F-CB4C89C305B7}" srcOrd="5" destOrd="0" presId="urn:microsoft.com/office/officeart/2005/8/layout/radial5"/>
    <dgm:cxn modelId="{61422A63-73F6-4561-B5E3-C34FFC99D8B0}" type="presParOf" srcId="{9D765017-8208-4AB0-895F-CB4C89C305B7}" destId="{ACAA290D-543F-4D53-AE21-53AAA903E8FF}" srcOrd="0" destOrd="0" presId="urn:microsoft.com/office/officeart/2005/8/layout/radial5"/>
    <dgm:cxn modelId="{A80C000E-1D47-4896-8DB2-4863912E4D27}" type="presParOf" srcId="{24FD70EC-D2A4-4868-B837-27A48B311F3A}" destId="{D8667768-C691-4507-B803-1A48C03666EB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DE3AB-50F3-46C2-9E14-BD880AF9CB82}">
      <dsp:nvSpPr>
        <dsp:cNvPr id="0" name=""/>
        <dsp:cNvSpPr/>
      </dsp:nvSpPr>
      <dsp:spPr>
        <a:xfrm>
          <a:off x="2278160" y="2046981"/>
          <a:ext cx="1522511" cy="152251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latin typeface="NikoshBAN" pitchFamily="2" charset="0"/>
              <a:cs typeface="NikoshBAN" pitchFamily="2" charset="0"/>
            </a:rPr>
            <a:t>পানি</a:t>
          </a:r>
          <a:r>
            <a:rPr lang="en-US" sz="25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2500" kern="1200" dirty="0" err="1">
              <a:latin typeface="NikoshBAN" pitchFamily="2" charset="0"/>
              <a:cs typeface="NikoshBAN" pitchFamily="2" charset="0"/>
            </a:rPr>
            <a:t>শোষণ</a:t>
          </a:r>
          <a:r>
            <a:rPr lang="en-US" sz="2500" kern="1200" dirty="0">
              <a:latin typeface="NikoshBAN" pitchFamily="2" charset="0"/>
              <a:cs typeface="NikoshBAN" pitchFamily="2" charset="0"/>
            </a:rPr>
            <a:t> </a:t>
          </a:r>
          <a:r>
            <a:rPr lang="en-US" sz="2500" kern="1200" dirty="0" err="1">
              <a:latin typeface="NikoshBAN" pitchFamily="2" charset="0"/>
              <a:cs typeface="NikoshBAN" pitchFamily="2" charset="0"/>
            </a:rPr>
            <a:t>প্রক্রিয়া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2501127" y="2269948"/>
        <a:ext cx="1076577" cy="1076577"/>
      </dsp:txXfrm>
    </dsp:sp>
    <dsp:sp modelId="{A362F703-6229-4B99-A9D0-2D4A9283DED4}">
      <dsp:nvSpPr>
        <dsp:cNvPr id="0" name=""/>
        <dsp:cNvSpPr/>
      </dsp:nvSpPr>
      <dsp:spPr>
        <a:xfrm rot="16140384">
          <a:off x="2874294" y="1518817"/>
          <a:ext cx="294496" cy="5176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10800000">
        <a:off x="2919235" y="1666516"/>
        <a:ext cx="206147" cy="310591"/>
      </dsp:txXfrm>
    </dsp:sp>
    <dsp:sp modelId="{544098D8-B148-4A46-8027-52DBE01FEB28}">
      <dsp:nvSpPr>
        <dsp:cNvPr id="0" name=""/>
        <dsp:cNvSpPr/>
      </dsp:nvSpPr>
      <dsp:spPr>
        <a:xfrm>
          <a:off x="2273660" y="-24986"/>
          <a:ext cx="1459540" cy="151663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NikoshBAN" pitchFamily="2" charset="0"/>
              <a:cs typeface="NikoshBAN" pitchFamily="2" charset="0"/>
            </a:rPr>
            <a:t>ইমবাইবেশন</a:t>
          </a:r>
          <a:endParaRPr lang="en-US" sz="2000" kern="1200" dirty="0">
            <a:latin typeface="NikoshBAN" pitchFamily="2" charset="0"/>
            <a:cs typeface="NikoshBAN" pitchFamily="2" charset="0"/>
          </a:endParaRPr>
        </a:p>
      </dsp:txBody>
      <dsp:txXfrm>
        <a:off x="2487405" y="197120"/>
        <a:ext cx="1032050" cy="1072422"/>
      </dsp:txXfrm>
    </dsp:sp>
    <dsp:sp modelId="{A6F5CF02-F9F2-41FF-A5F8-AFD22F31D4B1}">
      <dsp:nvSpPr>
        <dsp:cNvPr id="0" name=""/>
        <dsp:cNvSpPr/>
      </dsp:nvSpPr>
      <dsp:spPr>
        <a:xfrm rot="1800000">
          <a:off x="3787781" y="3069412"/>
          <a:ext cx="304611" cy="5176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3793903" y="3150097"/>
        <a:ext cx="213228" cy="310591"/>
      </dsp:txXfrm>
    </dsp:sp>
    <dsp:sp modelId="{9E008691-B12B-4D27-8255-2B6183D615C3}">
      <dsp:nvSpPr>
        <dsp:cNvPr id="0" name=""/>
        <dsp:cNvSpPr/>
      </dsp:nvSpPr>
      <dsp:spPr>
        <a:xfrm>
          <a:off x="4123668" y="2941994"/>
          <a:ext cx="1522511" cy="1863493"/>
        </a:xfrm>
        <a:prstGeom prst="ellipse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>
              <a:latin typeface="NikoshBAN" pitchFamily="2" charset="0"/>
              <a:cs typeface="NikoshBAN" pitchFamily="2" charset="0"/>
            </a:rPr>
            <a:t>ব্যাপন</a:t>
          </a:r>
          <a:endParaRPr lang="en-US" sz="3600" kern="1200" dirty="0">
            <a:latin typeface="NikoshBAN" pitchFamily="2" charset="0"/>
            <a:cs typeface="NikoshBAN" pitchFamily="2" charset="0"/>
          </a:endParaRPr>
        </a:p>
      </dsp:txBody>
      <dsp:txXfrm>
        <a:off x="4346635" y="3214896"/>
        <a:ext cx="1076577" cy="1317689"/>
      </dsp:txXfrm>
    </dsp:sp>
    <dsp:sp modelId="{9D765017-8208-4AB0-895F-CB4C89C305B7}">
      <dsp:nvSpPr>
        <dsp:cNvPr id="0" name=""/>
        <dsp:cNvSpPr/>
      </dsp:nvSpPr>
      <dsp:spPr>
        <a:xfrm rot="9000000">
          <a:off x="1959794" y="3078845"/>
          <a:ext cx="325227" cy="5176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10800000">
        <a:off x="2050826" y="3157984"/>
        <a:ext cx="227659" cy="310591"/>
      </dsp:txXfrm>
    </dsp:sp>
    <dsp:sp modelId="{D8667768-C691-4507-B803-1A48C03666EB}">
      <dsp:nvSpPr>
        <dsp:cNvPr id="0" name=""/>
        <dsp:cNvSpPr/>
      </dsp:nvSpPr>
      <dsp:spPr>
        <a:xfrm>
          <a:off x="449819" y="3077719"/>
          <a:ext cx="1488179" cy="1592044"/>
        </a:xfrm>
        <a:prstGeom prst="ellipse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NikoshBAN" pitchFamily="2" charset="0"/>
              <a:cs typeface="NikoshBAN" pitchFamily="2" charset="0"/>
            </a:rPr>
            <a:t>অভিস্রবণ</a:t>
          </a:r>
          <a:endParaRPr lang="en-US" sz="2800" kern="1200" dirty="0"/>
        </a:p>
      </dsp:txBody>
      <dsp:txXfrm>
        <a:off x="667758" y="3310868"/>
        <a:ext cx="1052301" cy="1125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8DA6F-6C2B-40A8-BB11-9290F0DF2903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1E776-2DF5-40DE-BBA9-F17202FBE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72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914400" cy="365125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২</a:t>
            </a:r>
            <a:r>
              <a:rPr lang="as-IN" dirty="0"/>
              <a:t>২</a:t>
            </a:r>
            <a:r>
              <a:rPr lang="en-US" dirty="0"/>
              <a:t>/</a:t>
            </a:r>
            <a:r>
              <a:rPr lang="as-IN" dirty="0"/>
              <a:t>০</a:t>
            </a:r>
            <a:r>
              <a:rPr lang="en-US" dirty="0"/>
              <a:t>২/</a:t>
            </a:r>
            <a:r>
              <a:rPr lang="as-IN" dirty="0"/>
              <a:t>২</a:t>
            </a:r>
            <a:r>
              <a:rPr lang="en-US" dirty="0"/>
              <a:t>০</a:t>
            </a:r>
            <a:r>
              <a:rPr lang="as-IN" dirty="0"/>
              <a:t>১</a:t>
            </a:r>
            <a:r>
              <a:rPr lang="en-US" dirty="0"/>
              <a:t>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407654-524C-4BE5-BB9F-D22977A36EC4}"/>
              </a:ext>
            </a:extLst>
          </p:cNvPr>
          <p:cNvSpPr/>
          <p:nvPr userDrawn="1"/>
        </p:nvSpPr>
        <p:spPr>
          <a:xfrm>
            <a:off x="1943100" y="6636657"/>
            <a:ext cx="5257800" cy="221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800" dirty="0" err="1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উপালী</a:t>
            </a:r>
            <a:r>
              <a:rPr lang="en-US" sz="800" dirty="0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বড়ুয়া</a:t>
            </a:r>
            <a:r>
              <a:rPr lang="en-US" sz="800" dirty="0">
                <a:solidFill>
                  <a:srgbClr val="0070C0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সহ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শিক্ষক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জামালখান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কুসুম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কুমারী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সিটি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কর্পোরশন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বালিকা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উচ্চ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বিদ্যালয়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রহমতগঞ্জ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8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চট্টগ্রাম</a:t>
            </a:r>
            <a:r>
              <a:rPr lang="en-US" sz="8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।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6D6EA-56E5-4D7C-B670-5F067707F559}" type="datetimeFigureOut">
              <a:rPr lang="en-US" smtClean="0"/>
              <a:pPr/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3DEDF-850A-458C-9651-FDF69D023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ula_upali@yahoo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9144000" cy="2209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6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পাঠে সবাইকে স্বাগতম</a:t>
            </a:r>
            <a:endParaRPr lang="en-US" sz="6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09801"/>
            <a:ext cx="9144000" cy="46482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257BD6-D6CD-4C90-9CB6-667844FFD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২</a:t>
            </a:r>
            <a:r>
              <a:rPr lang="as-IN"/>
              <a:t>২</a:t>
            </a:r>
            <a:r>
              <a:rPr lang="en-US"/>
              <a:t>/</a:t>
            </a:r>
            <a:r>
              <a:rPr lang="as-IN"/>
              <a:t>০</a:t>
            </a:r>
            <a:r>
              <a:rPr lang="en-US"/>
              <a:t>২/</a:t>
            </a:r>
            <a:r>
              <a:rPr lang="as-IN"/>
              <a:t>২</a:t>
            </a:r>
            <a:r>
              <a:rPr lang="en-US"/>
              <a:t>০</a:t>
            </a:r>
            <a:r>
              <a:rPr lang="as-IN"/>
              <a:t>১</a:t>
            </a:r>
            <a:r>
              <a:rPr lang="en-US"/>
              <a:t>৯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66223-CC4C-42D1-A082-1EC18D92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3DEDF-850A-458C-9651-FDF69D0239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533400" y="533400"/>
            <a:ext cx="3733800" cy="3276600"/>
            <a:chOff x="4724400" y="2590800"/>
            <a:chExt cx="3733800" cy="3581400"/>
          </a:xfrm>
        </p:grpSpPr>
        <p:sp>
          <p:nvSpPr>
            <p:cNvPr id="14" name="Rectangle 13"/>
            <p:cNvSpPr/>
            <p:nvPr/>
          </p:nvSpPr>
          <p:spPr>
            <a:xfrm>
              <a:off x="4724400" y="2590800"/>
              <a:ext cx="3733800" cy="35814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220px-সালোকসংশ্লেষণ.svg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05400" y="2895600"/>
              <a:ext cx="3048000" cy="3110023"/>
            </a:xfrm>
            <a:prstGeom prst="rect">
              <a:avLst/>
            </a:prstGeom>
          </p:spPr>
        </p:pic>
      </p:grpSp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257800" y="3429000"/>
            <a:ext cx="3352800" cy="2819400"/>
            <a:chOff x="609600" y="609600"/>
            <a:chExt cx="3352800" cy="2819400"/>
          </a:xfrm>
        </p:grpSpPr>
        <p:sp>
          <p:nvSpPr>
            <p:cNvPr id="10" name="Rectangle 9"/>
            <p:cNvSpPr/>
            <p:nvPr/>
          </p:nvSpPr>
          <p:spPr>
            <a:xfrm>
              <a:off x="609600" y="609600"/>
              <a:ext cx="3352800" cy="28194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u93749_417215_561554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00" y="762000"/>
              <a:ext cx="3048000" cy="2514600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5257800" y="1066800"/>
            <a:ext cx="3352800" cy="1828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সালোকসংশ্লেণ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ব্যবহার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3400" y="4267200"/>
            <a:ext cx="3657600" cy="1676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পত্ররন্ধ্রের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মাধ্যমে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ত্যাগ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609600"/>
            <a:ext cx="8153400" cy="1066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দেহে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দিকগুলোর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উল্লেখযোগ্য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দিকঃ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-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1905000"/>
            <a:ext cx="8001000" cy="4343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কোষের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প্রোটোপ্লাজমকে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সজীব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বিকল্প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নাই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প্রস্বেদন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সালোকসংশ্লেণ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সরবরাহ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8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দ্রাবক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গুরুত্বপূর্ণ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বিপাকীয়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বিক্রিয়ার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800" dirty="0"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v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চলনে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অপরিসীম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/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v"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533400"/>
            <a:ext cx="7772400" cy="10668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জানব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en-US" sz="30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1371600" y="1676400"/>
          <a:ext cx="60960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FDE3AB-50F3-46C2-9E14-BD880AF9CB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F2FDE3AB-50F3-46C2-9E14-BD880AF9CB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62F703-6229-4B99-A9D0-2D4A9283D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A362F703-6229-4B99-A9D0-2D4A9283DE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4098D8-B148-4A46-8027-52DBE01FEB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graphicEl>
                                              <a:dgm id="{544098D8-B148-4A46-8027-52DBE01FEB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F5CF02-F9F2-41FF-A5F8-AFD22F31D4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graphicEl>
                                              <a:dgm id="{A6F5CF02-F9F2-41FF-A5F8-AFD22F31D4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008691-B12B-4D27-8255-2B6183D61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graphicEl>
                                              <a:dgm id="{9E008691-B12B-4D27-8255-2B6183D615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765017-8208-4AB0-895F-CB4C89C305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graphicEl>
                                              <a:dgm id="{9D765017-8208-4AB0-895F-CB4C89C305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667768-C691-4507-B803-1A48C03666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graphicEl>
                                              <a:dgm id="{D8667768-C691-4507-B803-1A48C03666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685800" y="2819400"/>
            <a:ext cx="7696200" cy="3048000"/>
            <a:chOff x="685800" y="2819400"/>
            <a:chExt cx="7696200" cy="3048000"/>
          </a:xfrm>
        </p:grpSpPr>
        <p:sp>
          <p:nvSpPr>
            <p:cNvPr id="3" name="Rectangle 2"/>
            <p:cNvSpPr/>
            <p:nvPr/>
          </p:nvSpPr>
          <p:spPr>
            <a:xfrm>
              <a:off x="685800" y="2819400"/>
              <a:ext cx="7696200" cy="3048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" name="Object 4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2895600" y="3124200"/>
            <a:ext cx="2895599" cy="2443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name="Packager Shell Object" showAsIcon="1" r:id="rId3" imgW="914400" imgH="771480" progId="Package">
                    <p:embed/>
                  </p:oleObj>
                </mc:Choice>
                <mc:Fallback>
                  <p:oleObj name="Packager Shell Object" showAsIcon="1" r:id="rId3" imgW="914400" imgH="771480" progId="Package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95600" y="3124200"/>
                          <a:ext cx="2895599" cy="24431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Half Frame 3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Half Frame 5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533400"/>
            <a:ext cx="7620000" cy="1828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:-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4419600"/>
            <a:ext cx="7924800" cy="1752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ইমবাইবেশন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Imbibition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):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কলয়েড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শুকনা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অর্ধশুকনা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পদার্থ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প্রক্রিয়াকে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ইমবাইবেশন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9600" y="609600"/>
            <a:ext cx="7848600" cy="3276600"/>
            <a:chOff x="685800" y="2895600"/>
            <a:chExt cx="7848600" cy="3276600"/>
          </a:xfrm>
        </p:grpSpPr>
        <p:sp>
          <p:nvSpPr>
            <p:cNvPr id="7" name="Rectangle 6"/>
            <p:cNvSpPr/>
            <p:nvPr/>
          </p:nvSpPr>
          <p:spPr>
            <a:xfrm>
              <a:off x="685800" y="2895600"/>
              <a:ext cx="7848600" cy="32766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maxresdefaul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6800" y="3048000"/>
              <a:ext cx="6934199" cy="295275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4495800"/>
            <a:ext cx="8001000" cy="1752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ব্যাপন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(Diffusion):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ভৌত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দ্রব্যের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অণু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বেশী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ঘনত্বের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এলাকা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ঘনত্বের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স্বত:ফূর্ত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এলাকায়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3200" dirty="0" err="1">
                <a:latin typeface="NikoshBAN" pitchFamily="2" charset="0"/>
                <a:cs typeface="NikoshBAN" pitchFamily="2" charset="0"/>
              </a:rPr>
              <a:t>ছড়িয়ে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ব্যাপন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85800" y="609600"/>
            <a:ext cx="4953000" cy="2590800"/>
            <a:chOff x="609600" y="2971800"/>
            <a:chExt cx="8001000" cy="3048000"/>
          </a:xfrm>
        </p:grpSpPr>
        <p:sp>
          <p:nvSpPr>
            <p:cNvPr id="5" name="Rectangle 4"/>
            <p:cNvSpPr/>
            <p:nvPr/>
          </p:nvSpPr>
          <p:spPr>
            <a:xfrm>
              <a:off x="609600" y="2971800"/>
              <a:ext cx="8001000" cy="30480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download (18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000" y="3048000"/>
              <a:ext cx="7696200" cy="28956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609600" y="3429000"/>
            <a:ext cx="7924800" cy="838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9" name="Rectangle 8"/>
          <p:cNvSpPr/>
          <p:nvPr/>
        </p:nvSpPr>
        <p:spPr>
          <a:xfrm>
            <a:off x="5943600" y="914400"/>
            <a:ext cx="2590800" cy="1981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দ্রাবকে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(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রং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স্বত:ফূর্ত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ভাবে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ছড়িয়ে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পড়ছে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4038600"/>
            <a:ext cx="8229600" cy="2286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000" b="1" dirty="0" err="1">
                <a:latin typeface="NikoshBAN" pitchFamily="2" charset="0"/>
                <a:cs typeface="NikoshBAN" pitchFamily="2" charset="0"/>
              </a:rPr>
              <a:t>অভিস্রবণ</a:t>
            </a:r>
            <a:r>
              <a:rPr lang="en-US" sz="30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000" b="1" dirty="0">
                <a:latin typeface="Times New Roman" pitchFamily="18" charset="0"/>
                <a:cs typeface="Times New Roman" pitchFamily="18" charset="0"/>
              </a:rPr>
              <a:t>Osmosis)</a:t>
            </a:r>
            <a:r>
              <a:rPr lang="en-US" sz="3000" b="1" dirty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দ্রাবকযুক্ত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ভিন্ন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ঘনত্বের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দ্রবণ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বৈষম্য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ভেদ্য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পর্দা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আলাদা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দ্রাবক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নিম্ন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ঘনত্বের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দ্রবণ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ঘনত্বের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দ্রবণের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প্রবাহিত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হওয়াকে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অভিস্রবণ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09600" y="457200"/>
            <a:ext cx="4724400" cy="2667000"/>
            <a:chOff x="609600" y="3124200"/>
            <a:chExt cx="7848600" cy="2895600"/>
          </a:xfrm>
        </p:grpSpPr>
        <p:sp>
          <p:nvSpPr>
            <p:cNvPr id="5" name="Rectangle 4"/>
            <p:cNvSpPr/>
            <p:nvPr/>
          </p:nvSpPr>
          <p:spPr>
            <a:xfrm>
              <a:off x="609600" y="3124200"/>
              <a:ext cx="7848600" cy="28956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Aa5.JPG"/>
            <p:cNvPicPr>
              <a:picLocks noChangeAspect="1"/>
            </p:cNvPicPr>
            <p:nvPr/>
          </p:nvPicPr>
          <p:blipFill>
            <a:blip r:embed="rId3"/>
            <a:srcRect b="13514"/>
            <a:stretch>
              <a:fillRect/>
            </a:stretch>
          </p:blipFill>
          <p:spPr>
            <a:xfrm>
              <a:off x="923546" y="3299692"/>
              <a:ext cx="7220712" cy="2544618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5562600" y="533400"/>
            <a:ext cx="2819400" cy="2286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দ্রাবক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দ্রবের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চিনি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) </a:t>
            </a:r>
          </a:p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দিকে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পর্দা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ভেদ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গমন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করছে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81200" y="3244334"/>
            <a:ext cx="5257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ঘটছে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685800"/>
            <a:ext cx="7924800" cy="1295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: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-</a:t>
            </a:r>
          </a:p>
          <a:p>
            <a:pPr algn="ctr"/>
            <a:endParaRPr lang="en-US" b="1" dirty="0"/>
          </a:p>
        </p:txBody>
      </p:sp>
      <p:grpSp>
        <p:nvGrpSpPr>
          <p:cNvPr id="14" name="Group 13"/>
          <p:cNvGrpSpPr/>
          <p:nvPr/>
        </p:nvGrpSpPr>
        <p:grpSpPr>
          <a:xfrm>
            <a:off x="685800" y="2209800"/>
            <a:ext cx="7924800" cy="3733800"/>
            <a:chOff x="685800" y="2209800"/>
            <a:chExt cx="7924800" cy="3733800"/>
          </a:xfrm>
        </p:grpSpPr>
        <p:sp>
          <p:nvSpPr>
            <p:cNvPr id="5" name="Rectangle 4"/>
            <p:cNvSpPr/>
            <p:nvPr/>
          </p:nvSpPr>
          <p:spPr>
            <a:xfrm>
              <a:off x="685800" y="2209800"/>
              <a:ext cx="7924800" cy="37338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3" name="Object 12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657601" y="3043238"/>
            <a:ext cx="1998132" cy="16859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35" name="Packager Shell Object" showAsIcon="1" r:id="rId4" imgW="914400" imgH="771480" progId="Package">
                    <p:embed/>
                  </p:oleObj>
                </mc:Choice>
                <mc:Fallback>
                  <p:oleObj name="Packager Shell Object" showAsIcon="1" r:id="rId4" imgW="914400" imgH="771480" progId="Package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7601" y="3043238"/>
                          <a:ext cx="1998132" cy="16859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5029200"/>
            <a:ext cx="8077200" cy="1219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মূলরোমের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ধাপে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ধাপে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400" dirty="0"/>
              <a:t>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57200" y="457200"/>
            <a:ext cx="8153400" cy="4267200"/>
            <a:chOff x="457200" y="457200"/>
            <a:chExt cx="8153400" cy="4267200"/>
          </a:xfrm>
        </p:grpSpPr>
        <p:sp>
          <p:nvSpPr>
            <p:cNvPr id="4" name="Rectangle 3"/>
            <p:cNvSpPr/>
            <p:nvPr/>
          </p:nvSpPr>
          <p:spPr>
            <a:xfrm>
              <a:off x="457200" y="457200"/>
              <a:ext cx="8153400" cy="4267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225227Kalerkantho_18-12-23-08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600" y="609600"/>
              <a:ext cx="7848600" cy="3962400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5720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533400"/>
            <a:ext cx="8077200" cy="990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 err="1">
                <a:latin typeface="NikoshBAN" pitchFamily="2" charset="0"/>
                <a:cs typeface="NikoshBAN" pitchFamily="2" charset="0"/>
              </a:rPr>
              <a:t>তাহলে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জানলাম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শোষন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:-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1752600"/>
            <a:ext cx="8077200" cy="44958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endParaRPr lang="en-US" dirty="0"/>
          </a:p>
          <a:p>
            <a:pPr algn="just">
              <a:buFont typeface="Wingdings" pitchFamily="2" charset="2"/>
              <a:buChar char="Ø"/>
            </a:pPr>
            <a:r>
              <a:rPr lang="en-US" sz="2400" dirty="0"/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মূলরোমের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কৌশিক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মূলরোমে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অভিস্রবণ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ব্যাপন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কৌশিক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800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মূলরোম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প্রথমে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কর্টেক্স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অঞ্চলে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কোষান্তরে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অভিস্রবণ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অন্ত:ত্বক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পরিচক্র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just"/>
            <a:r>
              <a:rPr lang="en-US" sz="2800" dirty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পরিবহণ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কলায়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জাইলেমে</a:t>
            </a:r>
            <a:r>
              <a:rPr lang="en-US" sz="28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এরপর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শাখাপ্রশাখা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পাতায়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পৌঁছে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9600" y="457200"/>
            <a:ext cx="7629525" cy="5478423"/>
            <a:chOff x="152400" y="457200"/>
            <a:chExt cx="8086725" cy="5331751"/>
          </a:xfrm>
        </p:grpSpPr>
        <p:sp>
          <p:nvSpPr>
            <p:cNvPr id="3" name="Oval 2"/>
            <p:cNvSpPr/>
            <p:nvPr/>
          </p:nvSpPr>
          <p:spPr>
            <a:xfrm>
              <a:off x="152400" y="533400"/>
              <a:ext cx="2743200" cy="4038600"/>
            </a:xfrm>
            <a:prstGeom prst="ellipse">
              <a:avLst/>
            </a:prstGeom>
            <a:blipFill>
              <a:blip r:embed="rId2"/>
              <a:stretch>
                <a:fillRect/>
              </a:stretch>
            </a:blipFill>
            <a:ln w="5715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362200" y="457200"/>
              <a:ext cx="5257800" cy="5331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bn-IN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4800" dirty="0">
                  <a:latin typeface="NikoshBAN" pitchFamily="2" charset="0"/>
                  <a:cs typeface="NikoshBAN" pitchFamily="2" charset="0"/>
                </a:rPr>
                <a:t>উপালী বড়ুয়া</a:t>
              </a:r>
            </a:p>
            <a:p>
              <a:pPr algn="ctr">
                <a:buNone/>
              </a:pP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এম.এস.সি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বি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এড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এম.বি.এ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endParaRPr lang="bn-IN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IN" sz="3200" dirty="0">
                  <a:latin typeface="NikoshBAN" pitchFamily="2" charset="0"/>
                  <a:cs typeface="NikoshBAN" pitchFamily="2" charset="0"/>
                </a:rPr>
                <a:t>সহকারী শিক্ষক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dirty="0">
                  <a:latin typeface="NikoshBAN" pitchFamily="2" charset="0"/>
                  <a:cs typeface="NikoshBAN" pitchFamily="2" charset="0"/>
                  <a:hlinkClick r:id="rId3"/>
                </a:rPr>
                <a:t>bula_upali@yahoo.com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en-US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b="1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algn="ctr"/>
              <a:r>
                <a:rPr lang="bn-IN" sz="3600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জামালখান কুসুম কুমারী সিটি কর্পোরেশন বালিকা বিদ্যালয়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,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রহমতগঞ্জ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, </a:t>
              </a:r>
              <a:r>
                <a:rPr lang="en-US" sz="3600" dirty="0" err="1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চট্টগ্রাম</a:t>
              </a:r>
              <a:r>
                <a:rPr lang="en-US" sz="3600" dirty="0">
                  <a:solidFill>
                    <a:schemeClr val="accent2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।</a:t>
              </a:r>
            </a:p>
            <a:p>
              <a:pPr algn="ctr"/>
              <a:r>
                <a:rPr lang="bn-IN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  <a:p>
              <a:pPr algn="ctr"/>
              <a:endParaRPr lang="bn-IN" dirty="0">
                <a:latin typeface="Times New Roman" pitchFamily="18" charset="0"/>
              </a:endParaRPr>
            </a:p>
            <a:p>
              <a:pPr algn="ctr"/>
              <a:endParaRPr 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4"/>
            <p:cNvPicPr/>
            <p:nvPr/>
          </p:nvPicPr>
          <p:blipFill>
            <a:blip r:embed="rId4" cstate="print">
              <a:lum bright="-56000" contrast="59000"/>
            </a:blip>
            <a:stretch>
              <a:fillRect/>
            </a:stretch>
          </p:blipFill>
          <p:spPr>
            <a:xfrm>
              <a:off x="7010400" y="1371600"/>
              <a:ext cx="1228725" cy="1590675"/>
            </a:xfrm>
            <a:prstGeom prst="rect">
              <a:avLst/>
            </a:prstGeom>
            <a:ln>
              <a:noFill/>
            </a:ln>
          </p:spPr>
        </p:pic>
      </p:grp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381000"/>
            <a:ext cx="35956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2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28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2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8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0" y="4267200"/>
            <a:ext cx="7696200" cy="1981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অভিস্রবণ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সম্পন্ন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পর্দা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মূলরোমের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 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প্রক্রিয়ায়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শোষিত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পরিবহণ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কলায়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পৌঁছায়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?</a:t>
            </a:r>
          </a:p>
          <a:p>
            <a:pPr>
              <a:buFont typeface="Wingdings" pitchFamily="2" charset="2"/>
              <a:buChar char="q"/>
            </a:pPr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676400" y="990600"/>
            <a:ext cx="6019800" cy="3048000"/>
            <a:chOff x="1295400" y="990600"/>
            <a:chExt cx="6781800" cy="3200400"/>
          </a:xfrm>
        </p:grpSpPr>
        <p:sp>
          <p:nvSpPr>
            <p:cNvPr id="8" name="Rectangle 7"/>
            <p:cNvSpPr/>
            <p:nvPr/>
          </p:nvSpPr>
          <p:spPr>
            <a:xfrm>
              <a:off x="1295400" y="990600"/>
              <a:ext cx="6781800" cy="32004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full_1038548422_1490200760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7800" y="1143000"/>
              <a:ext cx="6477000" cy="28956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124200" y="1752600"/>
            <a:ext cx="16764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4600" y="685800"/>
            <a:ext cx="36840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14400" y="1600200"/>
            <a:ext cx="7467600" cy="4343400"/>
            <a:chOff x="914400" y="1600200"/>
            <a:chExt cx="7467600" cy="4343400"/>
          </a:xfrm>
        </p:grpSpPr>
        <p:sp>
          <p:nvSpPr>
            <p:cNvPr id="5" name="Rectangle 4"/>
            <p:cNvSpPr/>
            <p:nvPr/>
          </p:nvSpPr>
          <p:spPr>
            <a:xfrm>
              <a:off x="914400" y="1600200"/>
              <a:ext cx="7467600" cy="4343400"/>
            </a:xfrm>
            <a:prstGeom prst="rect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58738" lvl="2" algn="just"/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pPr marL="58738" lvl="2" algn="just"/>
              <a:r>
                <a:rPr lang="bn-IN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উদ্ভিদ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কিভাবে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পানি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শোষণ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তা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দলগতভাবে</a:t>
              </a:r>
              <a:r>
                <a:rPr lang="en-US" sz="36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পরীক্ষা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করে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দেখাও</a:t>
              </a:r>
              <a:r>
                <a: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। </a:t>
              </a:r>
              <a:r>
                <a:rPr lang="bn-IN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endPara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1" name="Picture 10" descr="Screen shot 2012-05-21 at 7.56.21 AM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81400" y="1752600"/>
              <a:ext cx="2018328" cy="1798047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438400" y="1981200"/>
            <a:ext cx="1600200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315200" y="4648200"/>
            <a:ext cx="18288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457200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200" dirty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)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1371600"/>
            <a:ext cx="7620000" cy="48006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58738" lvl="2" algn="just"/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/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marL="58738" lvl="2" algn="just"/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মূলরোমের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অঙ্কন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886200" y="1524000"/>
            <a:ext cx="1447800" cy="1905000"/>
            <a:chOff x="3048000" y="2362200"/>
            <a:chExt cx="1447800" cy="1905000"/>
          </a:xfrm>
        </p:grpSpPr>
        <p:sp>
          <p:nvSpPr>
            <p:cNvPr id="8" name="Oval 7"/>
            <p:cNvSpPr/>
            <p:nvPr/>
          </p:nvSpPr>
          <p:spPr>
            <a:xfrm>
              <a:off x="3048000" y="2362200"/>
              <a:ext cx="1447800" cy="1905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furniture-village-logo-impressionnant-home-logo-vector-clip-art-library-of-furniture-village-logo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2895600"/>
              <a:ext cx="990600" cy="877955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14400" y="914400"/>
            <a:ext cx="7391400" cy="5029200"/>
          </a:xfrm>
          <a:prstGeom prst="rect">
            <a:avLst/>
          </a:prstGeom>
          <a:ln w="38100">
            <a:solidFill>
              <a:srgbClr val="00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পরের</a:t>
            </a:r>
            <a:r>
              <a:rPr lang="en-US" sz="6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ক্লাসের</a:t>
            </a:r>
            <a:r>
              <a:rPr lang="en-US" sz="6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6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dirty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33400" y="457200"/>
            <a:ext cx="7924800" cy="5638800"/>
            <a:chOff x="533400" y="457200"/>
            <a:chExt cx="7924800" cy="5638800"/>
          </a:xfrm>
        </p:grpSpPr>
        <p:pic>
          <p:nvPicPr>
            <p:cNvPr id="3" name="Picture 2" descr="screen-0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" y="685800"/>
              <a:ext cx="3657600" cy="5410200"/>
            </a:xfrm>
            <a:prstGeom prst="rect">
              <a:avLst/>
            </a:prstGeom>
          </p:spPr>
        </p:pic>
        <p:sp>
          <p:nvSpPr>
            <p:cNvPr id="4" name="Oval 3"/>
            <p:cNvSpPr/>
            <p:nvPr/>
          </p:nvSpPr>
          <p:spPr>
            <a:xfrm>
              <a:off x="4800600" y="457200"/>
              <a:ext cx="3657600" cy="5638800"/>
            </a:xfrm>
            <a:prstGeom prst="ellipse">
              <a:avLst/>
            </a:prstGeom>
            <a:ln w="57150"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 err="1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শ্রেণি</a:t>
              </a:r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:</a:t>
              </a:r>
              <a:r>
                <a:rPr lang="bn-IN" sz="28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নবম</a:t>
              </a:r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,</a:t>
              </a:r>
              <a:r>
                <a:rPr lang="bn-IN" sz="28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শাখা</a:t>
              </a:r>
              <a:r>
                <a:rPr lang="en-US" sz="28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 :</a:t>
              </a:r>
              <a:r>
                <a:rPr lang="bn-IN" sz="28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 ক</a:t>
              </a:r>
              <a:endPara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অধ্যায়</a:t>
              </a:r>
              <a:r>
                <a:rPr lang="en-US" sz="3200" dirty="0">
                  <a:solidFill>
                    <a:srgbClr val="6600FF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: </a:t>
              </a:r>
              <a:r>
                <a:rPr lang="en-US" sz="3200" dirty="0" err="1">
                  <a:solidFill>
                    <a:srgbClr val="6600FF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ষষ্ঠ</a:t>
              </a:r>
              <a:endParaRPr lang="en-US" sz="3200" dirty="0">
                <a:solidFill>
                  <a:srgbClr val="6600FF"/>
                </a:solidFill>
                <a:latin typeface="NikoshBAN" pitchFamily="2" charset="0"/>
                <a:cs typeface="NikoshBAN" pitchFamily="2" charset="0"/>
              </a:endParaRP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200" dirty="0" err="1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উদ্ভিদ</a:t>
              </a:r>
              <a:r>
                <a:rPr lang="en-US" sz="32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 ও </a:t>
              </a:r>
              <a:r>
                <a:rPr lang="en-US" sz="3200" dirty="0" err="1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পানির</a:t>
              </a:r>
              <a:r>
                <a:rPr lang="en-US" sz="3200" dirty="0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NikoshBAN" pitchFamily="2" charset="0"/>
                  <a:ea typeface="Calibri" pitchFamily="34" charset="0"/>
                  <a:cs typeface="NikoshBAN" pitchFamily="2" charset="0"/>
                </a:rPr>
                <a:t>সম্পর্ক</a:t>
              </a:r>
              <a:endParaRPr lang="bn-IN" sz="3200" dirty="0">
                <a:solidFill>
                  <a:schemeClr val="tx1"/>
                </a:solidFill>
                <a:latin typeface="NikoshBAN" pitchFamily="2" charset="0"/>
                <a:ea typeface="Calibri" pitchFamily="34" charset="0"/>
                <a:cs typeface="NikoshBAN" pitchFamily="2" charset="0"/>
              </a:endParaRP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err="1">
                  <a:solidFill>
                    <a:srgbClr val="B20E93"/>
                  </a:solidFill>
                  <a:latin typeface="NikoshBAN" pitchFamily="2" charset="0"/>
                  <a:cs typeface="NikoshBAN" pitchFamily="2" charset="0"/>
                </a:rPr>
                <a:t>ক্লাসের</a:t>
              </a:r>
              <a:r>
                <a:rPr lang="en-US" sz="2800" b="1" dirty="0">
                  <a:solidFill>
                    <a:srgbClr val="B20E93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800" b="1" dirty="0" err="1">
                  <a:solidFill>
                    <a:srgbClr val="B20E93"/>
                  </a:solidFill>
                  <a:latin typeface="NikoshBAN" pitchFamily="2" charset="0"/>
                  <a:cs typeface="NikoshBAN" pitchFamily="2" charset="0"/>
                </a:rPr>
                <a:t>সময়</a:t>
              </a:r>
              <a:r>
                <a:rPr lang="en-US" sz="2800" b="1" dirty="0">
                  <a:solidFill>
                    <a:srgbClr val="B20E93"/>
                  </a:solidFill>
                  <a:latin typeface="NikoshBAN" pitchFamily="2" charset="0"/>
                  <a:cs typeface="NikoshBAN" pitchFamily="2" charset="0"/>
                </a:rPr>
                <a:t>: ৪৫ </a:t>
              </a:r>
              <a:r>
                <a:rPr lang="en-US" sz="2800" b="1" dirty="0" err="1">
                  <a:solidFill>
                    <a:srgbClr val="B20E93"/>
                  </a:solidFill>
                  <a:latin typeface="NikoshBAN" pitchFamily="2" charset="0"/>
                  <a:cs typeface="NikoshBAN" pitchFamily="2" charset="0"/>
                </a:rPr>
                <a:t>মিনিট</a:t>
              </a:r>
              <a:endParaRPr lang="en-US" sz="2800" b="1" dirty="0">
                <a:solidFill>
                  <a:srgbClr val="B20E93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5257800"/>
            <a:ext cx="7848600" cy="914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উপরের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ছবিদুটো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বলো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বুঝতে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পারছো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09600" y="685800"/>
            <a:ext cx="3505200" cy="2971800"/>
            <a:chOff x="533400" y="1600200"/>
            <a:chExt cx="8077200" cy="4572000"/>
          </a:xfrm>
        </p:grpSpPr>
        <p:sp>
          <p:nvSpPr>
            <p:cNvPr id="5" name="Rectangle 4"/>
            <p:cNvSpPr/>
            <p:nvPr/>
          </p:nvSpPr>
          <p:spPr>
            <a:xfrm>
              <a:off x="533400" y="1600200"/>
              <a:ext cx="8077200" cy="4572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download (15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02640" y="1834662"/>
              <a:ext cx="7538720" cy="4103075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800600" y="685800"/>
            <a:ext cx="3733800" cy="2971800"/>
            <a:chOff x="5638800" y="3429000"/>
            <a:chExt cx="2895600" cy="2743200"/>
          </a:xfrm>
        </p:grpSpPr>
        <p:sp>
          <p:nvSpPr>
            <p:cNvPr id="9" name="Rectangle 8"/>
            <p:cNvSpPr/>
            <p:nvPr/>
          </p:nvSpPr>
          <p:spPr>
            <a:xfrm>
              <a:off x="5638800" y="3429000"/>
              <a:ext cx="2895600" cy="2743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images (12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15000" y="3581400"/>
              <a:ext cx="2743200" cy="2438400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685800" y="4114800"/>
            <a:ext cx="3352800" cy="762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সেচ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57800" y="4114800"/>
            <a:ext cx="28194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itchFamily="2" charset="0"/>
                <a:cs typeface="NikoshBAN" pitchFamily="2" charset="0"/>
              </a:rPr>
              <a:t>চারা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গাছের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বৃদ্ধি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2057400"/>
            <a:ext cx="7315200" cy="1981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শারীরবৃত্তীয়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সম্পন্নের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দরকার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90600" y="3048000"/>
            <a:ext cx="7391400" cy="1981200"/>
          </a:xfrm>
          <a:prstGeom prst="rect">
            <a:avLst/>
          </a:prstGeom>
        </p:spPr>
        <p:style>
          <a:lnRef idx="2">
            <a:schemeClr val="accent2"/>
          </a:lnRef>
          <a:fillRef idx="1002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latin typeface="NikoshBAN" pitchFamily="2" charset="0"/>
                <a:cs typeface="NikoshBAN" pitchFamily="2" charset="0"/>
              </a:rPr>
              <a:t>পানি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315200" y="4648200"/>
            <a:ext cx="18288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133600"/>
            <a:ext cx="7391400" cy="2133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শোষন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29200" y="2819400"/>
            <a:ext cx="3124200" cy="21336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মূলরোমের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সাহায্যে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295400" y="2133600"/>
            <a:ext cx="3657600" cy="3429000"/>
            <a:chOff x="1295400" y="2133600"/>
            <a:chExt cx="3657600" cy="3429000"/>
          </a:xfrm>
        </p:grpSpPr>
        <p:sp>
          <p:nvSpPr>
            <p:cNvPr id="6" name="Rectangle 5"/>
            <p:cNvSpPr/>
            <p:nvPr/>
          </p:nvSpPr>
          <p:spPr>
            <a:xfrm>
              <a:off x="1295400" y="2133600"/>
              <a:ext cx="3657600" cy="34290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ap-root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7800" y="2362200"/>
              <a:ext cx="3352800" cy="29718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5" name="Oval 4"/>
            <p:cNvSpPr/>
            <p:nvPr/>
          </p:nvSpPr>
          <p:spPr>
            <a:xfrm>
              <a:off x="0" y="0"/>
              <a:ext cx="9144000" cy="6858000"/>
            </a:xfrm>
            <a:prstGeom prst="ellipse">
              <a:avLst/>
            </a:prstGeom>
            <a:grp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609600" y="1676400"/>
              <a:ext cx="7924800" cy="914400"/>
            </a:xfrm>
            <a:prstGeom prst="round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আজকের</a:t>
              </a:r>
              <a:r>
                <a:rPr lang="en-US" sz="4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en-US" sz="4800" dirty="0" err="1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পাঠ</a:t>
              </a:r>
              <a:r>
                <a:rPr lang="en-US" sz="48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: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Flowchart: Decision 6"/>
          <p:cNvSpPr/>
          <p:nvPr/>
        </p:nvSpPr>
        <p:spPr>
          <a:xfrm>
            <a:off x="228600" y="2743200"/>
            <a:ext cx="8686800" cy="3276600"/>
          </a:xfrm>
          <a:prstGeom prst="flowChartDecisi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উদ্ভিদ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পানির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সম্পর্ক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এবং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উদ্ভিদের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পানি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শোষণ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প্রক্রিয়া</a:t>
            </a:r>
            <a:r>
              <a:rPr lang="en-US" sz="3200" dirty="0">
                <a:solidFill>
                  <a:srgbClr val="990033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endParaRPr lang="bn-IN" sz="3600" dirty="0">
              <a:solidFill>
                <a:srgbClr val="990033"/>
              </a:solidFill>
              <a:latin typeface="NikoshBAN" pitchFamily="2" charset="0"/>
              <a:ea typeface="Calibri" pitchFamily="34" charset="0"/>
              <a:cs typeface="NikoshB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bn-IN" sz="4400" dirty="0">
                <a:solidFill>
                  <a:srgbClr val="00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পৃষ্ঠা নং-</a:t>
            </a:r>
            <a:r>
              <a:rPr lang="en-US" sz="4400" dirty="0">
                <a:solidFill>
                  <a:srgbClr val="00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১২৭-১৩০</a:t>
            </a:r>
            <a:r>
              <a:rPr lang="bn-IN" sz="4400" dirty="0">
                <a:solidFill>
                  <a:srgbClr val="0000FF"/>
                </a:solidFill>
                <a:latin typeface="NikoshBAN" pitchFamily="2" charset="0"/>
                <a:ea typeface="Calibri" pitchFamily="34" charset="0"/>
                <a:cs typeface="NikoshBAN" pitchFamily="2" charset="0"/>
              </a:rPr>
              <a:t> </a:t>
            </a:r>
            <a:endParaRPr lang="en-US" sz="4400" dirty="0">
              <a:solidFill>
                <a:srgbClr val="0000FF"/>
              </a:solidFill>
              <a:latin typeface="NikoshBAN" pitchFamily="2" charset="0"/>
              <a:ea typeface="Calibri" pitchFamily="34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Explosion 1 3"/>
          <p:cNvSpPr/>
          <p:nvPr/>
        </p:nvSpPr>
        <p:spPr>
          <a:xfrm>
            <a:off x="1676400" y="0"/>
            <a:ext cx="6477000" cy="2514600"/>
          </a:xfrm>
          <a:prstGeom prst="irregularSeal1">
            <a:avLst/>
          </a:prstGeom>
          <a:ln w="28575">
            <a:solidFill>
              <a:srgbClr val="0066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en-US" sz="6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itchFamily="2" charset="0"/>
                <a:ea typeface="Calibri" pitchFamily="34" charset="0"/>
                <a:cs typeface="NikoshBAN" pitchFamily="2" charset="0"/>
              </a:rPr>
              <a:t>শিখনফল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0" y="2514600"/>
            <a:ext cx="9144000" cy="838200"/>
          </a:xfrm>
          <a:prstGeom prst="round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পাঠশেষে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--</a:t>
            </a:r>
          </a:p>
        </p:txBody>
      </p:sp>
      <p:sp>
        <p:nvSpPr>
          <p:cNvPr id="6" name="Rectangle 5"/>
          <p:cNvSpPr/>
          <p:nvPr/>
        </p:nvSpPr>
        <p:spPr>
          <a:xfrm>
            <a:off x="381000" y="3962400"/>
            <a:ext cx="8077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238" lvl="2" indent="503238" algn="just">
              <a:buFont typeface="Wingdings" pitchFamily="2" charset="2"/>
              <a:buChar char="v"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বিশ্লেষণ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122238" lvl="2" indent="503238" algn="just">
              <a:buFont typeface="Wingdings" pitchFamily="2" charset="2"/>
              <a:buChar char="v"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বর্</a:t>
            </a:r>
            <a:r>
              <a:rPr lang="en-US" sz="3200" dirty="0" err="1">
                <a:latin typeface="NikoshBAN"/>
                <a:cs typeface="NikoshBAN"/>
              </a:rPr>
              <a:t>ননা</a:t>
            </a:r>
            <a:r>
              <a:rPr lang="en-US" sz="3200" dirty="0">
                <a:latin typeface="NikoshBAN"/>
                <a:cs typeface="NikoshBAN"/>
              </a:rPr>
              <a:t> </a:t>
            </a:r>
          </a:p>
          <a:p>
            <a:pPr marL="122238" lvl="2" indent="503238" algn="just"/>
            <a:r>
              <a:rPr lang="en-US" sz="3200" dirty="0" err="1">
                <a:latin typeface="NikoshBAN"/>
                <a:cs typeface="NikoshBAN"/>
              </a:rPr>
              <a:t>করতে</a:t>
            </a:r>
            <a:r>
              <a:rPr lang="en-US" sz="3200" dirty="0">
                <a:latin typeface="NikoshBAN"/>
                <a:cs typeface="NikoshBAN"/>
              </a:rPr>
              <a:t> </a:t>
            </a:r>
            <a:r>
              <a:rPr lang="en-US" sz="3200" dirty="0" err="1">
                <a:latin typeface="NikoshBAN"/>
                <a:cs typeface="NikoshBAN"/>
              </a:rPr>
              <a:t>পারবে</a:t>
            </a:r>
            <a:r>
              <a:rPr lang="en-US" sz="3200" dirty="0">
                <a:latin typeface="NikoshBAN"/>
                <a:cs typeface="NikoshBAN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 marL="168275" lvl="2" indent="457200" algn="just">
              <a:buFont typeface="Wingdings" pitchFamily="2" charset="2"/>
              <a:buChar char="v"/>
            </a:pPr>
            <a:r>
              <a:rPr lang="bn-IN" sz="3200" dirty="0">
                <a:latin typeface="NikoshBAN" pitchFamily="2" charset="0"/>
                <a:cs typeface="NikoshBAN" pitchFamily="2" charset="0"/>
              </a:rPr>
              <a:t>উদ্ভিদ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শোষণ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alf Frame 1"/>
          <p:cNvSpPr/>
          <p:nvPr/>
        </p:nvSpPr>
        <p:spPr>
          <a:xfrm>
            <a:off x="0" y="0"/>
            <a:ext cx="1828800" cy="2209800"/>
          </a:xfrm>
          <a:prstGeom prst="halfFrame">
            <a:avLst>
              <a:gd name="adj1" fmla="val 22043"/>
              <a:gd name="adj2" fmla="val 21239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Half Frame 2"/>
          <p:cNvSpPr/>
          <p:nvPr/>
        </p:nvSpPr>
        <p:spPr>
          <a:xfrm rot="10800000">
            <a:off x="7543800" y="4648200"/>
            <a:ext cx="1600200" cy="2209800"/>
          </a:xfrm>
          <a:prstGeom prst="halfFrame">
            <a:avLst>
              <a:gd name="adj1" fmla="val 28724"/>
              <a:gd name="adj2" fmla="val 25960"/>
            </a:avLst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33400" y="3733800"/>
            <a:ext cx="4267200" cy="2667000"/>
            <a:chOff x="685800" y="762000"/>
            <a:chExt cx="3810000" cy="2438400"/>
          </a:xfrm>
        </p:grpSpPr>
        <p:sp>
          <p:nvSpPr>
            <p:cNvPr id="5" name="Rectangle 4"/>
            <p:cNvSpPr/>
            <p:nvPr/>
          </p:nvSpPr>
          <p:spPr>
            <a:xfrm>
              <a:off x="685800" y="762000"/>
              <a:ext cx="3810000" cy="2438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download (16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914400"/>
              <a:ext cx="3505200" cy="213360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5181600" y="1676400"/>
            <a:ext cx="3429000" cy="2819400"/>
            <a:chOff x="4191000" y="3276600"/>
            <a:chExt cx="4343400" cy="2819400"/>
          </a:xfrm>
        </p:grpSpPr>
        <p:sp>
          <p:nvSpPr>
            <p:cNvPr id="11" name="Rectangle 10"/>
            <p:cNvSpPr/>
            <p:nvPr/>
          </p:nvSpPr>
          <p:spPr>
            <a:xfrm>
              <a:off x="4191000" y="3276600"/>
              <a:ext cx="4343400" cy="2819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images (13)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43400" y="3429000"/>
              <a:ext cx="4038600" cy="2514600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685800" y="1905000"/>
            <a:ext cx="4114800" cy="1295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উদ্ভিদের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কোষ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বৃদ্ধিতে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পানি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সেচ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5105400" y="4876800"/>
            <a:ext cx="3429000" cy="1295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প্রোটোপ্লাজমে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পানির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উপস্থিতি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/>
          </a:p>
        </p:txBody>
      </p:sp>
      <p:sp>
        <p:nvSpPr>
          <p:cNvPr id="15" name="Rectangle 14"/>
          <p:cNvSpPr/>
          <p:nvPr/>
        </p:nvSpPr>
        <p:spPr>
          <a:xfrm>
            <a:off x="685800" y="533400"/>
            <a:ext cx="7772400" cy="914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549</Words>
  <Application>Microsoft Office PowerPoint</Application>
  <PresentationFormat>On-screen Show (4:3)</PresentationFormat>
  <Paragraphs>94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NikoshBAN</vt:lpstr>
      <vt:lpstr>Times New Roman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upalibarua</dc:creator>
  <cp:lastModifiedBy>ASUS</cp:lastModifiedBy>
  <cp:revision>151</cp:revision>
  <dcterms:created xsi:type="dcterms:W3CDTF">2019-02-12T16:40:34Z</dcterms:created>
  <dcterms:modified xsi:type="dcterms:W3CDTF">2020-05-16T07:36:05Z</dcterms:modified>
</cp:coreProperties>
</file>