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6"/>
  </p:notesMasterIdLst>
  <p:sldIdLst>
    <p:sldId id="388" r:id="rId2"/>
    <p:sldId id="389" r:id="rId3"/>
    <p:sldId id="390" r:id="rId4"/>
    <p:sldId id="341" r:id="rId5"/>
    <p:sldId id="343" r:id="rId6"/>
    <p:sldId id="344" r:id="rId7"/>
    <p:sldId id="342" r:id="rId8"/>
    <p:sldId id="358" r:id="rId9"/>
    <p:sldId id="360" r:id="rId10"/>
    <p:sldId id="273" r:id="rId11"/>
    <p:sldId id="259" r:id="rId12"/>
    <p:sldId id="385" r:id="rId13"/>
    <p:sldId id="386" r:id="rId14"/>
    <p:sldId id="361" r:id="rId15"/>
    <p:sldId id="363" r:id="rId16"/>
    <p:sldId id="375" r:id="rId17"/>
    <p:sldId id="381" r:id="rId18"/>
    <p:sldId id="364" r:id="rId19"/>
    <p:sldId id="376" r:id="rId20"/>
    <p:sldId id="365" r:id="rId21"/>
    <p:sldId id="377" r:id="rId22"/>
    <p:sldId id="382" r:id="rId23"/>
    <p:sldId id="383" r:id="rId24"/>
    <p:sldId id="366" r:id="rId25"/>
    <p:sldId id="378" r:id="rId26"/>
    <p:sldId id="367" r:id="rId27"/>
    <p:sldId id="379" r:id="rId28"/>
    <p:sldId id="374" r:id="rId29"/>
    <p:sldId id="380" r:id="rId30"/>
    <p:sldId id="384" r:id="rId31"/>
    <p:sldId id="387" r:id="rId32"/>
    <p:sldId id="281" r:id="rId33"/>
    <p:sldId id="311" r:id="rId34"/>
    <p:sldId id="27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6" autoAdjust="0"/>
    <p:restoredTop sz="94584" autoAdjust="0"/>
  </p:normalViewPr>
  <p:slideViewPr>
    <p:cSldViewPr>
      <p:cViewPr>
        <p:scale>
          <a:sx n="50" d="100"/>
          <a:sy n="50" d="100"/>
        </p:scale>
        <p:origin x="-1450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F22F5-B0C4-47C4-92E8-F0FAE0CE5A7D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6D990-5126-4AC0-B437-0521FD163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97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কী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 শিক্ষার্থীরা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আপনি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baseline="0" smtClean="0">
                <a:latin typeface="NikoshBAN" pitchFamily="2" charset="0"/>
                <a:cs typeface="NikoshBAN" pitchFamily="2" charset="0"/>
              </a:rPr>
              <a:t> পরিচিতি ) 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পাঠ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   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90B16-0BED-4FEB-AB1E-017FCD1012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71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কী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 শিক্ষার্থীরা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আপনি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baseline="0" smtClean="0">
                <a:latin typeface="NikoshBAN" pitchFamily="2" charset="0"/>
                <a:cs typeface="NikoshBAN" pitchFamily="2" charset="0"/>
              </a:rPr>
              <a:t> পরিচিতি ) 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পাঠ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   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90B16-0BED-4FEB-AB1E-017FCD1012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71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কী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 শিক্ষার্থীরা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আপনি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baseline="0" smtClean="0">
                <a:latin typeface="NikoshBAN" pitchFamily="2" charset="0"/>
                <a:cs typeface="NikoshBAN" pitchFamily="2" charset="0"/>
              </a:rPr>
              <a:t> পরিচিতি ) 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পাঠ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   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90B16-0BED-4FEB-AB1E-017FCD1012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71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কী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 শিক্ষার্থীরা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আপনি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baseline="0" smtClean="0">
                <a:latin typeface="NikoshBAN" pitchFamily="2" charset="0"/>
                <a:cs typeface="NikoshBAN" pitchFamily="2" charset="0"/>
              </a:rPr>
              <a:t> পরিচিতি ) 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পাঠ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   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90B16-0BED-4FEB-AB1E-017FCD1012D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71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কী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 শিক্ষার্থীরা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আপনি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baseline="0" smtClean="0">
                <a:latin typeface="NikoshBAN" pitchFamily="2" charset="0"/>
                <a:cs typeface="NikoshBAN" pitchFamily="2" charset="0"/>
              </a:rPr>
              <a:t> পরিচিতি ) 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পাঠ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   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90B16-0BED-4FEB-AB1E-017FCD1012D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71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কী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 শিক্ষার্থীরা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আপনি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baseline="0" smtClean="0">
                <a:latin typeface="NikoshBAN" pitchFamily="2" charset="0"/>
                <a:cs typeface="NikoshBAN" pitchFamily="2" charset="0"/>
              </a:rPr>
              <a:t> পরিচিতি ) 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পাঠ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   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90B16-0BED-4FEB-AB1E-017FCD1012D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71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F04A-A5B6-4BBD-BD45-10E0C640B1E1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3EDFD-7399-4BCB-8918-6FD8DC0A05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F04A-A5B6-4BBD-BD45-10E0C640B1E1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EDFD-7399-4BCB-8918-6FD8DC0A0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F04A-A5B6-4BBD-BD45-10E0C640B1E1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EDFD-7399-4BCB-8918-6FD8DC0A0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4619923" y="4983680"/>
            <a:ext cx="8791277" cy="450150"/>
          </a:xfrm>
          <a:prstGeom prst="rect">
            <a:avLst/>
          </a:prstGeom>
        </p:spPr>
        <p:txBody>
          <a:bodyPr vert="horz" lIns="48335" tIns="24168" rIns="48335" bIns="24168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345DF9-288D-46B8-B7B5-95577C9FFB2B}" type="slidenum">
              <a:rPr lang="en-US" sz="2100" smtClean="0">
                <a:latin typeface="NikoshBAN" pitchFamily="2" charset="0"/>
                <a:cs typeface="NikoshBAN" pitchFamily="2" charset="0"/>
              </a:rPr>
              <a:pPr/>
              <a:t>‹#›</a:t>
            </a:fld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90086" y="1008036"/>
            <a:ext cx="685800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7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975887" y="1008036"/>
            <a:ext cx="682869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664618" y="1009820"/>
            <a:ext cx="984738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649356" y="1002783"/>
            <a:ext cx="990601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ঘোষনা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639956" y="1001587"/>
            <a:ext cx="800099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440055" y="1002783"/>
            <a:ext cx="914400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5354455" y="1002783"/>
            <a:ext cx="914400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7175500" y="986076"/>
            <a:ext cx="863600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268856" y="1002783"/>
            <a:ext cx="914400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039100" y="986076"/>
            <a:ext cx="762535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6444944"/>
            <a:ext cx="9144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06" y="204213"/>
            <a:ext cx="483782" cy="55820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" name="Picture 20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0" y="199259"/>
            <a:ext cx="547264" cy="4748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" name="Picture 21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19125" y="6468846"/>
            <a:ext cx="529142" cy="402007"/>
          </a:xfrm>
          <a:prstGeom prst="rect">
            <a:avLst/>
          </a:prstGeom>
        </p:spPr>
      </p:pic>
      <p:pic>
        <p:nvPicPr>
          <p:cNvPr id="23" name="Picture 22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636543" y="6469755"/>
            <a:ext cx="495300" cy="402009"/>
          </a:xfrm>
          <a:prstGeom prst="rect">
            <a:avLst/>
          </a:prstGeom>
        </p:spPr>
      </p:pic>
      <p:sp>
        <p:nvSpPr>
          <p:cNvPr id="31" name="TextBox 30"/>
          <p:cNvSpPr txBox="1"/>
          <p:nvPr userDrawn="1"/>
        </p:nvSpPr>
        <p:spPr>
          <a:xfrm>
            <a:off x="76200" y="6533253"/>
            <a:ext cx="4821055" cy="510473"/>
          </a:xfrm>
          <a:prstGeom prst="rect">
            <a:avLst/>
          </a:prstGeom>
          <a:noFill/>
        </p:spPr>
        <p:txBody>
          <a:bodyPr wrap="square" lIns="48335" tIns="24168" rIns="48335" bIns="24168" rtlCol="0">
            <a:spAutoFit/>
          </a:bodyPr>
          <a:lstStyle/>
          <a:p>
            <a:r>
              <a:rPr lang="en-US" sz="15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1500" b="1" baseline="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1500" b="1" baseline="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ওয়াহিদুজ্জামান</a:t>
            </a:r>
            <a:r>
              <a:rPr lang="en-US" sz="1500" b="1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500" b="1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1500" b="1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500" b="1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5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আই.সি.টি</a:t>
            </a:r>
            <a:r>
              <a:rPr lang="en-US" sz="15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5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গৌরীপুর</a:t>
            </a:r>
            <a:r>
              <a:rPr lang="en-US" sz="15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15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5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15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5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486400" y="6480394"/>
            <a:ext cx="1409700" cy="325807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dirty="0" smtClean="0"/>
              <a:t>    </a:t>
            </a:r>
            <a:fld id="{44C87E99-45AF-4C79-9D42-DDF960D71808}" type="datetime1">
              <a:rPr lang="en-US" smtClean="0"/>
              <a:t>5/16/2020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7183256" y="390317"/>
            <a:ext cx="1084445" cy="325807"/>
          </a:xfrm>
          <a:prstGeom prst="rect">
            <a:avLst/>
          </a:prstGeom>
          <a:noFill/>
        </p:spPr>
        <p:txBody>
          <a:bodyPr wrap="square" lIns="48335" tIns="24168" rIns="48335" bIns="24168" rtlCol="0">
            <a:spAutoFit/>
          </a:bodyPr>
          <a:lstStyle/>
          <a:p>
            <a:fld id="{62AB727B-B408-40F5-8054-B8C77920367C}" type="datetime12">
              <a:rPr lang="en-US" smtClean="0"/>
              <a:t>11:44 AM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9417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randombar(horizontal)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4619923" y="4983680"/>
            <a:ext cx="8791277" cy="450150"/>
          </a:xfrm>
          <a:prstGeom prst="rect">
            <a:avLst/>
          </a:prstGeom>
        </p:spPr>
        <p:txBody>
          <a:bodyPr vert="horz" lIns="48335" tIns="24168" rIns="48335" bIns="24168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345DF9-288D-46B8-B7B5-95577C9FFB2B}" type="slidenum">
              <a:rPr lang="en-US" sz="2100" smtClean="0">
                <a:latin typeface="NikoshBAN" pitchFamily="2" charset="0"/>
                <a:cs typeface="NikoshBAN" pitchFamily="2" charset="0"/>
              </a:rPr>
              <a:pPr/>
              <a:t>‹#›</a:t>
            </a:fld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90086" y="1008036"/>
            <a:ext cx="685800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7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975887" y="1008036"/>
            <a:ext cx="682869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664618" y="1009820"/>
            <a:ext cx="984738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649356" y="1002783"/>
            <a:ext cx="990601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ঘোষনা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639956" y="1001587"/>
            <a:ext cx="800099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440055" y="1002783"/>
            <a:ext cx="914400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5354455" y="1002783"/>
            <a:ext cx="914400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7175500" y="986076"/>
            <a:ext cx="863600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268856" y="1002783"/>
            <a:ext cx="914400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039100" y="986076"/>
            <a:ext cx="762535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6444944"/>
            <a:ext cx="9144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06" y="204213"/>
            <a:ext cx="483782" cy="55820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" name="Picture 20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0" y="199259"/>
            <a:ext cx="547264" cy="4748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" name="Picture 21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19125" y="6468846"/>
            <a:ext cx="529142" cy="402007"/>
          </a:xfrm>
          <a:prstGeom prst="rect">
            <a:avLst/>
          </a:prstGeom>
        </p:spPr>
      </p:pic>
      <p:pic>
        <p:nvPicPr>
          <p:cNvPr id="23" name="Picture 22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636543" y="6469755"/>
            <a:ext cx="495300" cy="402009"/>
          </a:xfrm>
          <a:prstGeom prst="rect">
            <a:avLst/>
          </a:prstGeom>
        </p:spPr>
      </p:pic>
      <p:sp>
        <p:nvSpPr>
          <p:cNvPr id="31" name="TextBox 30"/>
          <p:cNvSpPr txBox="1"/>
          <p:nvPr userDrawn="1"/>
        </p:nvSpPr>
        <p:spPr>
          <a:xfrm>
            <a:off x="76200" y="6533253"/>
            <a:ext cx="4821055" cy="510473"/>
          </a:xfrm>
          <a:prstGeom prst="rect">
            <a:avLst/>
          </a:prstGeom>
          <a:noFill/>
        </p:spPr>
        <p:txBody>
          <a:bodyPr wrap="square" lIns="48335" tIns="24168" rIns="48335" bIns="24168" rtlCol="0">
            <a:spAutoFit/>
          </a:bodyPr>
          <a:lstStyle/>
          <a:p>
            <a:r>
              <a:rPr lang="en-US" sz="15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1500" b="1" baseline="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1500" b="1" baseline="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ওয়াহিদুজ্জামান</a:t>
            </a:r>
            <a:r>
              <a:rPr lang="en-US" sz="1500" b="1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500" b="1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1500" b="1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500" b="1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5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আই.সি.টি</a:t>
            </a:r>
            <a:r>
              <a:rPr lang="en-US" sz="15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5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গৌরীপুর</a:t>
            </a:r>
            <a:r>
              <a:rPr lang="en-US" sz="15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15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5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15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5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486400" y="6480394"/>
            <a:ext cx="1409700" cy="325807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dirty="0" smtClean="0"/>
              <a:t>    </a:t>
            </a:r>
            <a:fld id="{44C87E99-45AF-4C79-9D42-DDF960D71808}" type="datetime1">
              <a:rPr lang="en-US" smtClean="0"/>
              <a:t>5/16/2020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7183256" y="390317"/>
            <a:ext cx="1084445" cy="325807"/>
          </a:xfrm>
          <a:prstGeom prst="rect">
            <a:avLst/>
          </a:prstGeom>
          <a:noFill/>
        </p:spPr>
        <p:txBody>
          <a:bodyPr wrap="square" lIns="48335" tIns="24168" rIns="48335" bIns="24168" rtlCol="0">
            <a:spAutoFit/>
          </a:bodyPr>
          <a:lstStyle/>
          <a:p>
            <a:fld id="{62AB727B-B408-40F5-8054-B8C77920367C}" type="datetime12">
              <a:rPr lang="en-US" smtClean="0"/>
              <a:t>11:44 AM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9417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randombar(horizontal)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4619923" y="4983680"/>
            <a:ext cx="8791277" cy="450150"/>
          </a:xfrm>
          <a:prstGeom prst="rect">
            <a:avLst/>
          </a:prstGeom>
        </p:spPr>
        <p:txBody>
          <a:bodyPr vert="horz" lIns="48335" tIns="24168" rIns="48335" bIns="24168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345DF9-288D-46B8-B7B5-95577C9FFB2B}" type="slidenum">
              <a:rPr lang="en-US" sz="2100" smtClean="0">
                <a:latin typeface="NikoshBAN" pitchFamily="2" charset="0"/>
                <a:cs typeface="NikoshBAN" pitchFamily="2" charset="0"/>
              </a:rPr>
              <a:pPr/>
              <a:t>‹#›</a:t>
            </a:fld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90086" y="1008036"/>
            <a:ext cx="685800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7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975887" y="1008036"/>
            <a:ext cx="682869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664618" y="1009820"/>
            <a:ext cx="984738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649356" y="1002783"/>
            <a:ext cx="990601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ঘোষনা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639956" y="1001587"/>
            <a:ext cx="800099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440055" y="1002783"/>
            <a:ext cx="914400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5354455" y="1002783"/>
            <a:ext cx="914400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7175500" y="986076"/>
            <a:ext cx="863600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268856" y="1002783"/>
            <a:ext cx="914400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039100" y="986076"/>
            <a:ext cx="762535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6444944"/>
            <a:ext cx="9144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06" y="204213"/>
            <a:ext cx="483782" cy="55820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" name="Picture 20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0" y="199259"/>
            <a:ext cx="547264" cy="4748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" name="Picture 21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19125" y="6468846"/>
            <a:ext cx="529142" cy="402007"/>
          </a:xfrm>
          <a:prstGeom prst="rect">
            <a:avLst/>
          </a:prstGeom>
        </p:spPr>
      </p:pic>
      <p:pic>
        <p:nvPicPr>
          <p:cNvPr id="23" name="Picture 22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636543" y="6469755"/>
            <a:ext cx="495300" cy="402009"/>
          </a:xfrm>
          <a:prstGeom prst="rect">
            <a:avLst/>
          </a:prstGeom>
        </p:spPr>
      </p:pic>
      <p:sp>
        <p:nvSpPr>
          <p:cNvPr id="31" name="TextBox 30"/>
          <p:cNvSpPr txBox="1"/>
          <p:nvPr userDrawn="1"/>
        </p:nvSpPr>
        <p:spPr>
          <a:xfrm>
            <a:off x="76200" y="6533253"/>
            <a:ext cx="4821055" cy="510473"/>
          </a:xfrm>
          <a:prstGeom prst="rect">
            <a:avLst/>
          </a:prstGeom>
          <a:noFill/>
        </p:spPr>
        <p:txBody>
          <a:bodyPr wrap="square" lIns="48335" tIns="24168" rIns="48335" bIns="24168" rtlCol="0">
            <a:spAutoFit/>
          </a:bodyPr>
          <a:lstStyle/>
          <a:p>
            <a:r>
              <a:rPr lang="en-US" sz="15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1500" b="1" baseline="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1500" b="1" baseline="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ওয়াহিদুজ্জামান</a:t>
            </a:r>
            <a:r>
              <a:rPr lang="en-US" sz="1500" b="1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500" b="1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1500" b="1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500" b="1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5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আই.সি.টি</a:t>
            </a:r>
            <a:r>
              <a:rPr lang="en-US" sz="15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5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গৌরীপুর</a:t>
            </a:r>
            <a:r>
              <a:rPr lang="en-US" sz="15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15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5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15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5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486400" y="6480394"/>
            <a:ext cx="1409700" cy="325807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dirty="0" smtClean="0"/>
              <a:t>    </a:t>
            </a:r>
            <a:fld id="{44C87E99-45AF-4C79-9D42-DDF960D71808}" type="datetime1">
              <a:rPr lang="en-US" smtClean="0"/>
              <a:t>5/16/2020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7183256" y="390317"/>
            <a:ext cx="1084445" cy="325807"/>
          </a:xfrm>
          <a:prstGeom prst="rect">
            <a:avLst/>
          </a:prstGeom>
          <a:noFill/>
        </p:spPr>
        <p:txBody>
          <a:bodyPr wrap="square" lIns="48335" tIns="24168" rIns="48335" bIns="24168" rtlCol="0">
            <a:spAutoFit/>
          </a:bodyPr>
          <a:lstStyle/>
          <a:p>
            <a:fld id="{62AB727B-B408-40F5-8054-B8C77920367C}" type="datetime12">
              <a:rPr lang="en-US" smtClean="0"/>
              <a:t>11:44 AM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9417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randombar(horizontal)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4619923" y="4983680"/>
            <a:ext cx="8791277" cy="450150"/>
          </a:xfrm>
          <a:prstGeom prst="rect">
            <a:avLst/>
          </a:prstGeom>
        </p:spPr>
        <p:txBody>
          <a:bodyPr vert="horz" lIns="48335" tIns="24168" rIns="48335" bIns="24168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345DF9-288D-46B8-B7B5-95577C9FFB2B}" type="slidenum">
              <a:rPr lang="en-US" sz="2100" smtClean="0">
                <a:latin typeface="NikoshBAN" pitchFamily="2" charset="0"/>
                <a:cs typeface="NikoshBAN" pitchFamily="2" charset="0"/>
              </a:rPr>
              <a:pPr/>
              <a:t>‹#›</a:t>
            </a:fld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90086" y="1008036"/>
            <a:ext cx="685800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7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975887" y="1008036"/>
            <a:ext cx="682869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664618" y="1009820"/>
            <a:ext cx="984738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649356" y="1002783"/>
            <a:ext cx="990601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ঘোষনা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639956" y="1001587"/>
            <a:ext cx="800099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440055" y="1002783"/>
            <a:ext cx="914400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5354455" y="1002783"/>
            <a:ext cx="914400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7175500" y="986076"/>
            <a:ext cx="863600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268856" y="1002783"/>
            <a:ext cx="914400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039100" y="986076"/>
            <a:ext cx="762535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6444944"/>
            <a:ext cx="9144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06" y="204213"/>
            <a:ext cx="483782" cy="55820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" name="Picture 20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0" y="199259"/>
            <a:ext cx="547264" cy="4748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" name="Picture 21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19125" y="6468846"/>
            <a:ext cx="529142" cy="402007"/>
          </a:xfrm>
          <a:prstGeom prst="rect">
            <a:avLst/>
          </a:prstGeom>
        </p:spPr>
      </p:pic>
      <p:pic>
        <p:nvPicPr>
          <p:cNvPr id="23" name="Picture 22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636543" y="6469755"/>
            <a:ext cx="495300" cy="402009"/>
          </a:xfrm>
          <a:prstGeom prst="rect">
            <a:avLst/>
          </a:prstGeom>
        </p:spPr>
      </p:pic>
      <p:sp>
        <p:nvSpPr>
          <p:cNvPr id="31" name="TextBox 30"/>
          <p:cNvSpPr txBox="1"/>
          <p:nvPr userDrawn="1"/>
        </p:nvSpPr>
        <p:spPr>
          <a:xfrm>
            <a:off x="76200" y="6533253"/>
            <a:ext cx="4821055" cy="510473"/>
          </a:xfrm>
          <a:prstGeom prst="rect">
            <a:avLst/>
          </a:prstGeom>
          <a:noFill/>
        </p:spPr>
        <p:txBody>
          <a:bodyPr wrap="square" lIns="48335" tIns="24168" rIns="48335" bIns="24168" rtlCol="0">
            <a:spAutoFit/>
          </a:bodyPr>
          <a:lstStyle/>
          <a:p>
            <a:r>
              <a:rPr lang="en-US" sz="15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1500" b="1" baseline="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1500" b="1" baseline="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ওয়াহিদুজ্জামান</a:t>
            </a:r>
            <a:r>
              <a:rPr lang="en-US" sz="1500" b="1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500" b="1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1500" b="1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500" b="1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5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আই.সি.টি</a:t>
            </a:r>
            <a:r>
              <a:rPr lang="en-US" sz="15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5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গৌরীপুর</a:t>
            </a:r>
            <a:r>
              <a:rPr lang="en-US" sz="15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15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5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15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5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486400" y="6480394"/>
            <a:ext cx="1409700" cy="325807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dirty="0" smtClean="0"/>
              <a:t>    </a:t>
            </a:r>
            <a:fld id="{44C87E99-45AF-4C79-9D42-DDF960D71808}" type="datetime1">
              <a:rPr lang="en-US" smtClean="0"/>
              <a:t>5/16/2020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7183256" y="390317"/>
            <a:ext cx="1084445" cy="325807"/>
          </a:xfrm>
          <a:prstGeom prst="rect">
            <a:avLst/>
          </a:prstGeom>
          <a:noFill/>
        </p:spPr>
        <p:txBody>
          <a:bodyPr wrap="square" lIns="48335" tIns="24168" rIns="48335" bIns="24168" rtlCol="0">
            <a:spAutoFit/>
          </a:bodyPr>
          <a:lstStyle/>
          <a:p>
            <a:fld id="{62AB727B-B408-40F5-8054-B8C77920367C}" type="datetime12">
              <a:rPr lang="en-US" smtClean="0"/>
              <a:t>11:44 AM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9417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randombar(horizontal)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4619923" y="4983680"/>
            <a:ext cx="8791277" cy="450150"/>
          </a:xfrm>
          <a:prstGeom prst="rect">
            <a:avLst/>
          </a:prstGeom>
        </p:spPr>
        <p:txBody>
          <a:bodyPr vert="horz" lIns="48335" tIns="24168" rIns="48335" bIns="24168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345DF9-288D-46B8-B7B5-95577C9FFB2B}" type="slidenum">
              <a:rPr lang="en-US" sz="2100" smtClean="0">
                <a:latin typeface="NikoshBAN" pitchFamily="2" charset="0"/>
                <a:cs typeface="NikoshBAN" pitchFamily="2" charset="0"/>
              </a:rPr>
              <a:pPr/>
              <a:t>‹#›</a:t>
            </a:fld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90086" y="1008036"/>
            <a:ext cx="685800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7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975887" y="1008036"/>
            <a:ext cx="682869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664618" y="1009820"/>
            <a:ext cx="984738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649356" y="1002783"/>
            <a:ext cx="990601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ঘোষনা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639956" y="1001587"/>
            <a:ext cx="800099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440055" y="1002783"/>
            <a:ext cx="914400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5354455" y="1002783"/>
            <a:ext cx="914400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7175500" y="986076"/>
            <a:ext cx="863600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268856" y="1002783"/>
            <a:ext cx="914400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039100" y="986076"/>
            <a:ext cx="762535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6444944"/>
            <a:ext cx="9144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06" y="204213"/>
            <a:ext cx="483782" cy="55820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" name="Picture 20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0" y="199259"/>
            <a:ext cx="547264" cy="4748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" name="Picture 21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19125" y="6468846"/>
            <a:ext cx="529142" cy="402007"/>
          </a:xfrm>
          <a:prstGeom prst="rect">
            <a:avLst/>
          </a:prstGeom>
        </p:spPr>
      </p:pic>
      <p:pic>
        <p:nvPicPr>
          <p:cNvPr id="23" name="Picture 22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636543" y="6469755"/>
            <a:ext cx="495300" cy="402009"/>
          </a:xfrm>
          <a:prstGeom prst="rect">
            <a:avLst/>
          </a:prstGeom>
        </p:spPr>
      </p:pic>
      <p:sp>
        <p:nvSpPr>
          <p:cNvPr id="31" name="TextBox 30"/>
          <p:cNvSpPr txBox="1"/>
          <p:nvPr userDrawn="1"/>
        </p:nvSpPr>
        <p:spPr>
          <a:xfrm>
            <a:off x="76200" y="6533253"/>
            <a:ext cx="4821055" cy="510473"/>
          </a:xfrm>
          <a:prstGeom prst="rect">
            <a:avLst/>
          </a:prstGeom>
          <a:noFill/>
        </p:spPr>
        <p:txBody>
          <a:bodyPr wrap="square" lIns="48335" tIns="24168" rIns="48335" bIns="24168" rtlCol="0">
            <a:spAutoFit/>
          </a:bodyPr>
          <a:lstStyle/>
          <a:p>
            <a:r>
              <a:rPr lang="en-US" sz="15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1500" b="1" baseline="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1500" b="1" baseline="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ওয়াহিদুজ্জামান</a:t>
            </a:r>
            <a:r>
              <a:rPr lang="en-US" sz="1500" b="1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500" b="1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1500" b="1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500" b="1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5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আই.সি.টি</a:t>
            </a:r>
            <a:r>
              <a:rPr lang="en-US" sz="15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5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গৌরীপুর</a:t>
            </a:r>
            <a:r>
              <a:rPr lang="en-US" sz="15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15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5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15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5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486400" y="6480394"/>
            <a:ext cx="1409700" cy="325807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dirty="0" smtClean="0"/>
              <a:t>    </a:t>
            </a:r>
            <a:fld id="{44C87E99-45AF-4C79-9D42-DDF960D71808}" type="datetime1">
              <a:rPr lang="en-US" smtClean="0"/>
              <a:t>5/16/2020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7183256" y="390317"/>
            <a:ext cx="1084445" cy="325807"/>
          </a:xfrm>
          <a:prstGeom prst="rect">
            <a:avLst/>
          </a:prstGeom>
          <a:noFill/>
        </p:spPr>
        <p:txBody>
          <a:bodyPr wrap="square" lIns="48335" tIns="24168" rIns="48335" bIns="24168" rtlCol="0">
            <a:spAutoFit/>
          </a:bodyPr>
          <a:lstStyle/>
          <a:p>
            <a:fld id="{62AB727B-B408-40F5-8054-B8C77920367C}" type="datetime12">
              <a:rPr lang="en-US" smtClean="0"/>
              <a:t>11:44 AM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9417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randombar(horizontal)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4619923" y="4983680"/>
            <a:ext cx="8791277" cy="450150"/>
          </a:xfrm>
          <a:prstGeom prst="rect">
            <a:avLst/>
          </a:prstGeom>
        </p:spPr>
        <p:txBody>
          <a:bodyPr vert="horz" lIns="48335" tIns="24168" rIns="48335" bIns="24168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345DF9-288D-46B8-B7B5-95577C9FFB2B}" type="slidenum">
              <a:rPr lang="en-US" sz="2100" smtClean="0">
                <a:latin typeface="NikoshBAN" pitchFamily="2" charset="0"/>
                <a:cs typeface="NikoshBAN" pitchFamily="2" charset="0"/>
              </a:rPr>
              <a:pPr/>
              <a:t>‹#›</a:t>
            </a:fld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90086" y="1008036"/>
            <a:ext cx="685800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7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975887" y="1008036"/>
            <a:ext cx="682869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664618" y="1009820"/>
            <a:ext cx="984738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649356" y="1002783"/>
            <a:ext cx="990601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ঘোষনা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639956" y="1001587"/>
            <a:ext cx="800099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440055" y="1002783"/>
            <a:ext cx="914400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5354455" y="1002783"/>
            <a:ext cx="914400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7175500" y="986076"/>
            <a:ext cx="863600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268856" y="1002783"/>
            <a:ext cx="914400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039100" y="986076"/>
            <a:ext cx="762535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6444944"/>
            <a:ext cx="9144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06" y="204213"/>
            <a:ext cx="483782" cy="55820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" name="Picture 20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0" y="199259"/>
            <a:ext cx="547264" cy="4748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" name="Picture 21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19125" y="6468846"/>
            <a:ext cx="529142" cy="402007"/>
          </a:xfrm>
          <a:prstGeom prst="rect">
            <a:avLst/>
          </a:prstGeom>
        </p:spPr>
      </p:pic>
      <p:pic>
        <p:nvPicPr>
          <p:cNvPr id="23" name="Picture 22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636543" y="6469755"/>
            <a:ext cx="495300" cy="402009"/>
          </a:xfrm>
          <a:prstGeom prst="rect">
            <a:avLst/>
          </a:prstGeom>
        </p:spPr>
      </p:pic>
      <p:sp>
        <p:nvSpPr>
          <p:cNvPr id="31" name="TextBox 30"/>
          <p:cNvSpPr txBox="1"/>
          <p:nvPr userDrawn="1"/>
        </p:nvSpPr>
        <p:spPr>
          <a:xfrm>
            <a:off x="76200" y="6533253"/>
            <a:ext cx="4821055" cy="510473"/>
          </a:xfrm>
          <a:prstGeom prst="rect">
            <a:avLst/>
          </a:prstGeom>
          <a:noFill/>
        </p:spPr>
        <p:txBody>
          <a:bodyPr wrap="square" lIns="48335" tIns="24168" rIns="48335" bIns="24168" rtlCol="0">
            <a:spAutoFit/>
          </a:bodyPr>
          <a:lstStyle/>
          <a:p>
            <a:r>
              <a:rPr lang="en-US" sz="15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1500" b="1" baseline="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1500" b="1" baseline="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ওয়াহিদুজ্জামান</a:t>
            </a:r>
            <a:r>
              <a:rPr lang="en-US" sz="1500" b="1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500" b="1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1500" b="1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500" b="1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5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আই.সি.টি</a:t>
            </a:r>
            <a:r>
              <a:rPr lang="en-US" sz="15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5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গৌরীপুর</a:t>
            </a:r>
            <a:r>
              <a:rPr lang="en-US" sz="15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15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5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15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5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486400" y="6480394"/>
            <a:ext cx="1409700" cy="325807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dirty="0" smtClean="0"/>
              <a:t>    </a:t>
            </a:r>
            <a:fld id="{44C87E99-45AF-4C79-9D42-DDF960D71808}" type="datetime1">
              <a:rPr lang="en-US" smtClean="0"/>
              <a:t>5/16/2020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7183256" y="390317"/>
            <a:ext cx="1084445" cy="325807"/>
          </a:xfrm>
          <a:prstGeom prst="rect">
            <a:avLst/>
          </a:prstGeom>
          <a:noFill/>
        </p:spPr>
        <p:txBody>
          <a:bodyPr wrap="square" lIns="48335" tIns="24168" rIns="48335" bIns="24168" rtlCol="0">
            <a:spAutoFit/>
          </a:bodyPr>
          <a:lstStyle/>
          <a:p>
            <a:fld id="{62AB727B-B408-40F5-8054-B8C77920367C}" type="datetime12">
              <a:rPr lang="en-US" smtClean="0"/>
              <a:t>11:44 AM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9417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randombar(horizontal)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4619923" y="4983680"/>
            <a:ext cx="8791277" cy="450150"/>
          </a:xfrm>
          <a:prstGeom prst="rect">
            <a:avLst/>
          </a:prstGeom>
        </p:spPr>
        <p:txBody>
          <a:bodyPr vert="horz" lIns="48335" tIns="24168" rIns="48335" bIns="24168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345DF9-288D-46B8-B7B5-95577C9FFB2B}" type="slidenum">
              <a:rPr lang="en-US" sz="2100" smtClean="0">
                <a:latin typeface="NikoshBAN" pitchFamily="2" charset="0"/>
                <a:cs typeface="NikoshBAN" pitchFamily="2" charset="0"/>
              </a:rPr>
              <a:pPr/>
              <a:t>‹#›</a:t>
            </a:fld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90086" y="1008036"/>
            <a:ext cx="685800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7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975887" y="1008036"/>
            <a:ext cx="682869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664618" y="1009820"/>
            <a:ext cx="984738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649356" y="1002783"/>
            <a:ext cx="990601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ঘোষনা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639956" y="1001587"/>
            <a:ext cx="800099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440055" y="1002783"/>
            <a:ext cx="914400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5354455" y="1002783"/>
            <a:ext cx="914400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7175500" y="986076"/>
            <a:ext cx="863600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268856" y="1002783"/>
            <a:ext cx="914400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039100" y="986076"/>
            <a:ext cx="762535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6444944"/>
            <a:ext cx="9144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06" y="204213"/>
            <a:ext cx="483782" cy="55820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" name="Picture 20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0" y="199259"/>
            <a:ext cx="547264" cy="4748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" name="Picture 21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19125" y="6468846"/>
            <a:ext cx="529142" cy="402007"/>
          </a:xfrm>
          <a:prstGeom prst="rect">
            <a:avLst/>
          </a:prstGeom>
        </p:spPr>
      </p:pic>
      <p:pic>
        <p:nvPicPr>
          <p:cNvPr id="23" name="Picture 22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636543" y="6469755"/>
            <a:ext cx="495300" cy="402009"/>
          </a:xfrm>
          <a:prstGeom prst="rect">
            <a:avLst/>
          </a:prstGeom>
        </p:spPr>
      </p:pic>
      <p:sp>
        <p:nvSpPr>
          <p:cNvPr id="31" name="TextBox 30"/>
          <p:cNvSpPr txBox="1"/>
          <p:nvPr userDrawn="1"/>
        </p:nvSpPr>
        <p:spPr>
          <a:xfrm>
            <a:off x="76200" y="6533253"/>
            <a:ext cx="4821055" cy="510473"/>
          </a:xfrm>
          <a:prstGeom prst="rect">
            <a:avLst/>
          </a:prstGeom>
          <a:noFill/>
        </p:spPr>
        <p:txBody>
          <a:bodyPr wrap="square" lIns="48335" tIns="24168" rIns="48335" bIns="24168" rtlCol="0">
            <a:spAutoFit/>
          </a:bodyPr>
          <a:lstStyle/>
          <a:p>
            <a:r>
              <a:rPr lang="en-US" sz="15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1500" b="1" baseline="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1500" b="1" baseline="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ওয়াহিদুজ্জামান</a:t>
            </a:r>
            <a:r>
              <a:rPr lang="en-US" sz="1500" b="1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500" b="1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1500" b="1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500" b="1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5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আই.সি.টি</a:t>
            </a:r>
            <a:r>
              <a:rPr lang="en-US" sz="15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5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গৌরীপুর</a:t>
            </a:r>
            <a:r>
              <a:rPr lang="en-US" sz="15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15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5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15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5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486400" y="6480394"/>
            <a:ext cx="1409700" cy="325807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dirty="0" smtClean="0"/>
              <a:t>    </a:t>
            </a:r>
            <a:fld id="{44C87E99-45AF-4C79-9D42-DDF960D71808}" type="datetime1">
              <a:rPr lang="en-US" smtClean="0"/>
              <a:t>5/16/2020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7183256" y="390317"/>
            <a:ext cx="1084445" cy="325807"/>
          </a:xfrm>
          <a:prstGeom prst="rect">
            <a:avLst/>
          </a:prstGeom>
          <a:noFill/>
        </p:spPr>
        <p:txBody>
          <a:bodyPr wrap="square" lIns="48335" tIns="24168" rIns="48335" bIns="24168" rtlCol="0">
            <a:spAutoFit/>
          </a:bodyPr>
          <a:lstStyle/>
          <a:p>
            <a:fld id="{62AB727B-B408-40F5-8054-B8C77920367C}" type="datetime12">
              <a:rPr lang="en-US" smtClean="0"/>
              <a:t>11:44 AM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9417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randombar(horizontal)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4619923" y="4983680"/>
            <a:ext cx="8791277" cy="450150"/>
          </a:xfrm>
          <a:prstGeom prst="rect">
            <a:avLst/>
          </a:prstGeom>
        </p:spPr>
        <p:txBody>
          <a:bodyPr vert="horz" lIns="48335" tIns="24168" rIns="48335" bIns="24168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345DF9-288D-46B8-B7B5-95577C9FFB2B}" type="slidenum">
              <a:rPr lang="en-US" sz="2100" smtClean="0">
                <a:latin typeface="NikoshBAN" pitchFamily="2" charset="0"/>
                <a:cs typeface="NikoshBAN" pitchFamily="2" charset="0"/>
              </a:rPr>
              <a:pPr/>
              <a:t>‹#›</a:t>
            </a:fld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90086" y="1008036"/>
            <a:ext cx="685800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7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975887" y="1008036"/>
            <a:ext cx="682869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664618" y="1009820"/>
            <a:ext cx="984738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649356" y="1002783"/>
            <a:ext cx="990601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ঘোষনা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639956" y="1001587"/>
            <a:ext cx="800099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440055" y="1002783"/>
            <a:ext cx="914400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5354455" y="1002783"/>
            <a:ext cx="914400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7175500" y="986076"/>
            <a:ext cx="863600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268856" y="1002783"/>
            <a:ext cx="914400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039100" y="986076"/>
            <a:ext cx="762535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6444944"/>
            <a:ext cx="9144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06" y="204213"/>
            <a:ext cx="483782" cy="55820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" name="Picture 20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0" y="199259"/>
            <a:ext cx="547264" cy="4748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" name="Picture 21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19125" y="6468846"/>
            <a:ext cx="529142" cy="402007"/>
          </a:xfrm>
          <a:prstGeom prst="rect">
            <a:avLst/>
          </a:prstGeom>
        </p:spPr>
      </p:pic>
      <p:pic>
        <p:nvPicPr>
          <p:cNvPr id="23" name="Picture 22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636543" y="6469755"/>
            <a:ext cx="495300" cy="402009"/>
          </a:xfrm>
          <a:prstGeom prst="rect">
            <a:avLst/>
          </a:prstGeom>
        </p:spPr>
      </p:pic>
      <p:sp>
        <p:nvSpPr>
          <p:cNvPr id="31" name="TextBox 30"/>
          <p:cNvSpPr txBox="1"/>
          <p:nvPr userDrawn="1"/>
        </p:nvSpPr>
        <p:spPr>
          <a:xfrm>
            <a:off x="76200" y="6533253"/>
            <a:ext cx="4821055" cy="510473"/>
          </a:xfrm>
          <a:prstGeom prst="rect">
            <a:avLst/>
          </a:prstGeom>
          <a:noFill/>
        </p:spPr>
        <p:txBody>
          <a:bodyPr wrap="square" lIns="48335" tIns="24168" rIns="48335" bIns="24168" rtlCol="0">
            <a:spAutoFit/>
          </a:bodyPr>
          <a:lstStyle/>
          <a:p>
            <a:r>
              <a:rPr lang="en-US" sz="15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1500" b="1" baseline="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1500" b="1" baseline="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ওয়াহিদুজ্জামান</a:t>
            </a:r>
            <a:r>
              <a:rPr lang="en-US" sz="1500" b="1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500" b="1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1500" b="1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500" b="1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5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আই.সি.টি</a:t>
            </a:r>
            <a:r>
              <a:rPr lang="en-US" sz="15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5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গৌরীপুর</a:t>
            </a:r>
            <a:r>
              <a:rPr lang="en-US" sz="15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15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5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15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5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486400" y="6480394"/>
            <a:ext cx="1409700" cy="325807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dirty="0" smtClean="0"/>
              <a:t>    </a:t>
            </a:r>
            <a:fld id="{44C87E99-45AF-4C79-9D42-DDF960D71808}" type="datetime1">
              <a:rPr lang="en-US" smtClean="0"/>
              <a:t>5/16/2020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7183256" y="390317"/>
            <a:ext cx="1084445" cy="325807"/>
          </a:xfrm>
          <a:prstGeom prst="rect">
            <a:avLst/>
          </a:prstGeom>
          <a:noFill/>
        </p:spPr>
        <p:txBody>
          <a:bodyPr wrap="square" lIns="48335" tIns="24168" rIns="48335" bIns="24168" rtlCol="0">
            <a:spAutoFit/>
          </a:bodyPr>
          <a:lstStyle/>
          <a:p>
            <a:fld id="{62AB727B-B408-40F5-8054-B8C77920367C}" type="datetime12">
              <a:rPr lang="en-US" smtClean="0"/>
              <a:t>11:44 AM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9417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randombar(horizontal)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F04A-A5B6-4BBD-BD45-10E0C640B1E1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EDFD-7399-4BCB-8918-6FD8DC0A0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4619923" y="4983680"/>
            <a:ext cx="8791277" cy="450150"/>
          </a:xfrm>
          <a:prstGeom prst="rect">
            <a:avLst/>
          </a:prstGeom>
        </p:spPr>
        <p:txBody>
          <a:bodyPr vert="horz" lIns="48335" tIns="24168" rIns="48335" bIns="24168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345DF9-288D-46B8-B7B5-95577C9FFB2B}" type="slidenum">
              <a:rPr lang="en-US" sz="2100" smtClean="0">
                <a:latin typeface="NikoshBAN" pitchFamily="2" charset="0"/>
                <a:cs typeface="NikoshBAN" pitchFamily="2" charset="0"/>
              </a:rPr>
              <a:pPr/>
              <a:t>‹#›</a:t>
            </a:fld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90086" y="1008036"/>
            <a:ext cx="685800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7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975887" y="1008036"/>
            <a:ext cx="682869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664618" y="1009820"/>
            <a:ext cx="984738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649356" y="1002783"/>
            <a:ext cx="990601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ঘোষনা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639956" y="1001587"/>
            <a:ext cx="800099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440055" y="1002783"/>
            <a:ext cx="914400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5354455" y="1002783"/>
            <a:ext cx="914400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7175500" y="986076"/>
            <a:ext cx="863600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268856" y="1002783"/>
            <a:ext cx="914400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039100" y="986076"/>
            <a:ext cx="762535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6444944"/>
            <a:ext cx="9144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06" y="204213"/>
            <a:ext cx="483782" cy="55820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" name="Picture 20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0" y="199259"/>
            <a:ext cx="547264" cy="4748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" name="Picture 21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19125" y="6468846"/>
            <a:ext cx="529142" cy="402007"/>
          </a:xfrm>
          <a:prstGeom prst="rect">
            <a:avLst/>
          </a:prstGeom>
        </p:spPr>
      </p:pic>
      <p:pic>
        <p:nvPicPr>
          <p:cNvPr id="23" name="Picture 22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636543" y="6469755"/>
            <a:ext cx="495300" cy="402009"/>
          </a:xfrm>
          <a:prstGeom prst="rect">
            <a:avLst/>
          </a:prstGeom>
        </p:spPr>
      </p:pic>
      <p:sp>
        <p:nvSpPr>
          <p:cNvPr id="31" name="TextBox 30"/>
          <p:cNvSpPr txBox="1"/>
          <p:nvPr userDrawn="1"/>
        </p:nvSpPr>
        <p:spPr>
          <a:xfrm>
            <a:off x="76200" y="6533253"/>
            <a:ext cx="4821055" cy="510473"/>
          </a:xfrm>
          <a:prstGeom prst="rect">
            <a:avLst/>
          </a:prstGeom>
          <a:noFill/>
        </p:spPr>
        <p:txBody>
          <a:bodyPr wrap="square" lIns="48335" tIns="24168" rIns="48335" bIns="24168" rtlCol="0">
            <a:spAutoFit/>
          </a:bodyPr>
          <a:lstStyle/>
          <a:p>
            <a:r>
              <a:rPr lang="en-US" sz="15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1500" b="1" baseline="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1500" b="1" baseline="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ওয়াহিদুজ্জামান</a:t>
            </a:r>
            <a:r>
              <a:rPr lang="en-US" sz="1500" b="1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500" b="1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1500" b="1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500" b="1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5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আই.সি.টি</a:t>
            </a:r>
            <a:r>
              <a:rPr lang="en-US" sz="15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5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গৌরীপুর</a:t>
            </a:r>
            <a:r>
              <a:rPr lang="en-US" sz="15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15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5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15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5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486400" y="6480394"/>
            <a:ext cx="1409700" cy="325807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dirty="0" smtClean="0"/>
              <a:t>    </a:t>
            </a:r>
            <a:fld id="{44C87E99-45AF-4C79-9D42-DDF960D71808}" type="datetime1">
              <a:rPr lang="en-US" smtClean="0"/>
              <a:t>5/16/2020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7183256" y="390317"/>
            <a:ext cx="1084445" cy="325807"/>
          </a:xfrm>
          <a:prstGeom prst="rect">
            <a:avLst/>
          </a:prstGeom>
          <a:noFill/>
        </p:spPr>
        <p:txBody>
          <a:bodyPr wrap="square" lIns="48335" tIns="24168" rIns="48335" bIns="24168" rtlCol="0">
            <a:spAutoFit/>
          </a:bodyPr>
          <a:lstStyle/>
          <a:p>
            <a:fld id="{62AB727B-B408-40F5-8054-B8C77920367C}" type="datetime12">
              <a:rPr lang="en-US" smtClean="0"/>
              <a:t>11:44 AM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9417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randombar(horizontal)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4619923" y="4983680"/>
            <a:ext cx="8791277" cy="450150"/>
          </a:xfrm>
          <a:prstGeom prst="rect">
            <a:avLst/>
          </a:prstGeom>
        </p:spPr>
        <p:txBody>
          <a:bodyPr vert="horz" lIns="48335" tIns="24168" rIns="48335" bIns="24168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345DF9-288D-46B8-B7B5-95577C9FFB2B}" type="slidenum">
              <a:rPr lang="en-US" sz="2100" smtClean="0">
                <a:latin typeface="NikoshBAN" pitchFamily="2" charset="0"/>
                <a:cs typeface="NikoshBAN" pitchFamily="2" charset="0"/>
              </a:rPr>
              <a:pPr/>
              <a:t>‹#›</a:t>
            </a:fld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90086" y="1008036"/>
            <a:ext cx="685800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7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975887" y="1008036"/>
            <a:ext cx="682869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664618" y="1009820"/>
            <a:ext cx="984738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649356" y="1002783"/>
            <a:ext cx="990601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ঘোষনা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639956" y="1001587"/>
            <a:ext cx="800099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440055" y="1002783"/>
            <a:ext cx="914400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5354455" y="1002783"/>
            <a:ext cx="914400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7175500" y="986076"/>
            <a:ext cx="863600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268856" y="1002783"/>
            <a:ext cx="914400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039100" y="986076"/>
            <a:ext cx="762535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6444944"/>
            <a:ext cx="9144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06" y="204213"/>
            <a:ext cx="483782" cy="55820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" name="Picture 20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0" y="199259"/>
            <a:ext cx="547264" cy="4748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" name="Picture 21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19125" y="6468846"/>
            <a:ext cx="529142" cy="402007"/>
          </a:xfrm>
          <a:prstGeom prst="rect">
            <a:avLst/>
          </a:prstGeom>
        </p:spPr>
      </p:pic>
      <p:pic>
        <p:nvPicPr>
          <p:cNvPr id="23" name="Picture 22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636543" y="6469755"/>
            <a:ext cx="495300" cy="402009"/>
          </a:xfrm>
          <a:prstGeom prst="rect">
            <a:avLst/>
          </a:prstGeom>
        </p:spPr>
      </p:pic>
      <p:sp>
        <p:nvSpPr>
          <p:cNvPr id="31" name="TextBox 30"/>
          <p:cNvSpPr txBox="1"/>
          <p:nvPr userDrawn="1"/>
        </p:nvSpPr>
        <p:spPr>
          <a:xfrm>
            <a:off x="76200" y="6533253"/>
            <a:ext cx="4821055" cy="510473"/>
          </a:xfrm>
          <a:prstGeom prst="rect">
            <a:avLst/>
          </a:prstGeom>
          <a:noFill/>
        </p:spPr>
        <p:txBody>
          <a:bodyPr wrap="square" lIns="48335" tIns="24168" rIns="48335" bIns="24168" rtlCol="0">
            <a:spAutoFit/>
          </a:bodyPr>
          <a:lstStyle/>
          <a:p>
            <a:r>
              <a:rPr lang="en-US" sz="15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1500" b="1" baseline="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1500" b="1" baseline="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ওয়াহিদুজ্জামান</a:t>
            </a:r>
            <a:r>
              <a:rPr lang="en-US" sz="1500" b="1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500" b="1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1500" b="1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500" b="1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5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আই.সি.টি</a:t>
            </a:r>
            <a:r>
              <a:rPr lang="en-US" sz="15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5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গৌরীপুর</a:t>
            </a:r>
            <a:r>
              <a:rPr lang="en-US" sz="15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15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5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15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5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486400" y="6480394"/>
            <a:ext cx="1409700" cy="325807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dirty="0" smtClean="0"/>
              <a:t>    </a:t>
            </a:r>
            <a:fld id="{44C87E99-45AF-4C79-9D42-DDF960D71808}" type="datetime1">
              <a:rPr lang="en-US" smtClean="0"/>
              <a:t>5/16/2020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7183256" y="390317"/>
            <a:ext cx="1084445" cy="325807"/>
          </a:xfrm>
          <a:prstGeom prst="rect">
            <a:avLst/>
          </a:prstGeom>
          <a:noFill/>
        </p:spPr>
        <p:txBody>
          <a:bodyPr wrap="square" lIns="48335" tIns="24168" rIns="48335" bIns="24168" rtlCol="0">
            <a:spAutoFit/>
          </a:bodyPr>
          <a:lstStyle/>
          <a:p>
            <a:fld id="{62AB727B-B408-40F5-8054-B8C77920367C}" type="datetime12">
              <a:rPr lang="en-US" smtClean="0"/>
              <a:t>11:44 AM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9417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randombar(horizontal)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4619923" y="4983680"/>
            <a:ext cx="8791277" cy="450150"/>
          </a:xfrm>
          <a:prstGeom prst="rect">
            <a:avLst/>
          </a:prstGeom>
        </p:spPr>
        <p:txBody>
          <a:bodyPr vert="horz" lIns="48335" tIns="24168" rIns="48335" bIns="24168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345DF9-288D-46B8-B7B5-95577C9FFB2B}" type="slidenum">
              <a:rPr lang="en-US" sz="2100" smtClean="0">
                <a:latin typeface="NikoshBAN" pitchFamily="2" charset="0"/>
                <a:cs typeface="NikoshBAN" pitchFamily="2" charset="0"/>
              </a:rPr>
              <a:pPr/>
              <a:t>‹#›</a:t>
            </a:fld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90086" y="1008036"/>
            <a:ext cx="685800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7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975887" y="1008036"/>
            <a:ext cx="682869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664618" y="1009820"/>
            <a:ext cx="984738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649356" y="1002783"/>
            <a:ext cx="990601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ঘোষনা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639956" y="1001587"/>
            <a:ext cx="800099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440055" y="1002783"/>
            <a:ext cx="914400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5354455" y="1002783"/>
            <a:ext cx="914400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7175500" y="986076"/>
            <a:ext cx="863600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268856" y="1002783"/>
            <a:ext cx="914400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039100" y="986076"/>
            <a:ext cx="762535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6444944"/>
            <a:ext cx="9144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06" y="204213"/>
            <a:ext cx="483782" cy="55820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" name="Picture 20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0" y="199259"/>
            <a:ext cx="547264" cy="4748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" name="Picture 21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19125" y="6468846"/>
            <a:ext cx="529142" cy="402007"/>
          </a:xfrm>
          <a:prstGeom prst="rect">
            <a:avLst/>
          </a:prstGeom>
        </p:spPr>
      </p:pic>
      <p:pic>
        <p:nvPicPr>
          <p:cNvPr id="23" name="Picture 22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636543" y="6469755"/>
            <a:ext cx="495300" cy="402009"/>
          </a:xfrm>
          <a:prstGeom prst="rect">
            <a:avLst/>
          </a:prstGeom>
        </p:spPr>
      </p:pic>
      <p:sp>
        <p:nvSpPr>
          <p:cNvPr id="31" name="TextBox 30"/>
          <p:cNvSpPr txBox="1"/>
          <p:nvPr userDrawn="1"/>
        </p:nvSpPr>
        <p:spPr>
          <a:xfrm>
            <a:off x="76200" y="6533253"/>
            <a:ext cx="4821055" cy="510473"/>
          </a:xfrm>
          <a:prstGeom prst="rect">
            <a:avLst/>
          </a:prstGeom>
          <a:noFill/>
        </p:spPr>
        <p:txBody>
          <a:bodyPr wrap="square" lIns="48335" tIns="24168" rIns="48335" bIns="24168" rtlCol="0">
            <a:spAutoFit/>
          </a:bodyPr>
          <a:lstStyle/>
          <a:p>
            <a:r>
              <a:rPr lang="en-US" sz="15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1500" b="1" baseline="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1500" b="1" baseline="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ওয়াহিদুজ্জামান</a:t>
            </a:r>
            <a:r>
              <a:rPr lang="en-US" sz="1500" b="1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500" b="1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1500" b="1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500" b="1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5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আই.সি.টি</a:t>
            </a:r>
            <a:r>
              <a:rPr lang="en-US" sz="15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5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গৌরীপুর</a:t>
            </a:r>
            <a:r>
              <a:rPr lang="en-US" sz="15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15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5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15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5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486400" y="6480394"/>
            <a:ext cx="1409700" cy="325807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dirty="0" smtClean="0"/>
              <a:t>    </a:t>
            </a:r>
            <a:fld id="{44C87E99-45AF-4C79-9D42-DDF960D71808}" type="datetime1">
              <a:rPr lang="en-US" smtClean="0"/>
              <a:t>5/16/2020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7183256" y="390317"/>
            <a:ext cx="1084445" cy="325807"/>
          </a:xfrm>
          <a:prstGeom prst="rect">
            <a:avLst/>
          </a:prstGeom>
          <a:noFill/>
        </p:spPr>
        <p:txBody>
          <a:bodyPr wrap="square" lIns="48335" tIns="24168" rIns="48335" bIns="24168" rtlCol="0">
            <a:spAutoFit/>
          </a:bodyPr>
          <a:lstStyle/>
          <a:p>
            <a:fld id="{62AB727B-B408-40F5-8054-B8C77920367C}" type="datetime12">
              <a:rPr lang="en-US" smtClean="0"/>
              <a:t>11:44 AM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9417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randombar(horizontal)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4619923" y="4983680"/>
            <a:ext cx="8791277" cy="450150"/>
          </a:xfrm>
          <a:prstGeom prst="rect">
            <a:avLst/>
          </a:prstGeom>
        </p:spPr>
        <p:txBody>
          <a:bodyPr vert="horz" lIns="48335" tIns="24168" rIns="48335" bIns="24168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345DF9-288D-46B8-B7B5-95577C9FFB2B}" type="slidenum">
              <a:rPr lang="en-US" sz="2100" smtClean="0">
                <a:latin typeface="NikoshBAN" pitchFamily="2" charset="0"/>
                <a:cs typeface="NikoshBAN" pitchFamily="2" charset="0"/>
              </a:rPr>
              <a:pPr/>
              <a:t>‹#›</a:t>
            </a:fld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90086" y="1008036"/>
            <a:ext cx="685800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7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975887" y="1008036"/>
            <a:ext cx="682869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664618" y="1009820"/>
            <a:ext cx="984738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649356" y="1002783"/>
            <a:ext cx="990601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ঘোষনা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639956" y="1001587"/>
            <a:ext cx="800099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440055" y="1002783"/>
            <a:ext cx="914400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5354455" y="1002783"/>
            <a:ext cx="914400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7175500" y="986076"/>
            <a:ext cx="863600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268856" y="1002783"/>
            <a:ext cx="914400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17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039100" y="986076"/>
            <a:ext cx="762535" cy="310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1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6444944"/>
            <a:ext cx="9144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06" y="204213"/>
            <a:ext cx="483782" cy="55820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" name="Picture 20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0" y="199259"/>
            <a:ext cx="547264" cy="4748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" name="Picture 21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19125" y="6468846"/>
            <a:ext cx="529142" cy="402007"/>
          </a:xfrm>
          <a:prstGeom prst="rect">
            <a:avLst/>
          </a:prstGeom>
        </p:spPr>
      </p:pic>
      <p:pic>
        <p:nvPicPr>
          <p:cNvPr id="23" name="Picture 22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636543" y="6469755"/>
            <a:ext cx="495300" cy="402009"/>
          </a:xfrm>
          <a:prstGeom prst="rect">
            <a:avLst/>
          </a:prstGeom>
        </p:spPr>
      </p:pic>
      <p:sp>
        <p:nvSpPr>
          <p:cNvPr id="31" name="TextBox 30"/>
          <p:cNvSpPr txBox="1"/>
          <p:nvPr userDrawn="1"/>
        </p:nvSpPr>
        <p:spPr>
          <a:xfrm>
            <a:off x="76200" y="6533253"/>
            <a:ext cx="4821055" cy="510473"/>
          </a:xfrm>
          <a:prstGeom prst="rect">
            <a:avLst/>
          </a:prstGeom>
          <a:noFill/>
        </p:spPr>
        <p:txBody>
          <a:bodyPr wrap="square" lIns="48335" tIns="24168" rIns="48335" bIns="24168" rtlCol="0">
            <a:spAutoFit/>
          </a:bodyPr>
          <a:lstStyle/>
          <a:p>
            <a:r>
              <a:rPr lang="en-US" sz="15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1500" b="1" baseline="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1500" b="1" baseline="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ওয়াহিদুজ্জামান</a:t>
            </a:r>
            <a:r>
              <a:rPr lang="en-US" sz="1500" b="1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500" b="1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1500" b="1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500" b="1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5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আই.সি.টি</a:t>
            </a:r>
            <a:r>
              <a:rPr lang="en-US" sz="15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5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গৌরীপুর</a:t>
            </a:r>
            <a:r>
              <a:rPr lang="en-US" sz="15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15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5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15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5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486400" y="6480394"/>
            <a:ext cx="1409700" cy="325807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dirty="0" smtClean="0"/>
              <a:t>    </a:t>
            </a:r>
            <a:fld id="{44C87E99-45AF-4C79-9D42-DDF960D71808}" type="datetime1">
              <a:rPr lang="en-US" smtClean="0"/>
              <a:t>5/16/2020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7183256" y="390317"/>
            <a:ext cx="1084445" cy="325807"/>
          </a:xfrm>
          <a:prstGeom prst="rect">
            <a:avLst/>
          </a:prstGeom>
          <a:noFill/>
        </p:spPr>
        <p:txBody>
          <a:bodyPr wrap="square" lIns="48335" tIns="24168" rIns="48335" bIns="24168" rtlCol="0">
            <a:spAutoFit/>
          </a:bodyPr>
          <a:lstStyle/>
          <a:p>
            <a:fld id="{62AB727B-B408-40F5-8054-B8C77920367C}" type="datetime12">
              <a:rPr lang="en-US" smtClean="0"/>
              <a:t>11:44 AM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9417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randombar(horizontal)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F04A-A5B6-4BBD-BD45-10E0C640B1E1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EDFD-7399-4BCB-8918-6FD8DC0A05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F04A-A5B6-4BBD-BD45-10E0C640B1E1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EDFD-7399-4BCB-8918-6FD8DC0A05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F04A-A5B6-4BBD-BD45-10E0C640B1E1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EDFD-7399-4BCB-8918-6FD8DC0A05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F04A-A5B6-4BBD-BD45-10E0C640B1E1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EDFD-7399-4BCB-8918-6FD8DC0A0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F04A-A5B6-4BBD-BD45-10E0C640B1E1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EDFD-7399-4BCB-8918-6FD8DC0A0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F04A-A5B6-4BBD-BD45-10E0C640B1E1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EDFD-7399-4BCB-8918-6FD8DC0A0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F04A-A5B6-4BBD-BD45-10E0C640B1E1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EDFD-7399-4BCB-8918-6FD8DC0A0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2F1F04A-A5B6-4BBD-BD45-10E0C640B1E1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983EDFD-7399-4BCB-8918-6FD8DC0A05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7189137-natural-wallpap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8282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000" y="1066800"/>
            <a:ext cx="63246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সবাইকে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স্বাগতম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479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1983700"/>
            <a:ext cx="6163613" cy="2893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আজকের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পাঠ</a:t>
            </a:r>
            <a:r>
              <a:rPr lang="bn-BD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en-US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4800" b="1" dirty="0" err="1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e¨emvq</a:t>
            </a:r>
            <a:r>
              <a:rPr lang="en-US" sz="48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cwi‡ek</a:t>
            </a:r>
            <a:r>
              <a:rPr lang="en-US" sz="48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Ges</a:t>
            </a:r>
            <a:r>
              <a:rPr lang="en-US" sz="48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4800" b="1" dirty="0" err="1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Gi</a:t>
            </a:r>
            <a:r>
              <a:rPr lang="en-US" sz="48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Dcv`vbmg~n</a:t>
            </a:r>
            <a:r>
              <a:rPr lang="en-US" sz="48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32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: 1g; c„: (6-8)</a:t>
            </a:r>
            <a:endParaRPr lang="en-US" sz="3200" b="1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Flowchart: Multidocument 5"/>
          <p:cNvSpPr/>
          <p:nvPr/>
        </p:nvSpPr>
        <p:spPr>
          <a:xfrm>
            <a:off x="1676400" y="609600"/>
            <a:ext cx="1828800" cy="914400"/>
          </a:xfrm>
          <a:prstGeom prst="flowChartMultidocumen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পাঠ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247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4167 3.33333E-6 L 0.59166 3.33333E-6 L 0.59166 0.8 L -0.14167 0.8 L -0.14167 3.33333E-6 Z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67" y="4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81200" y="232083"/>
            <a:ext cx="5181600" cy="12157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rgbClr val="FFFF00"/>
                </a:solidFill>
              </a:rPr>
              <a:t>  </a:t>
            </a:r>
            <a:r>
              <a:rPr lang="bn-BD" sz="4400" b="1" u="sng" dirty="0" smtClean="0">
                <a:solidFill>
                  <a:srgbClr val="FFFF00"/>
                </a:solidFill>
              </a:rPr>
              <a:t>শিখন</a:t>
            </a:r>
            <a:r>
              <a:rPr lang="en-US" sz="4400" b="1" u="sng" dirty="0" smtClean="0">
                <a:solidFill>
                  <a:srgbClr val="FFFF00"/>
                </a:solidFill>
              </a:rPr>
              <a:t> </a:t>
            </a:r>
            <a:r>
              <a:rPr lang="en-US" sz="4400" b="1" u="sng" dirty="0" err="1" smtClean="0">
                <a:solidFill>
                  <a:srgbClr val="FFFF00"/>
                </a:solidFill>
              </a:rPr>
              <a:t>ফল</a:t>
            </a:r>
            <a:endParaRPr lang="en-US" sz="2800" b="1" u="sng" dirty="0" smtClean="0">
              <a:solidFill>
                <a:srgbClr val="FFFF00"/>
              </a:solidFill>
            </a:endParaRPr>
          </a:p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এই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পাঠ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থেকে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শিক্ষার্থীরা</a:t>
            </a:r>
            <a:r>
              <a:rPr lang="en-US" sz="2800" dirty="0" smtClean="0">
                <a:solidFill>
                  <a:srgbClr val="FFFF00"/>
                </a:solidFill>
              </a:rPr>
              <a:t>-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98220" y="1676400"/>
            <a:ext cx="7078980" cy="5334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sym typeface="Wingdings"/>
              </a:rPr>
              <a:t>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পরিবেশ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90600" y="2438400"/>
            <a:ext cx="7086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ym typeface="Wingdings"/>
              </a:rPr>
              <a:t>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98220" y="3200400"/>
            <a:ext cx="7078980" cy="5486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ym typeface="Wingdings"/>
              </a:rPr>
              <a:t></a:t>
            </a:r>
            <a:r>
              <a:rPr lang="bn-BD" sz="2800" dirty="0" smtClean="0">
                <a:sym typeface="Wingdings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ব্যবসায়িক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উপাদানগুলোর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98220" y="4038600"/>
            <a:ext cx="707898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ym typeface="Wingdings"/>
              </a:rPr>
              <a:t></a:t>
            </a:r>
            <a:r>
              <a:rPr lang="bn-BD" sz="2800" dirty="0" smtClean="0">
                <a:sym typeface="Wingdings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ব্যবসায়িক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উপাদানগুলো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72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 animBg="1"/>
      <p:bldP spid="19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254514"/>
            <a:ext cx="6324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পরিবেশ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কী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?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1" y="4038600"/>
            <a:ext cx="7619999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</a:rPr>
              <a:t>পরিবেশ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হলো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কোনো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অঞ্চলের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জনগণের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জীবনধারা</a:t>
            </a:r>
            <a:r>
              <a:rPr lang="en-US" sz="2400" dirty="0">
                <a:solidFill>
                  <a:srgbClr val="0070C0"/>
                </a:solidFill>
              </a:rPr>
              <a:t> ও </a:t>
            </a:r>
            <a:r>
              <a:rPr lang="en-US" sz="2400" dirty="0" err="1">
                <a:solidFill>
                  <a:srgbClr val="0070C0"/>
                </a:solidFill>
              </a:rPr>
              <a:t>অর্থনৈতিক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err="1" smtClean="0">
                <a:solidFill>
                  <a:srgbClr val="0070C0"/>
                </a:solidFill>
              </a:rPr>
              <a:t>কার্যাবলিকে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প্রভাবিত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করে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এমন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সব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উপাদানের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সমষ্টি</a:t>
            </a:r>
            <a:r>
              <a:rPr lang="en-US" sz="2400" dirty="0">
                <a:solidFill>
                  <a:srgbClr val="0070C0"/>
                </a:solidFill>
              </a:rPr>
              <a:t>।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04800"/>
            <a:ext cx="59944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8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3424535"/>
            <a:ext cx="6324600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ব্যবসায়িক</a:t>
            </a:r>
            <a:r>
              <a:rPr lang="en-US" sz="2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পরিবেশ</a:t>
            </a:r>
            <a:r>
              <a:rPr lang="en-US" sz="2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কাকে</a:t>
            </a:r>
            <a:r>
              <a:rPr lang="en-US" sz="2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বলে</a:t>
            </a:r>
            <a:r>
              <a:rPr lang="en-US" sz="2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?</a:t>
            </a:r>
            <a:endParaRPr lang="en-US" sz="2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1" y="4038600"/>
            <a:ext cx="7619999" cy="129266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/>
              <a:t>যে</a:t>
            </a:r>
            <a:r>
              <a:rPr lang="en-US" sz="2000" dirty="0"/>
              <a:t> </a:t>
            </a:r>
            <a:r>
              <a:rPr lang="en-US" sz="2000" dirty="0" err="1"/>
              <a:t>সব</a:t>
            </a:r>
            <a:r>
              <a:rPr lang="en-US" sz="2000" dirty="0"/>
              <a:t> </a:t>
            </a:r>
            <a:r>
              <a:rPr lang="en-US" sz="2000" dirty="0" err="1"/>
              <a:t>প্রাকৃতিক</a:t>
            </a:r>
            <a:r>
              <a:rPr lang="en-US" sz="2000" dirty="0"/>
              <a:t> ও </a:t>
            </a:r>
            <a:r>
              <a:rPr lang="en-US" sz="2000" dirty="0" err="1"/>
              <a:t>অপ্রাকৃতিক</a:t>
            </a:r>
            <a:r>
              <a:rPr lang="en-US" sz="2000" dirty="0"/>
              <a:t> </a:t>
            </a:r>
            <a:r>
              <a:rPr lang="en-US" sz="2000" dirty="0" err="1"/>
              <a:t>উপাদান</a:t>
            </a:r>
            <a:r>
              <a:rPr lang="en-US" sz="2000" dirty="0"/>
              <a:t> </a:t>
            </a:r>
            <a:r>
              <a:rPr lang="en-US" sz="2000" dirty="0" err="1"/>
              <a:t>দ্বারা</a:t>
            </a:r>
            <a:r>
              <a:rPr lang="en-US" sz="2000" dirty="0"/>
              <a:t> </a:t>
            </a:r>
            <a:r>
              <a:rPr lang="en-US" sz="2000" dirty="0" err="1"/>
              <a:t>ব্যবসায়িক</a:t>
            </a:r>
            <a:r>
              <a:rPr lang="en-US" sz="2000" dirty="0"/>
              <a:t> </a:t>
            </a:r>
            <a:r>
              <a:rPr lang="en-US" sz="2000" dirty="0" err="1"/>
              <a:t>সংগঠনের</a:t>
            </a:r>
            <a:r>
              <a:rPr lang="en-US" sz="2000" dirty="0"/>
              <a:t> </a:t>
            </a:r>
            <a:r>
              <a:rPr lang="en-US" sz="2000" dirty="0" err="1"/>
              <a:t>গঠন</a:t>
            </a:r>
            <a:r>
              <a:rPr lang="en-US" sz="2000" dirty="0"/>
              <a:t>, </a:t>
            </a:r>
            <a:r>
              <a:rPr lang="en-US" sz="2000" dirty="0" err="1"/>
              <a:t>কার্যাবলি</a:t>
            </a:r>
            <a:r>
              <a:rPr lang="en-US" sz="2000" dirty="0"/>
              <a:t>, </a:t>
            </a:r>
            <a:r>
              <a:rPr lang="en-US" sz="2000" dirty="0" err="1"/>
              <a:t>উন্নতি</a:t>
            </a:r>
            <a:r>
              <a:rPr lang="en-US" sz="2000" dirty="0"/>
              <a:t> ও </a:t>
            </a:r>
            <a:r>
              <a:rPr lang="en-US" sz="2000" dirty="0" err="1"/>
              <a:t>অবনতি</a:t>
            </a:r>
            <a:r>
              <a:rPr lang="en-US" sz="2000" dirty="0"/>
              <a:t> </a:t>
            </a:r>
            <a:r>
              <a:rPr lang="en-US" sz="2000" dirty="0" err="1"/>
              <a:t>প্রত্যক্ষ</a:t>
            </a:r>
            <a:r>
              <a:rPr lang="en-US" sz="2000" dirty="0"/>
              <a:t> ও </a:t>
            </a:r>
            <a:r>
              <a:rPr lang="en-US" sz="2000" dirty="0" err="1"/>
              <a:t>পরোক্ষভাবে</a:t>
            </a:r>
            <a:r>
              <a:rPr lang="en-US" sz="2000" dirty="0"/>
              <a:t> </a:t>
            </a:r>
            <a:r>
              <a:rPr lang="en-US" sz="2000" dirty="0" err="1"/>
              <a:t>প্রভাবিত</a:t>
            </a:r>
            <a:r>
              <a:rPr lang="en-US" sz="2000" dirty="0"/>
              <a:t> </a:t>
            </a:r>
            <a:r>
              <a:rPr lang="en-US" sz="2000" dirty="0" err="1"/>
              <a:t>হয়</a:t>
            </a:r>
            <a:r>
              <a:rPr lang="en-US" sz="2000" dirty="0"/>
              <a:t> </a:t>
            </a:r>
            <a:r>
              <a:rPr lang="en-US" sz="2000" dirty="0" err="1"/>
              <a:t>সেগুলোর</a:t>
            </a:r>
            <a:r>
              <a:rPr lang="en-US" sz="2000" dirty="0"/>
              <a:t> </a:t>
            </a:r>
            <a:r>
              <a:rPr lang="en-US" sz="2000" dirty="0" err="1"/>
              <a:t>সমষ্টিকে</a:t>
            </a:r>
            <a:r>
              <a:rPr lang="en-US" sz="2000" dirty="0"/>
              <a:t> </a:t>
            </a:r>
            <a:r>
              <a:rPr lang="en-US" sz="2000" dirty="0" err="1"/>
              <a:t>ব্যবসায়িক</a:t>
            </a:r>
            <a:r>
              <a:rPr lang="en-US" sz="2000" dirty="0"/>
              <a:t> </a:t>
            </a:r>
            <a:r>
              <a:rPr lang="en-US" sz="2000" dirty="0" err="1"/>
              <a:t>পরিবেশ</a:t>
            </a:r>
            <a:r>
              <a:rPr lang="en-US" sz="2000" dirty="0"/>
              <a:t> </a:t>
            </a:r>
            <a:r>
              <a:rPr lang="en-US" sz="2000" dirty="0" err="1"/>
              <a:t>বলে</a:t>
            </a:r>
            <a:r>
              <a:rPr lang="en-US" sz="2000" dirty="0"/>
              <a:t>।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0" y="152400"/>
            <a:ext cx="4552950" cy="302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6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3152943" y="2129750"/>
            <a:ext cx="2507258" cy="1712329"/>
          </a:xfrm>
          <a:custGeom>
            <a:avLst/>
            <a:gdLst>
              <a:gd name="connsiteX0" fmla="*/ 0 w 2507258"/>
              <a:gd name="connsiteY0" fmla="*/ 856165 h 1712329"/>
              <a:gd name="connsiteX1" fmla="*/ 1253629 w 2507258"/>
              <a:gd name="connsiteY1" fmla="*/ 0 h 1712329"/>
              <a:gd name="connsiteX2" fmla="*/ 2507258 w 2507258"/>
              <a:gd name="connsiteY2" fmla="*/ 856165 h 1712329"/>
              <a:gd name="connsiteX3" fmla="*/ 1253629 w 2507258"/>
              <a:gd name="connsiteY3" fmla="*/ 1712330 h 1712329"/>
              <a:gd name="connsiteX4" fmla="*/ 0 w 2507258"/>
              <a:gd name="connsiteY4" fmla="*/ 856165 h 171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258" h="1712329">
                <a:moveTo>
                  <a:pt x="0" y="856165"/>
                </a:moveTo>
                <a:cubicBezTo>
                  <a:pt x="0" y="383318"/>
                  <a:pt x="561269" y="0"/>
                  <a:pt x="1253629" y="0"/>
                </a:cubicBezTo>
                <a:cubicBezTo>
                  <a:pt x="1945989" y="0"/>
                  <a:pt x="2507258" y="383318"/>
                  <a:pt x="2507258" y="856165"/>
                </a:cubicBezTo>
                <a:cubicBezTo>
                  <a:pt x="2507258" y="1329012"/>
                  <a:pt x="1945989" y="1712330"/>
                  <a:pt x="1253629" y="1712330"/>
                </a:cubicBezTo>
                <a:cubicBezTo>
                  <a:pt x="561269" y="1712330"/>
                  <a:pt x="0" y="1329012"/>
                  <a:pt x="0" y="856165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2739" tIns="286325" rIns="402739" bIns="286325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b="1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 পরিবেশ</a:t>
            </a:r>
            <a:endParaRPr lang="en-US" sz="2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 rot="16200000">
            <a:off x="4359647" y="1808960"/>
            <a:ext cx="93850" cy="469816"/>
          </a:xfrm>
          <a:custGeom>
            <a:avLst/>
            <a:gdLst>
              <a:gd name="connsiteX0" fmla="*/ 0 w 93850"/>
              <a:gd name="connsiteY0" fmla="*/ 93963 h 469816"/>
              <a:gd name="connsiteX1" fmla="*/ 46925 w 93850"/>
              <a:gd name="connsiteY1" fmla="*/ 93963 h 469816"/>
              <a:gd name="connsiteX2" fmla="*/ 46925 w 93850"/>
              <a:gd name="connsiteY2" fmla="*/ 0 h 469816"/>
              <a:gd name="connsiteX3" fmla="*/ 93850 w 93850"/>
              <a:gd name="connsiteY3" fmla="*/ 234908 h 469816"/>
              <a:gd name="connsiteX4" fmla="*/ 46925 w 93850"/>
              <a:gd name="connsiteY4" fmla="*/ 469816 h 469816"/>
              <a:gd name="connsiteX5" fmla="*/ 46925 w 93850"/>
              <a:gd name="connsiteY5" fmla="*/ 375853 h 469816"/>
              <a:gd name="connsiteX6" fmla="*/ 0 w 93850"/>
              <a:gd name="connsiteY6" fmla="*/ 375853 h 469816"/>
              <a:gd name="connsiteX7" fmla="*/ 0 w 93850"/>
              <a:gd name="connsiteY7" fmla="*/ 93963 h 46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850" h="469816">
                <a:moveTo>
                  <a:pt x="0" y="93963"/>
                </a:moveTo>
                <a:lnTo>
                  <a:pt x="46925" y="93963"/>
                </a:lnTo>
                <a:lnTo>
                  <a:pt x="46925" y="0"/>
                </a:lnTo>
                <a:lnTo>
                  <a:pt x="93850" y="234908"/>
                </a:lnTo>
                <a:lnTo>
                  <a:pt x="46925" y="469816"/>
                </a:lnTo>
                <a:lnTo>
                  <a:pt x="46925" y="375853"/>
                </a:lnTo>
                <a:lnTo>
                  <a:pt x="0" y="375853"/>
                </a:lnTo>
                <a:lnTo>
                  <a:pt x="0" y="9396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3963" rIns="28155" bIns="9396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kern="1200"/>
          </a:p>
        </p:txBody>
      </p:sp>
      <p:sp>
        <p:nvSpPr>
          <p:cNvPr id="9" name="Freeform 8"/>
          <p:cNvSpPr/>
          <p:nvPr/>
        </p:nvSpPr>
        <p:spPr>
          <a:xfrm>
            <a:off x="3422314" y="151978"/>
            <a:ext cx="1968517" cy="1800696"/>
          </a:xfrm>
          <a:custGeom>
            <a:avLst/>
            <a:gdLst>
              <a:gd name="connsiteX0" fmla="*/ 0 w 1968517"/>
              <a:gd name="connsiteY0" fmla="*/ 900348 h 1800696"/>
              <a:gd name="connsiteX1" fmla="*/ 984259 w 1968517"/>
              <a:gd name="connsiteY1" fmla="*/ 0 h 1800696"/>
              <a:gd name="connsiteX2" fmla="*/ 1968518 w 1968517"/>
              <a:gd name="connsiteY2" fmla="*/ 900348 h 1800696"/>
              <a:gd name="connsiteX3" fmla="*/ 984259 w 1968517"/>
              <a:gd name="connsiteY3" fmla="*/ 1800696 h 1800696"/>
              <a:gd name="connsiteX4" fmla="*/ 0 w 1968517"/>
              <a:gd name="connsiteY4" fmla="*/ 900348 h 1800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517" h="1800696">
                <a:moveTo>
                  <a:pt x="0" y="900348"/>
                </a:moveTo>
                <a:cubicBezTo>
                  <a:pt x="0" y="403100"/>
                  <a:pt x="440668" y="0"/>
                  <a:pt x="984259" y="0"/>
                </a:cubicBezTo>
                <a:cubicBezTo>
                  <a:pt x="1527850" y="0"/>
                  <a:pt x="1968518" y="403100"/>
                  <a:pt x="1968518" y="900348"/>
                </a:cubicBezTo>
                <a:cubicBezTo>
                  <a:pt x="1968518" y="1397596"/>
                  <a:pt x="1527850" y="1800696"/>
                  <a:pt x="984259" y="1800696"/>
                </a:cubicBezTo>
                <a:cubicBezTo>
                  <a:pt x="440668" y="1800696"/>
                  <a:pt x="0" y="1397596"/>
                  <a:pt x="0" y="900348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8763" tIns="294186" rIns="318763" bIns="294186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/>
              <a:t>প্রাকৃতিক</a:t>
            </a:r>
            <a:r>
              <a:rPr lang="en-US" sz="2400" kern="1200" dirty="0" smtClean="0"/>
              <a:t> </a:t>
            </a:r>
            <a:r>
              <a:rPr lang="en-US" sz="2400" kern="1200" dirty="0" err="1" smtClean="0"/>
              <a:t>পরিবেশ</a:t>
            </a:r>
            <a:endParaRPr lang="en-US" sz="2400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 rot="19748015">
            <a:off x="5382855" y="2133043"/>
            <a:ext cx="115266" cy="469816"/>
          </a:xfrm>
          <a:custGeom>
            <a:avLst/>
            <a:gdLst>
              <a:gd name="connsiteX0" fmla="*/ 0 w 115266"/>
              <a:gd name="connsiteY0" fmla="*/ 93963 h 469816"/>
              <a:gd name="connsiteX1" fmla="*/ 57633 w 115266"/>
              <a:gd name="connsiteY1" fmla="*/ 93963 h 469816"/>
              <a:gd name="connsiteX2" fmla="*/ 57633 w 115266"/>
              <a:gd name="connsiteY2" fmla="*/ 0 h 469816"/>
              <a:gd name="connsiteX3" fmla="*/ 115266 w 115266"/>
              <a:gd name="connsiteY3" fmla="*/ 234908 h 469816"/>
              <a:gd name="connsiteX4" fmla="*/ 57633 w 115266"/>
              <a:gd name="connsiteY4" fmla="*/ 469816 h 469816"/>
              <a:gd name="connsiteX5" fmla="*/ 57633 w 115266"/>
              <a:gd name="connsiteY5" fmla="*/ 375853 h 469816"/>
              <a:gd name="connsiteX6" fmla="*/ 0 w 115266"/>
              <a:gd name="connsiteY6" fmla="*/ 375853 h 469816"/>
              <a:gd name="connsiteX7" fmla="*/ 0 w 115266"/>
              <a:gd name="connsiteY7" fmla="*/ 93963 h 46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266" h="469816">
                <a:moveTo>
                  <a:pt x="0" y="93963"/>
                </a:moveTo>
                <a:lnTo>
                  <a:pt x="57633" y="93963"/>
                </a:lnTo>
                <a:lnTo>
                  <a:pt x="57633" y="0"/>
                </a:lnTo>
                <a:lnTo>
                  <a:pt x="115266" y="234908"/>
                </a:lnTo>
                <a:lnTo>
                  <a:pt x="57633" y="469816"/>
                </a:lnTo>
                <a:lnTo>
                  <a:pt x="57633" y="375853"/>
                </a:lnTo>
                <a:lnTo>
                  <a:pt x="0" y="375853"/>
                </a:lnTo>
                <a:lnTo>
                  <a:pt x="0" y="9396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3962" rIns="34579" bIns="9396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kern="1200"/>
          </a:p>
        </p:txBody>
      </p:sp>
      <p:sp>
        <p:nvSpPr>
          <p:cNvPr id="11" name="Freeform 10"/>
          <p:cNvSpPr/>
          <p:nvPr/>
        </p:nvSpPr>
        <p:spPr>
          <a:xfrm>
            <a:off x="5277557" y="967183"/>
            <a:ext cx="2266242" cy="1641787"/>
          </a:xfrm>
          <a:custGeom>
            <a:avLst/>
            <a:gdLst>
              <a:gd name="connsiteX0" fmla="*/ 0 w 2266242"/>
              <a:gd name="connsiteY0" fmla="*/ 820894 h 1641787"/>
              <a:gd name="connsiteX1" fmla="*/ 1133121 w 2266242"/>
              <a:gd name="connsiteY1" fmla="*/ 0 h 1641787"/>
              <a:gd name="connsiteX2" fmla="*/ 2266242 w 2266242"/>
              <a:gd name="connsiteY2" fmla="*/ 820894 h 1641787"/>
              <a:gd name="connsiteX3" fmla="*/ 1133121 w 2266242"/>
              <a:gd name="connsiteY3" fmla="*/ 1641788 h 1641787"/>
              <a:gd name="connsiteX4" fmla="*/ 0 w 2266242"/>
              <a:gd name="connsiteY4" fmla="*/ 820894 h 164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242" h="1641787">
                <a:moveTo>
                  <a:pt x="0" y="820894"/>
                </a:moveTo>
                <a:cubicBezTo>
                  <a:pt x="0" y="367527"/>
                  <a:pt x="507316" y="0"/>
                  <a:pt x="1133121" y="0"/>
                </a:cubicBezTo>
                <a:cubicBezTo>
                  <a:pt x="1758926" y="0"/>
                  <a:pt x="2266242" y="367527"/>
                  <a:pt x="2266242" y="820894"/>
                </a:cubicBezTo>
                <a:cubicBezTo>
                  <a:pt x="2266242" y="1274261"/>
                  <a:pt x="1758926" y="1641788"/>
                  <a:pt x="1133121" y="1641788"/>
                </a:cubicBezTo>
                <a:cubicBezTo>
                  <a:pt x="507316" y="1641788"/>
                  <a:pt x="0" y="1274261"/>
                  <a:pt x="0" y="820894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7443" tIns="275994" rIns="367443" bIns="275994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/>
              <a:t>অর্থনৈতিক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পরিবেশ</a:t>
            </a:r>
            <a:endParaRPr lang="en-US" sz="2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 rot="1385246">
            <a:off x="5505923" y="3242007"/>
            <a:ext cx="104968" cy="469816"/>
          </a:xfrm>
          <a:custGeom>
            <a:avLst/>
            <a:gdLst>
              <a:gd name="connsiteX0" fmla="*/ 0 w 104968"/>
              <a:gd name="connsiteY0" fmla="*/ 93963 h 469816"/>
              <a:gd name="connsiteX1" fmla="*/ 52484 w 104968"/>
              <a:gd name="connsiteY1" fmla="*/ 93963 h 469816"/>
              <a:gd name="connsiteX2" fmla="*/ 52484 w 104968"/>
              <a:gd name="connsiteY2" fmla="*/ 0 h 469816"/>
              <a:gd name="connsiteX3" fmla="*/ 104968 w 104968"/>
              <a:gd name="connsiteY3" fmla="*/ 234908 h 469816"/>
              <a:gd name="connsiteX4" fmla="*/ 52484 w 104968"/>
              <a:gd name="connsiteY4" fmla="*/ 469816 h 469816"/>
              <a:gd name="connsiteX5" fmla="*/ 52484 w 104968"/>
              <a:gd name="connsiteY5" fmla="*/ 375853 h 469816"/>
              <a:gd name="connsiteX6" fmla="*/ 0 w 104968"/>
              <a:gd name="connsiteY6" fmla="*/ 375853 h 469816"/>
              <a:gd name="connsiteX7" fmla="*/ 0 w 104968"/>
              <a:gd name="connsiteY7" fmla="*/ 93963 h 46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968" h="469816">
                <a:moveTo>
                  <a:pt x="0" y="93963"/>
                </a:moveTo>
                <a:lnTo>
                  <a:pt x="52484" y="93963"/>
                </a:lnTo>
                <a:lnTo>
                  <a:pt x="52484" y="0"/>
                </a:lnTo>
                <a:lnTo>
                  <a:pt x="104968" y="234908"/>
                </a:lnTo>
                <a:lnTo>
                  <a:pt x="52484" y="469816"/>
                </a:lnTo>
                <a:lnTo>
                  <a:pt x="52484" y="375853"/>
                </a:lnTo>
                <a:lnTo>
                  <a:pt x="0" y="375853"/>
                </a:lnTo>
                <a:lnTo>
                  <a:pt x="0" y="9396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3963" rIns="31489" bIns="9396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kern="1200"/>
          </a:p>
        </p:txBody>
      </p:sp>
      <p:sp>
        <p:nvSpPr>
          <p:cNvPr id="13" name="Freeform 12"/>
          <p:cNvSpPr/>
          <p:nvPr/>
        </p:nvSpPr>
        <p:spPr>
          <a:xfrm>
            <a:off x="5538125" y="3078013"/>
            <a:ext cx="2005674" cy="1635486"/>
          </a:xfrm>
          <a:custGeom>
            <a:avLst/>
            <a:gdLst>
              <a:gd name="connsiteX0" fmla="*/ 0 w 2005674"/>
              <a:gd name="connsiteY0" fmla="*/ 817743 h 1635486"/>
              <a:gd name="connsiteX1" fmla="*/ 1002837 w 2005674"/>
              <a:gd name="connsiteY1" fmla="*/ 0 h 1635486"/>
              <a:gd name="connsiteX2" fmla="*/ 2005674 w 2005674"/>
              <a:gd name="connsiteY2" fmla="*/ 817743 h 1635486"/>
              <a:gd name="connsiteX3" fmla="*/ 1002837 w 2005674"/>
              <a:gd name="connsiteY3" fmla="*/ 1635486 h 1635486"/>
              <a:gd name="connsiteX4" fmla="*/ 0 w 2005674"/>
              <a:gd name="connsiteY4" fmla="*/ 817743 h 163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5674" h="1635486">
                <a:moveTo>
                  <a:pt x="0" y="817743"/>
                </a:moveTo>
                <a:cubicBezTo>
                  <a:pt x="0" y="366116"/>
                  <a:pt x="448985" y="0"/>
                  <a:pt x="1002837" y="0"/>
                </a:cubicBezTo>
                <a:cubicBezTo>
                  <a:pt x="1556689" y="0"/>
                  <a:pt x="2005674" y="366116"/>
                  <a:pt x="2005674" y="817743"/>
                </a:cubicBezTo>
                <a:cubicBezTo>
                  <a:pt x="2005674" y="1269370"/>
                  <a:pt x="1556689" y="1635486"/>
                  <a:pt x="1002837" y="1635486"/>
                </a:cubicBezTo>
                <a:cubicBezTo>
                  <a:pt x="448985" y="1635486"/>
                  <a:pt x="0" y="1269370"/>
                  <a:pt x="0" y="817743"/>
                </a:cubicBez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4204" tIns="269991" rIns="324204" bIns="26999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/>
              <a:t>সামাজিক</a:t>
            </a:r>
            <a:r>
              <a:rPr lang="en-US" sz="2400" kern="1200" dirty="0" smtClean="0"/>
              <a:t> </a:t>
            </a:r>
            <a:r>
              <a:rPr lang="en-US" sz="2400" kern="1200" dirty="0" err="1" smtClean="0"/>
              <a:t>পরিবেশ</a:t>
            </a:r>
            <a:endParaRPr lang="en-US" sz="2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 rot="16233012">
            <a:off x="4346623" y="3700184"/>
            <a:ext cx="101670" cy="469817"/>
          </a:xfrm>
          <a:custGeom>
            <a:avLst/>
            <a:gdLst>
              <a:gd name="connsiteX0" fmla="*/ 0 w 101669"/>
              <a:gd name="connsiteY0" fmla="*/ 93963 h 469816"/>
              <a:gd name="connsiteX1" fmla="*/ 50835 w 101669"/>
              <a:gd name="connsiteY1" fmla="*/ 93963 h 469816"/>
              <a:gd name="connsiteX2" fmla="*/ 50835 w 101669"/>
              <a:gd name="connsiteY2" fmla="*/ 0 h 469816"/>
              <a:gd name="connsiteX3" fmla="*/ 101669 w 101669"/>
              <a:gd name="connsiteY3" fmla="*/ 234908 h 469816"/>
              <a:gd name="connsiteX4" fmla="*/ 50835 w 101669"/>
              <a:gd name="connsiteY4" fmla="*/ 469816 h 469816"/>
              <a:gd name="connsiteX5" fmla="*/ 50835 w 101669"/>
              <a:gd name="connsiteY5" fmla="*/ 375853 h 469816"/>
              <a:gd name="connsiteX6" fmla="*/ 0 w 101669"/>
              <a:gd name="connsiteY6" fmla="*/ 375853 h 469816"/>
              <a:gd name="connsiteX7" fmla="*/ 0 w 101669"/>
              <a:gd name="connsiteY7" fmla="*/ 93963 h 46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69" h="469816">
                <a:moveTo>
                  <a:pt x="101668" y="375853"/>
                </a:moveTo>
                <a:lnTo>
                  <a:pt x="50834" y="375853"/>
                </a:lnTo>
                <a:lnTo>
                  <a:pt x="50834" y="469816"/>
                </a:lnTo>
                <a:lnTo>
                  <a:pt x="1" y="234908"/>
                </a:lnTo>
                <a:lnTo>
                  <a:pt x="50834" y="0"/>
                </a:lnTo>
                <a:lnTo>
                  <a:pt x="50834" y="93963"/>
                </a:lnTo>
                <a:lnTo>
                  <a:pt x="101668" y="93963"/>
                </a:lnTo>
                <a:lnTo>
                  <a:pt x="101668" y="37585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500" tIns="93962" rIns="1" bIns="9396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kern="1200"/>
          </a:p>
        </p:txBody>
      </p:sp>
      <p:sp>
        <p:nvSpPr>
          <p:cNvPr id="15" name="Freeform 14"/>
          <p:cNvSpPr/>
          <p:nvPr/>
        </p:nvSpPr>
        <p:spPr>
          <a:xfrm>
            <a:off x="3324082" y="4033860"/>
            <a:ext cx="2129567" cy="1591835"/>
          </a:xfrm>
          <a:custGeom>
            <a:avLst/>
            <a:gdLst>
              <a:gd name="connsiteX0" fmla="*/ 0 w 2129567"/>
              <a:gd name="connsiteY0" fmla="*/ 795918 h 1591835"/>
              <a:gd name="connsiteX1" fmla="*/ 1064784 w 2129567"/>
              <a:gd name="connsiteY1" fmla="*/ 0 h 1591835"/>
              <a:gd name="connsiteX2" fmla="*/ 2129568 w 2129567"/>
              <a:gd name="connsiteY2" fmla="*/ 795918 h 1591835"/>
              <a:gd name="connsiteX3" fmla="*/ 1064784 w 2129567"/>
              <a:gd name="connsiteY3" fmla="*/ 1591836 h 1591835"/>
              <a:gd name="connsiteX4" fmla="*/ 0 w 2129567"/>
              <a:gd name="connsiteY4" fmla="*/ 795918 h 159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9567" h="1591835">
                <a:moveTo>
                  <a:pt x="0" y="795918"/>
                </a:moveTo>
                <a:cubicBezTo>
                  <a:pt x="0" y="356345"/>
                  <a:pt x="476720" y="0"/>
                  <a:pt x="1064784" y="0"/>
                </a:cubicBezTo>
                <a:cubicBezTo>
                  <a:pt x="1652848" y="0"/>
                  <a:pt x="2129568" y="356345"/>
                  <a:pt x="2129568" y="795918"/>
                </a:cubicBezTo>
                <a:cubicBezTo>
                  <a:pt x="2129568" y="1235491"/>
                  <a:pt x="1652848" y="1591836"/>
                  <a:pt x="1064784" y="1591836"/>
                </a:cubicBezTo>
                <a:cubicBezTo>
                  <a:pt x="476720" y="1591836"/>
                  <a:pt x="0" y="1235491"/>
                  <a:pt x="0" y="795918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342348" tIns="263599" rIns="342348" bIns="26359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/>
              <a:t>রাজনৈতিক</a:t>
            </a:r>
            <a:r>
              <a:rPr lang="en-US" sz="2400" kern="1200" dirty="0" smtClean="0"/>
              <a:t> </a:t>
            </a:r>
            <a:r>
              <a:rPr lang="en-US" sz="2400" kern="1200" dirty="0" err="1" smtClean="0"/>
              <a:t>পরিবেশ</a:t>
            </a:r>
            <a:endParaRPr lang="en-US" sz="2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 rot="20095231">
            <a:off x="3269296" y="3265083"/>
            <a:ext cx="77627" cy="469817"/>
          </a:xfrm>
          <a:custGeom>
            <a:avLst/>
            <a:gdLst>
              <a:gd name="connsiteX0" fmla="*/ 0 w 77627"/>
              <a:gd name="connsiteY0" fmla="*/ 93963 h 469816"/>
              <a:gd name="connsiteX1" fmla="*/ 38814 w 77627"/>
              <a:gd name="connsiteY1" fmla="*/ 93963 h 469816"/>
              <a:gd name="connsiteX2" fmla="*/ 38814 w 77627"/>
              <a:gd name="connsiteY2" fmla="*/ 0 h 469816"/>
              <a:gd name="connsiteX3" fmla="*/ 77627 w 77627"/>
              <a:gd name="connsiteY3" fmla="*/ 234908 h 469816"/>
              <a:gd name="connsiteX4" fmla="*/ 38814 w 77627"/>
              <a:gd name="connsiteY4" fmla="*/ 469816 h 469816"/>
              <a:gd name="connsiteX5" fmla="*/ 38814 w 77627"/>
              <a:gd name="connsiteY5" fmla="*/ 375853 h 469816"/>
              <a:gd name="connsiteX6" fmla="*/ 0 w 77627"/>
              <a:gd name="connsiteY6" fmla="*/ 375853 h 469816"/>
              <a:gd name="connsiteX7" fmla="*/ 0 w 77627"/>
              <a:gd name="connsiteY7" fmla="*/ 93963 h 46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27" h="469816">
                <a:moveTo>
                  <a:pt x="77626" y="375853"/>
                </a:moveTo>
                <a:lnTo>
                  <a:pt x="38813" y="375853"/>
                </a:lnTo>
                <a:lnTo>
                  <a:pt x="38813" y="469816"/>
                </a:lnTo>
                <a:lnTo>
                  <a:pt x="1" y="234908"/>
                </a:lnTo>
                <a:lnTo>
                  <a:pt x="38813" y="0"/>
                </a:lnTo>
                <a:lnTo>
                  <a:pt x="38813" y="93963"/>
                </a:lnTo>
                <a:lnTo>
                  <a:pt x="77626" y="93963"/>
                </a:lnTo>
                <a:lnTo>
                  <a:pt x="77626" y="37585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87" tIns="93963" rIns="0" bIns="9396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kern="1200"/>
          </a:p>
        </p:txBody>
      </p:sp>
      <p:sp>
        <p:nvSpPr>
          <p:cNvPr id="17" name="Freeform 16"/>
          <p:cNvSpPr/>
          <p:nvPr/>
        </p:nvSpPr>
        <p:spPr>
          <a:xfrm>
            <a:off x="1371600" y="3117839"/>
            <a:ext cx="1999442" cy="1641138"/>
          </a:xfrm>
          <a:custGeom>
            <a:avLst/>
            <a:gdLst>
              <a:gd name="connsiteX0" fmla="*/ 0 w 1999442"/>
              <a:gd name="connsiteY0" fmla="*/ 820569 h 1641138"/>
              <a:gd name="connsiteX1" fmla="*/ 999721 w 1999442"/>
              <a:gd name="connsiteY1" fmla="*/ 0 h 1641138"/>
              <a:gd name="connsiteX2" fmla="*/ 1999442 w 1999442"/>
              <a:gd name="connsiteY2" fmla="*/ 820569 h 1641138"/>
              <a:gd name="connsiteX3" fmla="*/ 999721 w 1999442"/>
              <a:gd name="connsiteY3" fmla="*/ 1641138 h 1641138"/>
              <a:gd name="connsiteX4" fmla="*/ 0 w 1999442"/>
              <a:gd name="connsiteY4" fmla="*/ 820569 h 164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9442" h="1641138">
                <a:moveTo>
                  <a:pt x="0" y="820569"/>
                </a:moveTo>
                <a:cubicBezTo>
                  <a:pt x="0" y="367381"/>
                  <a:pt x="447590" y="0"/>
                  <a:pt x="999721" y="0"/>
                </a:cubicBezTo>
                <a:cubicBezTo>
                  <a:pt x="1551852" y="0"/>
                  <a:pt x="1999442" y="367381"/>
                  <a:pt x="1999442" y="820569"/>
                </a:cubicBezTo>
                <a:cubicBezTo>
                  <a:pt x="1999442" y="1273757"/>
                  <a:pt x="1551852" y="1641138"/>
                  <a:pt x="999721" y="1641138"/>
                </a:cubicBezTo>
                <a:cubicBezTo>
                  <a:pt x="447590" y="1641138"/>
                  <a:pt x="0" y="1273757"/>
                  <a:pt x="0" y="82056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3292" tIns="270819" rIns="323292" bIns="27081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/>
              <a:t>আইনগত</a:t>
            </a:r>
            <a:r>
              <a:rPr lang="en-US" sz="2400" kern="1200" dirty="0" smtClean="0"/>
              <a:t> </a:t>
            </a:r>
            <a:r>
              <a:rPr lang="en-US" sz="2400" kern="1200" dirty="0" err="1" smtClean="0"/>
              <a:t>পরিবেশ</a:t>
            </a:r>
            <a:endParaRPr lang="en-US" sz="2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 rot="1934949">
            <a:off x="3278211" y="2090479"/>
            <a:ext cx="162913" cy="469817"/>
          </a:xfrm>
          <a:custGeom>
            <a:avLst/>
            <a:gdLst>
              <a:gd name="connsiteX0" fmla="*/ 0 w 162912"/>
              <a:gd name="connsiteY0" fmla="*/ 93963 h 469816"/>
              <a:gd name="connsiteX1" fmla="*/ 81456 w 162912"/>
              <a:gd name="connsiteY1" fmla="*/ 93963 h 469816"/>
              <a:gd name="connsiteX2" fmla="*/ 81456 w 162912"/>
              <a:gd name="connsiteY2" fmla="*/ 0 h 469816"/>
              <a:gd name="connsiteX3" fmla="*/ 162912 w 162912"/>
              <a:gd name="connsiteY3" fmla="*/ 234908 h 469816"/>
              <a:gd name="connsiteX4" fmla="*/ 81456 w 162912"/>
              <a:gd name="connsiteY4" fmla="*/ 469816 h 469816"/>
              <a:gd name="connsiteX5" fmla="*/ 81456 w 162912"/>
              <a:gd name="connsiteY5" fmla="*/ 375853 h 469816"/>
              <a:gd name="connsiteX6" fmla="*/ 0 w 162912"/>
              <a:gd name="connsiteY6" fmla="*/ 375853 h 469816"/>
              <a:gd name="connsiteX7" fmla="*/ 0 w 162912"/>
              <a:gd name="connsiteY7" fmla="*/ 93963 h 46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912" h="469816">
                <a:moveTo>
                  <a:pt x="162911" y="375853"/>
                </a:moveTo>
                <a:lnTo>
                  <a:pt x="81456" y="375853"/>
                </a:lnTo>
                <a:lnTo>
                  <a:pt x="81456" y="469816"/>
                </a:lnTo>
                <a:lnTo>
                  <a:pt x="1" y="234908"/>
                </a:lnTo>
                <a:lnTo>
                  <a:pt x="81456" y="0"/>
                </a:lnTo>
                <a:lnTo>
                  <a:pt x="81456" y="93963"/>
                </a:lnTo>
                <a:lnTo>
                  <a:pt x="162911" y="93963"/>
                </a:lnTo>
                <a:lnTo>
                  <a:pt x="162911" y="37585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874" tIns="93964" rIns="0" bIns="9396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kern="1200"/>
          </a:p>
        </p:txBody>
      </p:sp>
      <p:sp>
        <p:nvSpPr>
          <p:cNvPr id="19" name="Freeform 18"/>
          <p:cNvSpPr/>
          <p:nvPr/>
        </p:nvSpPr>
        <p:spPr>
          <a:xfrm>
            <a:off x="1371600" y="858248"/>
            <a:ext cx="2061734" cy="1726423"/>
          </a:xfrm>
          <a:custGeom>
            <a:avLst/>
            <a:gdLst>
              <a:gd name="connsiteX0" fmla="*/ 0 w 2061734"/>
              <a:gd name="connsiteY0" fmla="*/ 863212 h 1726423"/>
              <a:gd name="connsiteX1" fmla="*/ 1030867 w 2061734"/>
              <a:gd name="connsiteY1" fmla="*/ 0 h 1726423"/>
              <a:gd name="connsiteX2" fmla="*/ 2061734 w 2061734"/>
              <a:gd name="connsiteY2" fmla="*/ 863212 h 1726423"/>
              <a:gd name="connsiteX3" fmla="*/ 1030867 w 2061734"/>
              <a:gd name="connsiteY3" fmla="*/ 1726424 h 1726423"/>
              <a:gd name="connsiteX4" fmla="*/ 0 w 2061734"/>
              <a:gd name="connsiteY4" fmla="*/ 863212 h 172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1734" h="1726423">
                <a:moveTo>
                  <a:pt x="0" y="863212"/>
                </a:moveTo>
                <a:cubicBezTo>
                  <a:pt x="0" y="386473"/>
                  <a:pt x="461535" y="0"/>
                  <a:pt x="1030867" y="0"/>
                </a:cubicBezTo>
                <a:cubicBezTo>
                  <a:pt x="1600199" y="0"/>
                  <a:pt x="2061734" y="386473"/>
                  <a:pt x="2061734" y="863212"/>
                </a:cubicBezTo>
                <a:cubicBezTo>
                  <a:pt x="2061734" y="1339951"/>
                  <a:pt x="1600199" y="1726424"/>
                  <a:pt x="1030867" y="1726424"/>
                </a:cubicBezTo>
                <a:cubicBezTo>
                  <a:pt x="461535" y="1726424"/>
                  <a:pt x="0" y="1339951"/>
                  <a:pt x="0" y="863212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337494" tIns="288389" rIns="337494" bIns="28838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/>
              <a:t>প্রযুক্তিগত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পরিবেশ</a:t>
            </a:r>
            <a:endParaRPr lang="en-US" sz="2800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33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2475" y="3758625"/>
            <a:ext cx="5334002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4470974"/>
            <a:ext cx="7648575" cy="192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8600"/>
            <a:ext cx="5659533" cy="332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31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ck Arc 2"/>
          <p:cNvSpPr/>
          <p:nvPr/>
        </p:nvSpPr>
        <p:spPr>
          <a:xfrm>
            <a:off x="2735810" y="881610"/>
            <a:ext cx="3672379" cy="3672379"/>
          </a:xfrm>
          <a:prstGeom prst="blockArc">
            <a:avLst>
              <a:gd name="adj1" fmla="val 10800000"/>
              <a:gd name="adj2" fmla="val 16200000"/>
              <a:gd name="adj3" fmla="val 4642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Block Arc 3"/>
          <p:cNvSpPr/>
          <p:nvPr/>
        </p:nvSpPr>
        <p:spPr>
          <a:xfrm>
            <a:off x="2735461" y="846211"/>
            <a:ext cx="3672379" cy="3672379"/>
          </a:xfrm>
          <a:prstGeom prst="blockArc">
            <a:avLst>
              <a:gd name="adj1" fmla="val 5223482"/>
              <a:gd name="adj2" fmla="val 10732147"/>
              <a:gd name="adj3" fmla="val 4642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Block Arc 4"/>
          <p:cNvSpPr/>
          <p:nvPr/>
        </p:nvSpPr>
        <p:spPr>
          <a:xfrm>
            <a:off x="2736160" y="846176"/>
            <a:ext cx="3672379" cy="3672379"/>
          </a:xfrm>
          <a:prstGeom prst="blockArc">
            <a:avLst>
              <a:gd name="adj1" fmla="val 67922"/>
              <a:gd name="adj2" fmla="val 5224824"/>
              <a:gd name="adj3" fmla="val 4642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Block Arc 6"/>
          <p:cNvSpPr/>
          <p:nvPr/>
        </p:nvSpPr>
        <p:spPr>
          <a:xfrm>
            <a:off x="2735810" y="881610"/>
            <a:ext cx="3672379" cy="3672379"/>
          </a:xfrm>
          <a:prstGeom prst="blockArc">
            <a:avLst>
              <a:gd name="adj1" fmla="val 16200000"/>
              <a:gd name="adj2" fmla="val 0"/>
              <a:gd name="adj3" fmla="val 4642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 7"/>
          <p:cNvSpPr/>
          <p:nvPr/>
        </p:nvSpPr>
        <p:spPr>
          <a:xfrm>
            <a:off x="3726488" y="1872288"/>
            <a:ext cx="1691022" cy="1691022"/>
          </a:xfrm>
          <a:custGeom>
            <a:avLst/>
            <a:gdLst>
              <a:gd name="connsiteX0" fmla="*/ 0 w 1691022"/>
              <a:gd name="connsiteY0" fmla="*/ 845511 h 1691022"/>
              <a:gd name="connsiteX1" fmla="*/ 845511 w 1691022"/>
              <a:gd name="connsiteY1" fmla="*/ 0 h 1691022"/>
              <a:gd name="connsiteX2" fmla="*/ 1691022 w 1691022"/>
              <a:gd name="connsiteY2" fmla="*/ 845511 h 1691022"/>
              <a:gd name="connsiteX3" fmla="*/ 845511 w 1691022"/>
              <a:gd name="connsiteY3" fmla="*/ 1691022 h 1691022"/>
              <a:gd name="connsiteX4" fmla="*/ 0 w 1691022"/>
              <a:gd name="connsiteY4" fmla="*/ 845511 h 169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1022" h="1691022">
                <a:moveTo>
                  <a:pt x="0" y="845511"/>
                </a:moveTo>
                <a:cubicBezTo>
                  <a:pt x="0" y="378548"/>
                  <a:pt x="378548" y="0"/>
                  <a:pt x="845511" y="0"/>
                </a:cubicBezTo>
                <a:cubicBezTo>
                  <a:pt x="1312474" y="0"/>
                  <a:pt x="1691022" y="378548"/>
                  <a:pt x="1691022" y="845511"/>
                </a:cubicBezTo>
                <a:cubicBezTo>
                  <a:pt x="1691022" y="1312474"/>
                  <a:pt x="1312474" y="1691022"/>
                  <a:pt x="845511" y="1691022"/>
                </a:cubicBezTo>
                <a:cubicBezTo>
                  <a:pt x="378548" y="1691022"/>
                  <a:pt x="0" y="1312474"/>
                  <a:pt x="0" y="845511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0" vert="horz" wrap="square" lIns="281934" tIns="281934" rIns="281934" bIns="281934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kern="1200" dirty="0" err="1" smtClean="0"/>
              <a:t>প্রাকৃতিক</a:t>
            </a:r>
            <a:r>
              <a:rPr lang="en-US" sz="2700" kern="1200" dirty="0" smtClean="0"/>
              <a:t> </a:t>
            </a:r>
            <a:r>
              <a:rPr lang="en-US" sz="2700" kern="1200" dirty="0" err="1" smtClean="0"/>
              <a:t>পরিবেশ</a:t>
            </a:r>
            <a:endParaRPr lang="en-US" sz="2700" kern="1200" dirty="0"/>
          </a:p>
        </p:txBody>
      </p:sp>
      <p:sp>
        <p:nvSpPr>
          <p:cNvPr id="9" name="Freeform 8"/>
          <p:cNvSpPr/>
          <p:nvPr/>
        </p:nvSpPr>
        <p:spPr>
          <a:xfrm>
            <a:off x="3980142" y="332366"/>
            <a:ext cx="1183715" cy="1183715"/>
          </a:xfrm>
          <a:custGeom>
            <a:avLst/>
            <a:gdLst>
              <a:gd name="connsiteX0" fmla="*/ 0 w 1183715"/>
              <a:gd name="connsiteY0" fmla="*/ 591858 h 1183715"/>
              <a:gd name="connsiteX1" fmla="*/ 591858 w 1183715"/>
              <a:gd name="connsiteY1" fmla="*/ 0 h 1183715"/>
              <a:gd name="connsiteX2" fmla="*/ 1183716 w 1183715"/>
              <a:gd name="connsiteY2" fmla="*/ 591858 h 1183715"/>
              <a:gd name="connsiteX3" fmla="*/ 591858 w 1183715"/>
              <a:gd name="connsiteY3" fmla="*/ 1183716 h 1183715"/>
              <a:gd name="connsiteX4" fmla="*/ 0 w 1183715"/>
              <a:gd name="connsiteY4" fmla="*/ 591858 h 118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715" h="1183715">
                <a:moveTo>
                  <a:pt x="0" y="591858"/>
                </a:moveTo>
                <a:cubicBezTo>
                  <a:pt x="0" y="264984"/>
                  <a:pt x="264984" y="0"/>
                  <a:pt x="591858" y="0"/>
                </a:cubicBezTo>
                <a:cubicBezTo>
                  <a:pt x="918732" y="0"/>
                  <a:pt x="1183716" y="264984"/>
                  <a:pt x="1183716" y="591858"/>
                </a:cubicBezTo>
                <a:cubicBezTo>
                  <a:pt x="1183716" y="918732"/>
                  <a:pt x="918732" y="1183716"/>
                  <a:pt x="591858" y="1183716"/>
                </a:cubicBezTo>
                <a:cubicBezTo>
                  <a:pt x="264984" y="1183716"/>
                  <a:pt x="0" y="918732"/>
                  <a:pt x="0" y="591858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0" vert="horz" wrap="square" lIns="197481" tIns="197481" rIns="197481" bIns="197481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err="1" smtClean="0"/>
              <a:t>জলবায়ু</a:t>
            </a:r>
            <a:endParaRPr lang="en-US" sz="1900" kern="1200" dirty="0"/>
          </a:p>
        </p:txBody>
      </p:sp>
      <p:sp>
        <p:nvSpPr>
          <p:cNvPr id="10" name="Freeform 9"/>
          <p:cNvSpPr/>
          <p:nvPr/>
        </p:nvSpPr>
        <p:spPr>
          <a:xfrm>
            <a:off x="5773717" y="2125942"/>
            <a:ext cx="1183715" cy="1183715"/>
          </a:xfrm>
          <a:custGeom>
            <a:avLst/>
            <a:gdLst>
              <a:gd name="connsiteX0" fmla="*/ 0 w 1183715"/>
              <a:gd name="connsiteY0" fmla="*/ 591858 h 1183715"/>
              <a:gd name="connsiteX1" fmla="*/ 591858 w 1183715"/>
              <a:gd name="connsiteY1" fmla="*/ 0 h 1183715"/>
              <a:gd name="connsiteX2" fmla="*/ 1183716 w 1183715"/>
              <a:gd name="connsiteY2" fmla="*/ 591858 h 1183715"/>
              <a:gd name="connsiteX3" fmla="*/ 591858 w 1183715"/>
              <a:gd name="connsiteY3" fmla="*/ 1183716 h 1183715"/>
              <a:gd name="connsiteX4" fmla="*/ 0 w 1183715"/>
              <a:gd name="connsiteY4" fmla="*/ 591858 h 118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715" h="1183715">
                <a:moveTo>
                  <a:pt x="0" y="591858"/>
                </a:moveTo>
                <a:cubicBezTo>
                  <a:pt x="0" y="264984"/>
                  <a:pt x="264984" y="0"/>
                  <a:pt x="591858" y="0"/>
                </a:cubicBezTo>
                <a:cubicBezTo>
                  <a:pt x="918732" y="0"/>
                  <a:pt x="1183716" y="264984"/>
                  <a:pt x="1183716" y="591858"/>
                </a:cubicBezTo>
                <a:cubicBezTo>
                  <a:pt x="1183716" y="918732"/>
                  <a:pt x="918732" y="1183716"/>
                  <a:pt x="591858" y="1183716"/>
                </a:cubicBezTo>
                <a:cubicBezTo>
                  <a:pt x="264984" y="1183716"/>
                  <a:pt x="0" y="918732"/>
                  <a:pt x="0" y="59185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197481" tIns="197481" rIns="197481" bIns="197481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err="1" smtClean="0"/>
              <a:t>ভূমি</a:t>
            </a:r>
            <a:endParaRPr lang="en-US" sz="19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4071847" y="3881755"/>
            <a:ext cx="1183715" cy="1183715"/>
          </a:xfrm>
          <a:custGeom>
            <a:avLst/>
            <a:gdLst>
              <a:gd name="connsiteX0" fmla="*/ 0 w 1183715"/>
              <a:gd name="connsiteY0" fmla="*/ 591858 h 1183715"/>
              <a:gd name="connsiteX1" fmla="*/ 591858 w 1183715"/>
              <a:gd name="connsiteY1" fmla="*/ 0 h 1183715"/>
              <a:gd name="connsiteX2" fmla="*/ 1183716 w 1183715"/>
              <a:gd name="connsiteY2" fmla="*/ 591858 h 1183715"/>
              <a:gd name="connsiteX3" fmla="*/ 591858 w 1183715"/>
              <a:gd name="connsiteY3" fmla="*/ 1183716 h 1183715"/>
              <a:gd name="connsiteX4" fmla="*/ 0 w 1183715"/>
              <a:gd name="connsiteY4" fmla="*/ 591858 h 118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715" h="1183715">
                <a:moveTo>
                  <a:pt x="0" y="591858"/>
                </a:moveTo>
                <a:cubicBezTo>
                  <a:pt x="0" y="264984"/>
                  <a:pt x="264984" y="0"/>
                  <a:pt x="591858" y="0"/>
                </a:cubicBezTo>
                <a:cubicBezTo>
                  <a:pt x="918732" y="0"/>
                  <a:pt x="1183716" y="264984"/>
                  <a:pt x="1183716" y="591858"/>
                </a:cubicBezTo>
                <a:cubicBezTo>
                  <a:pt x="1183716" y="918732"/>
                  <a:pt x="918732" y="1183716"/>
                  <a:pt x="591858" y="1183716"/>
                </a:cubicBezTo>
                <a:cubicBezTo>
                  <a:pt x="264984" y="1183716"/>
                  <a:pt x="0" y="918732"/>
                  <a:pt x="0" y="591858"/>
                </a:cubicBez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197481" tIns="197481" rIns="197481" bIns="197481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err="1" smtClean="0"/>
              <a:t>প্রাকৃতিক</a:t>
            </a:r>
            <a:r>
              <a:rPr lang="en-US" sz="1900" kern="1200" dirty="0" smtClean="0"/>
              <a:t> </a:t>
            </a:r>
            <a:r>
              <a:rPr lang="en-US" sz="1900" kern="1200" dirty="0" err="1" smtClean="0"/>
              <a:t>সম্পদ</a:t>
            </a:r>
            <a:endParaRPr lang="en-US" sz="19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2186566" y="2125942"/>
            <a:ext cx="1183715" cy="1183715"/>
          </a:xfrm>
          <a:custGeom>
            <a:avLst/>
            <a:gdLst>
              <a:gd name="connsiteX0" fmla="*/ 0 w 1183715"/>
              <a:gd name="connsiteY0" fmla="*/ 591858 h 1183715"/>
              <a:gd name="connsiteX1" fmla="*/ 591858 w 1183715"/>
              <a:gd name="connsiteY1" fmla="*/ 0 h 1183715"/>
              <a:gd name="connsiteX2" fmla="*/ 1183716 w 1183715"/>
              <a:gd name="connsiteY2" fmla="*/ 591858 h 1183715"/>
              <a:gd name="connsiteX3" fmla="*/ 591858 w 1183715"/>
              <a:gd name="connsiteY3" fmla="*/ 1183716 h 1183715"/>
              <a:gd name="connsiteX4" fmla="*/ 0 w 1183715"/>
              <a:gd name="connsiteY4" fmla="*/ 591858 h 118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715" h="1183715">
                <a:moveTo>
                  <a:pt x="0" y="591858"/>
                </a:moveTo>
                <a:cubicBezTo>
                  <a:pt x="0" y="264984"/>
                  <a:pt x="264984" y="0"/>
                  <a:pt x="591858" y="0"/>
                </a:cubicBezTo>
                <a:cubicBezTo>
                  <a:pt x="918732" y="0"/>
                  <a:pt x="1183716" y="264984"/>
                  <a:pt x="1183716" y="591858"/>
                </a:cubicBezTo>
                <a:cubicBezTo>
                  <a:pt x="1183716" y="918732"/>
                  <a:pt x="918732" y="1183716"/>
                  <a:pt x="591858" y="1183716"/>
                </a:cubicBezTo>
                <a:cubicBezTo>
                  <a:pt x="264984" y="1183716"/>
                  <a:pt x="0" y="918732"/>
                  <a:pt x="0" y="591858"/>
                </a:cubicBez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197481" tIns="197481" rIns="197481" bIns="197481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err="1" smtClean="0"/>
              <a:t>নদ-নদী</a:t>
            </a:r>
            <a:endParaRPr lang="en-US" sz="1900" kern="1200" dirty="0"/>
          </a:p>
        </p:txBody>
      </p:sp>
    </p:spTree>
    <p:extLst>
      <p:ext uri="{BB962C8B-B14F-4D97-AF65-F5344CB8AC3E}">
        <p14:creationId xmlns:p14="http://schemas.microsoft.com/office/powerpoint/2010/main" val="177990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33800" y="259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1752600"/>
            <a:ext cx="6609761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/>
              <a:t>শিল্পের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কাঁচামাল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কোন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পরিবেশ</a:t>
            </a:r>
            <a:r>
              <a:rPr lang="en-US" sz="2800" dirty="0" smtClean="0"/>
              <a:t> </a:t>
            </a:r>
            <a:r>
              <a:rPr lang="en-US" sz="2800" dirty="0" err="1" smtClean="0"/>
              <a:t>থেকে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আসে</a:t>
            </a:r>
            <a:r>
              <a:rPr lang="en-US" sz="2800" dirty="0" smtClean="0"/>
              <a:t> ?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2895600" y="457200"/>
            <a:ext cx="27254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সহজ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প্রশ্ন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30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2956560"/>
            <a:ext cx="41910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81400"/>
            <a:ext cx="73914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2400"/>
            <a:ext cx="4953000" cy="273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5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ck Arc 2"/>
          <p:cNvSpPr/>
          <p:nvPr/>
        </p:nvSpPr>
        <p:spPr>
          <a:xfrm>
            <a:off x="2735810" y="703810"/>
            <a:ext cx="3672379" cy="3672379"/>
          </a:xfrm>
          <a:prstGeom prst="blockArc">
            <a:avLst>
              <a:gd name="adj1" fmla="val 10800000"/>
              <a:gd name="adj2" fmla="val 16200000"/>
              <a:gd name="adj3" fmla="val 4642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Block Arc 3"/>
          <p:cNvSpPr/>
          <p:nvPr/>
        </p:nvSpPr>
        <p:spPr>
          <a:xfrm>
            <a:off x="2735461" y="668411"/>
            <a:ext cx="3672379" cy="3672379"/>
          </a:xfrm>
          <a:prstGeom prst="blockArc">
            <a:avLst>
              <a:gd name="adj1" fmla="val 5223482"/>
              <a:gd name="adj2" fmla="val 10732147"/>
              <a:gd name="adj3" fmla="val 4642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Block Arc 4"/>
          <p:cNvSpPr/>
          <p:nvPr/>
        </p:nvSpPr>
        <p:spPr>
          <a:xfrm>
            <a:off x="2601783" y="680309"/>
            <a:ext cx="3672379" cy="3672379"/>
          </a:xfrm>
          <a:prstGeom prst="blockArc">
            <a:avLst>
              <a:gd name="adj1" fmla="val 108425"/>
              <a:gd name="adj2" fmla="val 4966189"/>
              <a:gd name="adj3" fmla="val 4642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Block Arc 6"/>
          <p:cNvSpPr/>
          <p:nvPr/>
        </p:nvSpPr>
        <p:spPr>
          <a:xfrm>
            <a:off x="2601296" y="698759"/>
            <a:ext cx="3672379" cy="3672379"/>
          </a:xfrm>
          <a:prstGeom prst="blockArc">
            <a:avLst>
              <a:gd name="adj1" fmla="val 16458066"/>
              <a:gd name="adj2" fmla="val 73050"/>
              <a:gd name="adj3" fmla="val 4642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 7"/>
          <p:cNvSpPr/>
          <p:nvPr/>
        </p:nvSpPr>
        <p:spPr>
          <a:xfrm>
            <a:off x="3726488" y="1694488"/>
            <a:ext cx="1691022" cy="1691022"/>
          </a:xfrm>
          <a:custGeom>
            <a:avLst/>
            <a:gdLst>
              <a:gd name="connsiteX0" fmla="*/ 0 w 1691022"/>
              <a:gd name="connsiteY0" fmla="*/ 845511 h 1691022"/>
              <a:gd name="connsiteX1" fmla="*/ 845511 w 1691022"/>
              <a:gd name="connsiteY1" fmla="*/ 0 h 1691022"/>
              <a:gd name="connsiteX2" fmla="*/ 1691022 w 1691022"/>
              <a:gd name="connsiteY2" fmla="*/ 845511 h 1691022"/>
              <a:gd name="connsiteX3" fmla="*/ 845511 w 1691022"/>
              <a:gd name="connsiteY3" fmla="*/ 1691022 h 1691022"/>
              <a:gd name="connsiteX4" fmla="*/ 0 w 1691022"/>
              <a:gd name="connsiteY4" fmla="*/ 845511 h 169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1022" h="1691022">
                <a:moveTo>
                  <a:pt x="0" y="845511"/>
                </a:moveTo>
                <a:cubicBezTo>
                  <a:pt x="0" y="378548"/>
                  <a:pt x="378548" y="0"/>
                  <a:pt x="845511" y="0"/>
                </a:cubicBezTo>
                <a:cubicBezTo>
                  <a:pt x="1312474" y="0"/>
                  <a:pt x="1691022" y="378548"/>
                  <a:pt x="1691022" y="845511"/>
                </a:cubicBezTo>
                <a:cubicBezTo>
                  <a:pt x="1691022" y="1312474"/>
                  <a:pt x="1312474" y="1691022"/>
                  <a:pt x="845511" y="1691022"/>
                </a:cubicBezTo>
                <a:cubicBezTo>
                  <a:pt x="378548" y="1691022"/>
                  <a:pt x="0" y="1312474"/>
                  <a:pt x="0" y="845511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276854" tIns="276854" rIns="276854" bIns="276854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err="1" smtClean="0"/>
              <a:t>অর্থনৈতিক</a:t>
            </a:r>
            <a:r>
              <a:rPr lang="en-US" sz="2300" kern="1200" dirty="0" smtClean="0"/>
              <a:t> </a:t>
            </a:r>
            <a:r>
              <a:rPr lang="en-US" sz="2300" kern="1200" dirty="0" err="1" smtClean="0"/>
              <a:t>পরিবেশ</a:t>
            </a:r>
            <a:endParaRPr lang="en-US" sz="2300" kern="1200" dirty="0"/>
          </a:p>
        </p:txBody>
      </p:sp>
      <p:sp>
        <p:nvSpPr>
          <p:cNvPr id="9" name="Freeform 8"/>
          <p:cNvSpPr/>
          <p:nvPr/>
        </p:nvSpPr>
        <p:spPr>
          <a:xfrm>
            <a:off x="3980142" y="154566"/>
            <a:ext cx="1183715" cy="1183715"/>
          </a:xfrm>
          <a:custGeom>
            <a:avLst/>
            <a:gdLst>
              <a:gd name="connsiteX0" fmla="*/ 0 w 1183715"/>
              <a:gd name="connsiteY0" fmla="*/ 591858 h 1183715"/>
              <a:gd name="connsiteX1" fmla="*/ 591858 w 1183715"/>
              <a:gd name="connsiteY1" fmla="*/ 0 h 1183715"/>
              <a:gd name="connsiteX2" fmla="*/ 1183716 w 1183715"/>
              <a:gd name="connsiteY2" fmla="*/ 591858 h 1183715"/>
              <a:gd name="connsiteX3" fmla="*/ 591858 w 1183715"/>
              <a:gd name="connsiteY3" fmla="*/ 1183716 h 1183715"/>
              <a:gd name="connsiteX4" fmla="*/ 0 w 1183715"/>
              <a:gd name="connsiteY4" fmla="*/ 591858 h 118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715" h="1183715">
                <a:moveTo>
                  <a:pt x="0" y="591858"/>
                </a:moveTo>
                <a:cubicBezTo>
                  <a:pt x="0" y="264984"/>
                  <a:pt x="264984" y="0"/>
                  <a:pt x="591858" y="0"/>
                </a:cubicBezTo>
                <a:cubicBezTo>
                  <a:pt x="918732" y="0"/>
                  <a:pt x="1183716" y="264984"/>
                  <a:pt x="1183716" y="591858"/>
                </a:cubicBezTo>
                <a:cubicBezTo>
                  <a:pt x="1183716" y="918732"/>
                  <a:pt x="918732" y="1183716"/>
                  <a:pt x="591858" y="1183716"/>
                </a:cubicBezTo>
                <a:cubicBezTo>
                  <a:pt x="264984" y="1183716"/>
                  <a:pt x="0" y="918732"/>
                  <a:pt x="0" y="591858"/>
                </a:cubicBez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196211" tIns="196211" rIns="196211" bIns="19621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err="1" smtClean="0"/>
              <a:t>সঞ্চয়</a:t>
            </a:r>
            <a:r>
              <a:rPr lang="en-US" sz="1800" kern="1200" dirty="0" smtClean="0"/>
              <a:t> ও </a:t>
            </a:r>
            <a:r>
              <a:rPr lang="en-US" sz="1800" kern="1200" dirty="0" err="1" smtClean="0"/>
              <a:t>বিনিয়োগ</a:t>
            </a:r>
            <a:endParaRPr lang="en-US" sz="1800" kern="1200" dirty="0"/>
          </a:p>
        </p:txBody>
      </p:sp>
      <p:sp>
        <p:nvSpPr>
          <p:cNvPr id="10" name="Freeform 9"/>
          <p:cNvSpPr/>
          <p:nvPr/>
        </p:nvSpPr>
        <p:spPr>
          <a:xfrm>
            <a:off x="5638798" y="1981200"/>
            <a:ext cx="1183715" cy="1183715"/>
          </a:xfrm>
          <a:custGeom>
            <a:avLst/>
            <a:gdLst>
              <a:gd name="connsiteX0" fmla="*/ 0 w 1183715"/>
              <a:gd name="connsiteY0" fmla="*/ 591858 h 1183715"/>
              <a:gd name="connsiteX1" fmla="*/ 591858 w 1183715"/>
              <a:gd name="connsiteY1" fmla="*/ 0 h 1183715"/>
              <a:gd name="connsiteX2" fmla="*/ 1183716 w 1183715"/>
              <a:gd name="connsiteY2" fmla="*/ 591858 h 1183715"/>
              <a:gd name="connsiteX3" fmla="*/ 591858 w 1183715"/>
              <a:gd name="connsiteY3" fmla="*/ 1183716 h 1183715"/>
              <a:gd name="connsiteX4" fmla="*/ 0 w 1183715"/>
              <a:gd name="connsiteY4" fmla="*/ 591858 h 118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715" h="1183715">
                <a:moveTo>
                  <a:pt x="0" y="591858"/>
                </a:moveTo>
                <a:cubicBezTo>
                  <a:pt x="0" y="264984"/>
                  <a:pt x="264984" y="0"/>
                  <a:pt x="591858" y="0"/>
                </a:cubicBezTo>
                <a:cubicBezTo>
                  <a:pt x="918732" y="0"/>
                  <a:pt x="1183716" y="264984"/>
                  <a:pt x="1183716" y="591858"/>
                </a:cubicBezTo>
                <a:cubicBezTo>
                  <a:pt x="1183716" y="918732"/>
                  <a:pt x="918732" y="1183716"/>
                  <a:pt x="591858" y="1183716"/>
                </a:cubicBezTo>
                <a:cubicBezTo>
                  <a:pt x="264984" y="1183716"/>
                  <a:pt x="0" y="918732"/>
                  <a:pt x="0" y="591858"/>
                </a:cubicBez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196211" tIns="196211" rIns="196211" bIns="19621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err="1" smtClean="0"/>
              <a:t>মূলধন</a:t>
            </a:r>
            <a:endParaRPr lang="en-US" sz="18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4071847" y="3703955"/>
            <a:ext cx="1183715" cy="1183715"/>
          </a:xfrm>
          <a:custGeom>
            <a:avLst/>
            <a:gdLst>
              <a:gd name="connsiteX0" fmla="*/ 0 w 1183715"/>
              <a:gd name="connsiteY0" fmla="*/ 591858 h 1183715"/>
              <a:gd name="connsiteX1" fmla="*/ 591858 w 1183715"/>
              <a:gd name="connsiteY1" fmla="*/ 0 h 1183715"/>
              <a:gd name="connsiteX2" fmla="*/ 1183716 w 1183715"/>
              <a:gd name="connsiteY2" fmla="*/ 591858 h 1183715"/>
              <a:gd name="connsiteX3" fmla="*/ 591858 w 1183715"/>
              <a:gd name="connsiteY3" fmla="*/ 1183716 h 1183715"/>
              <a:gd name="connsiteX4" fmla="*/ 0 w 1183715"/>
              <a:gd name="connsiteY4" fmla="*/ 591858 h 118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715" h="1183715">
                <a:moveTo>
                  <a:pt x="0" y="591858"/>
                </a:moveTo>
                <a:cubicBezTo>
                  <a:pt x="0" y="264984"/>
                  <a:pt x="264984" y="0"/>
                  <a:pt x="591858" y="0"/>
                </a:cubicBezTo>
                <a:cubicBezTo>
                  <a:pt x="918732" y="0"/>
                  <a:pt x="1183716" y="264984"/>
                  <a:pt x="1183716" y="591858"/>
                </a:cubicBezTo>
                <a:cubicBezTo>
                  <a:pt x="1183716" y="918732"/>
                  <a:pt x="918732" y="1183716"/>
                  <a:pt x="591858" y="1183716"/>
                </a:cubicBezTo>
                <a:cubicBezTo>
                  <a:pt x="264984" y="1183716"/>
                  <a:pt x="0" y="918732"/>
                  <a:pt x="0" y="59185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196211" tIns="196211" rIns="196211" bIns="19621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err="1" smtClean="0"/>
              <a:t>অর্থ</a:t>
            </a:r>
            <a:r>
              <a:rPr lang="en-US" sz="1800" kern="1200" dirty="0" smtClean="0"/>
              <a:t> </a:t>
            </a:r>
            <a:endParaRPr lang="en-US" sz="18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2186566" y="1948142"/>
            <a:ext cx="1183715" cy="1183715"/>
          </a:xfrm>
          <a:custGeom>
            <a:avLst/>
            <a:gdLst>
              <a:gd name="connsiteX0" fmla="*/ 0 w 1183715"/>
              <a:gd name="connsiteY0" fmla="*/ 591858 h 1183715"/>
              <a:gd name="connsiteX1" fmla="*/ 591858 w 1183715"/>
              <a:gd name="connsiteY1" fmla="*/ 0 h 1183715"/>
              <a:gd name="connsiteX2" fmla="*/ 1183716 w 1183715"/>
              <a:gd name="connsiteY2" fmla="*/ 591858 h 1183715"/>
              <a:gd name="connsiteX3" fmla="*/ 591858 w 1183715"/>
              <a:gd name="connsiteY3" fmla="*/ 1183716 h 1183715"/>
              <a:gd name="connsiteX4" fmla="*/ 0 w 1183715"/>
              <a:gd name="connsiteY4" fmla="*/ 591858 h 118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715" h="1183715">
                <a:moveTo>
                  <a:pt x="0" y="591858"/>
                </a:moveTo>
                <a:cubicBezTo>
                  <a:pt x="0" y="264984"/>
                  <a:pt x="264984" y="0"/>
                  <a:pt x="591858" y="0"/>
                </a:cubicBezTo>
                <a:cubicBezTo>
                  <a:pt x="918732" y="0"/>
                  <a:pt x="1183716" y="264984"/>
                  <a:pt x="1183716" y="591858"/>
                </a:cubicBezTo>
                <a:cubicBezTo>
                  <a:pt x="1183716" y="918732"/>
                  <a:pt x="918732" y="1183716"/>
                  <a:pt x="591858" y="1183716"/>
                </a:cubicBezTo>
                <a:cubicBezTo>
                  <a:pt x="264984" y="1183716"/>
                  <a:pt x="0" y="918732"/>
                  <a:pt x="0" y="591858"/>
                </a:cubicBez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196211" tIns="196211" rIns="196211" bIns="19621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err="1" smtClean="0"/>
              <a:t>ব্যাংকিং</a:t>
            </a:r>
            <a:endParaRPr lang="en-US" sz="1800" kern="1200" dirty="0"/>
          </a:p>
        </p:txBody>
      </p:sp>
    </p:spTree>
    <p:extLst>
      <p:ext uri="{BB962C8B-B14F-4D97-AF65-F5344CB8AC3E}">
        <p14:creationId xmlns:p14="http://schemas.microsoft.com/office/powerpoint/2010/main" val="181266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38400" y="609600"/>
            <a:ext cx="4114800" cy="1096807"/>
            <a:chOff x="2527299" y="-1111728"/>
            <a:chExt cx="5715000" cy="2667001"/>
          </a:xfrm>
        </p:grpSpPr>
        <p:sp>
          <p:nvSpPr>
            <p:cNvPr id="2" name="Horizontal Scroll 1"/>
            <p:cNvSpPr/>
            <p:nvPr/>
          </p:nvSpPr>
          <p:spPr>
            <a:xfrm>
              <a:off x="2527299" y="-1111728"/>
              <a:ext cx="5715000" cy="2667001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971800" y="-926440"/>
              <a:ext cx="4953000" cy="2245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 smtClean="0">
                  <a:solidFill>
                    <a:schemeClr val="bg1"/>
                  </a:solidFill>
                </a:rPr>
                <a:t>শিক্ষক</a:t>
              </a:r>
              <a:r>
                <a:rPr lang="en-US" sz="4400" dirty="0" smtClean="0">
                  <a:solidFill>
                    <a:schemeClr val="bg1"/>
                  </a:solidFill>
                </a:rPr>
                <a:t> </a:t>
              </a:r>
              <a:r>
                <a:rPr lang="bn-BD" sz="4400" dirty="0" smtClean="0">
                  <a:solidFill>
                    <a:schemeClr val="bg1"/>
                  </a:solidFill>
                </a:rPr>
                <a:t>পরিচিতি</a:t>
              </a:r>
              <a:r>
                <a:rPr lang="bn-BD" sz="5400" dirty="0" smtClean="0">
                  <a:solidFill>
                    <a:schemeClr val="bg1"/>
                  </a:solidFill>
                </a:rPr>
                <a:t> </a:t>
              </a:r>
              <a:endParaRPr lang="en-US" sz="5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066800" y="2286000"/>
            <a:ext cx="4953000" cy="26161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</a:rPr>
              <a:t>শিক্ষকের নাম</a:t>
            </a:r>
            <a:r>
              <a:rPr lang="en-US" sz="2800" dirty="0" smtClean="0">
                <a:solidFill>
                  <a:srgbClr val="002060"/>
                </a:solidFill>
              </a:rPr>
              <a:t> : </a:t>
            </a:r>
            <a:r>
              <a:rPr lang="en-US" sz="2800" dirty="0" err="1" smtClean="0">
                <a:solidFill>
                  <a:srgbClr val="002060"/>
                </a:solidFill>
              </a:rPr>
              <a:t>খোরশেদ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আলম</a:t>
            </a:r>
            <a:endParaRPr lang="bn-BD" sz="2800" dirty="0" smtClean="0">
              <a:solidFill>
                <a:srgbClr val="002060"/>
              </a:solidFill>
            </a:endParaRPr>
          </a:p>
          <a:p>
            <a:r>
              <a:rPr lang="en-US" sz="2800" dirty="0" err="1" smtClean="0">
                <a:solidFill>
                  <a:srgbClr val="002060"/>
                </a:solidFill>
              </a:rPr>
              <a:t>সিনিয়র</a:t>
            </a:r>
            <a:r>
              <a:rPr lang="bn-BD" sz="2800" dirty="0" smtClean="0">
                <a:solidFill>
                  <a:srgbClr val="002060"/>
                </a:solidFill>
              </a:rPr>
              <a:t> শিক্ষক</a:t>
            </a:r>
            <a:r>
              <a:rPr lang="en-US" sz="2800" dirty="0" smtClean="0">
                <a:solidFill>
                  <a:srgbClr val="002060"/>
                </a:solidFill>
              </a:rPr>
              <a:t>: </a:t>
            </a:r>
            <a:r>
              <a:rPr lang="bn-BD" sz="2800" dirty="0" smtClean="0">
                <a:solidFill>
                  <a:srgbClr val="002060"/>
                </a:solidFill>
              </a:rPr>
              <a:t>(</a:t>
            </a:r>
            <a:r>
              <a:rPr lang="en-US" sz="2800" dirty="0" err="1" smtClean="0">
                <a:solidFill>
                  <a:srgbClr val="002060"/>
                </a:solidFill>
              </a:rPr>
              <a:t>ব্যবসায়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শিক্ষা</a:t>
            </a:r>
            <a:r>
              <a:rPr lang="bn-BD" sz="2800" dirty="0" smtClean="0">
                <a:solidFill>
                  <a:srgbClr val="002060"/>
                </a:solidFill>
              </a:rPr>
              <a:t>)</a:t>
            </a:r>
          </a:p>
          <a:p>
            <a:r>
              <a:rPr lang="en-US" sz="2800" dirty="0" err="1" smtClean="0">
                <a:solidFill>
                  <a:srgbClr val="002060"/>
                </a:solidFill>
              </a:rPr>
              <a:t>সেন্ট্রাল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পাবলিক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স্কুল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এন্ড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কলেজ</a:t>
            </a:r>
            <a:endParaRPr lang="bn-BD" sz="2800" dirty="0" smtClean="0">
              <a:solidFill>
                <a:srgbClr val="002060"/>
              </a:solidFill>
            </a:endParaRPr>
          </a:p>
          <a:p>
            <a:r>
              <a:rPr lang="en-US" sz="2800" dirty="0" err="1" smtClean="0">
                <a:solidFill>
                  <a:srgbClr val="002060"/>
                </a:solidFill>
              </a:rPr>
              <a:t>কদমতলী</a:t>
            </a:r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</a:rPr>
              <a:t>ডবলমুরিং</a:t>
            </a:r>
            <a:r>
              <a:rPr lang="en-US" sz="2800" dirty="0" smtClean="0">
                <a:solidFill>
                  <a:srgbClr val="002060"/>
                </a:solidFill>
              </a:rPr>
              <a:t>,  </a:t>
            </a:r>
            <a:r>
              <a:rPr lang="en-US" sz="2800" dirty="0" err="1" smtClean="0">
                <a:solidFill>
                  <a:srgbClr val="002060"/>
                </a:solidFill>
              </a:rPr>
              <a:t>চট্টগ্রাম</a:t>
            </a:r>
            <a:r>
              <a:rPr lang="bn-BD" sz="2800" dirty="0" smtClean="0">
                <a:solidFill>
                  <a:srgbClr val="002060"/>
                </a:solidFill>
              </a:rPr>
              <a:t>।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Email:alamsir100@gmail.com</a:t>
            </a:r>
          </a:p>
          <a:p>
            <a:r>
              <a:rPr lang="en-US" sz="2800" dirty="0" err="1" smtClean="0">
                <a:solidFill>
                  <a:srgbClr val="002060"/>
                </a:solidFill>
              </a:rPr>
              <a:t>মোবাইল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নম্বর</a:t>
            </a:r>
            <a:r>
              <a:rPr lang="en-US" sz="2800" dirty="0" smtClean="0">
                <a:solidFill>
                  <a:srgbClr val="002060"/>
                </a:solidFill>
              </a:rPr>
              <a:t>: ০১৮৫২-০০৮৮২১</a:t>
            </a:r>
            <a:endParaRPr lang="bn-BD" sz="2800" dirty="0" smtClean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285" y="2133600"/>
            <a:ext cx="2839315" cy="291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2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2743200"/>
            <a:ext cx="2671579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739140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04800"/>
            <a:ext cx="4953000" cy="228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5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ck Arc 2"/>
          <p:cNvSpPr/>
          <p:nvPr/>
        </p:nvSpPr>
        <p:spPr>
          <a:xfrm>
            <a:off x="2754529" y="692049"/>
            <a:ext cx="3695900" cy="3695900"/>
          </a:xfrm>
          <a:prstGeom prst="blockArc">
            <a:avLst>
              <a:gd name="adj1" fmla="val 12600000"/>
              <a:gd name="adj2" fmla="val 16200000"/>
              <a:gd name="adj3" fmla="val 452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Block Arc 3"/>
          <p:cNvSpPr/>
          <p:nvPr/>
        </p:nvSpPr>
        <p:spPr>
          <a:xfrm>
            <a:off x="2754529" y="692049"/>
            <a:ext cx="3695900" cy="3695900"/>
          </a:xfrm>
          <a:prstGeom prst="blockArc">
            <a:avLst>
              <a:gd name="adj1" fmla="val 9000000"/>
              <a:gd name="adj2" fmla="val 12600000"/>
              <a:gd name="adj3" fmla="val 452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Block Arc 4"/>
          <p:cNvSpPr/>
          <p:nvPr/>
        </p:nvSpPr>
        <p:spPr>
          <a:xfrm>
            <a:off x="2754529" y="692049"/>
            <a:ext cx="3695900" cy="3695900"/>
          </a:xfrm>
          <a:prstGeom prst="blockArc">
            <a:avLst>
              <a:gd name="adj1" fmla="val 5400000"/>
              <a:gd name="adj2" fmla="val 9000000"/>
              <a:gd name="adj3" fmla="val 452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Block Arc 6"/>
          <p:cNvSpPr/>
          <p:nvPr/>
        </p:nvSpPr>
        <p:spPr>
          <a:xfrm>
            <a:off x="2704900" y="685800"/>
            <a:ext cx="3695900" cy="3695900"/>
          </a:xfrm>
          <a:prstGeom prst="blockArc">
            <a:avLst>
              <a:gd name="adj1" fmla="val 1643479"/>
              <a:gd name="adj2" fmla="val 5322975"/>
              <a:gd name="adj3" fmla="val 452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Block Arc 7"/>
          <p:cNvSpPr/>
          <p:nvPr/>
        </p:nvSpPr>
        <p:spPr>
          <a:xfrm>
            <a:off x="2733887" y="655313"/>
            <a:ext cx="3695900" cy="3695900"/>
          </a:xfrm>
          <a:prstGeom prst="blockArc">
            <a:avLst>
              <a:gd name="adj1" fmla="val 19880204"/>
              <a:gd name="adj2" fmla="val 1723692"/>
              <a:gd name="adj3" fmla="val 452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Block Arc 8"/>
          <p:cNvSpPr/>
          <p:nvPr/>
        </p:nvSpPr>
        <p:spPr>
          <a:xfrm>
            <a:off x="2754529" y="692049"/>
            <a:ext cx="3695900" cy="3695900"/>
          </a:xfrm>
          <a:prstGeom prst="blockArc">
            <a:avLst>
              <a:gd name="adj1" fmla="val 16200000"/>
              <a:gd name="adj2" fmla="val 19800000"/>
              <a:gd name="adj3" fmla="val 452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3773581" y="1711101"/>
            <a:ext cx="1657796" cy="1657796"/>
          </a:xfrm>
          <a:custGeom>
            <a:avLst/>
            <a:gdLst>
              <a:gd name="connsiteX0" fmla="*/ 0 w 1657796"/>
              <a:gd name="connsiteY0" fmla="*/ 828898 h 1657796"/>
              <a:gd name="connsiteX1" fmla="*/ 828898 w 1657796"/>
              <a:gd name="connsiteY1" fmla="*/ 0 h 1657796"/>
              <a:gd name="connsiteX2" fmla="*/ 1657796 w 1657796"/>
              <a:gd name="connsiteY2" fmla="*/ 828898 h 1657796"/>
              <a:gd name="connsiteX3" fmla="*/ 828898 w 1657796"/>
              <a:gd name="connsiteY3" fmla="*/ 1657796 h 1657796"/>
              <a:gd name="connsiteX4" fmla="*/ 0 w 1657796"/>
              <a:gd name="connsiteY4" fmla="*/ 828898 h 1657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7796" h="1657796">
                <a:moveTo>
                  <a:pt x="0" y="828898"/>
                </a:moveTo>
                <a:cubicBezTo>
                  <a:pt x="0" y="371110"/>
                  <a:pt x="371110" y="0"/>
                  <a:pt x="828898" y="0"/>
                </a:cubicBezTo>
                <a:cubicBezTo>
                  <a:pt x="1286686" y="0"/>
                  <a:pt x="1657796" y="371110"/>
                  <a:pt x="1657796" y="828898"/>
                </a:cubicBezTo>
                <a:cubicBezTo>
                  <a:pt x="1657796" y="1286686"/>
                  <a:pt x="1286686" y="1657796"/>
                  <a:pt x="828898" y="1657796"/>
                </a:cubicBezTo>
                <a:cubicBezTo>
                  <a:pt x="371110" y="1657796"/>
                  <a:pt x="0" y="1286686"/>
                  <a:pt x="0" y="82889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5799" tIns="275799" rIns="275799" bIns="275799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dirty="0" err="1" smtClean="0"/>
              <a:t>সামাজিক</a:t>
            </a:r>
            <a:r>
              <a:rPr lang="en-US" sz="2600" kern="1200" dirty="0" smtClean="0"/>
              <a:t> </a:t>
            </a:r>
            <a:r>
              <a:rPr lang="en-US" sz="2600" kern="1200" dirty="0" err="1" smtClean="0"/>
              <a:t>পরিবেশ</a:t>
            </a:r>
            <a:endParaRPr lang="en-US" sz="26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4022251" y="153597"/>
            <a:ext cx="1160457" cy="1160457"/>
          </a:xfrm>
          <a:custGeom>
            <a:avLst/>
            <a:gdLst>
              <a:gd name="connsiteX0" fmla="*/ 0 w 1160457"/>
              <a:gd name="connsiteY0" fmla="*/ 580229 h 1160457"/>
              <a:gd name="connsiteX1" fmla="*/ 580229 w 1160457"/>
              <a:gd name="connsiteY1" fmla="*/ 0 h 1160457"/>
              <a:gd name="connsiteX2" fmla="*/ 1160458 w 1160457"/>
              <a:gd name="connsiteY2" fmla="*/ 580229 h 1160457"/>
              <a:gd name="connsiteX3" fmla="*/ 580229 w 1160457"/>
              <a:gd name="connsiteY3" fmla="*/ 1160458 h 1160457"/>
              <a:gd name="connsiteX4" fmla="*/ 0 w 1160457"/>
              <a:gd name="connsiteY4" fmla="*/ 580229 h 116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0457" h="1160457">
                <a:moveTo>
                  <a:pt x="0" y="580229"/>
                </a:moveTo>
                <a:cubicBezTo>
                  <a:pt x="0" y="259777"/>
                  <a:pt x="259777" y="0"/>
                  <a:pt x="580229" y="0"/>
                </a:cubicBezTo>
                <a:cubicBezTo>
                  <a:pt x="900681" y="0"/>
                  <a:pt x="1160458" y="259777"/>
                  <a:pt x="1160458" y="580229"/>
                </a:cubicBezTo>
                <a:cubicBezTo>
                  <a:pt x="1160458" y="900681"/>
                  <a:pt x="900681" y="1160458"/>
                  <a:pt x="580229" y="1160458"/>
                </a:cubicBezTo>
                <a:cubicBezTo>
                  <a:pt x="259777" y="1160458"/>
                  <a:pt x="0" y="900681"/>
                  <a:pt x="0" y="580229"/>
                </a:cubicBez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190265" tIns="190265" rIns="190265" bIns="19026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err="1" smtClean="0"/>
              <a:t>জাতি</a:t>
            </a:r>
            <a:endParaRPr lang="en-US" sz="16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5586443" y="1056684"/>
            <a:ext cx="1160457" cy="1160457"/>
          </a:xfrm>
          <a:custGeom>
            <a:avLst/>
            <a:gdLst>
              <a:gd name="connsiteX0" fmla="*/ 0 w 1160457"/>
              <a:gd name="connsiteY0" fmla="*/ 580229 h 1160457"/>
              <a:gd name="connsiteX1" fmla="*/ 580229 w 1160457"/>
              <a:gd name="connsiteY1" fmla="*/ 0 h 1160457"/>
              <a:gd name="connsiteX2" fmla="*/ 1160458 w 1160457"/>
              <a:gd name="connsiteY2" fmla="*/ 580229 h 1160457"/>
              <a:gd name="connsiteX3" fmla="*/ 580229 w 1160457"/>
              <a:gd name="connsiteY3" fmla="*/ 1160458 h 1160457"/>
              <a:gd name="connsiteX4" fmla="*/ 0 w 1160457"/>
              <a:gd name="connsiteY4" fmla="*/ 580229 h 116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0457" h="1160457">
                <a:moveTo>
                  <a:pt x="0" y="580229"/>
                </a:moveTo>
                <a:cubicBezTo>
                  <a:pt x="0" y="259777"/>
                  <a:pt x="259777" y="0"/>
                  <a:pt x="580229" y="0"/>
                </a:cubicBezTo>
                <a:cubicBezTo>
                  <a:pt x="900681" y="0"/>
                  <a:pt x="1160458" y="259777"/>
                  <a:pt x="1160458" y="580229"/>
                </a:cubicBezTo>
                <a:cubicBezTo>
                  <a:pt x="1160458" y="900681"/>
                  <a:pt x="900681" y="1160458"/>
                  <a:pt x="580229" y="1160458"/>
                </a:cubicBezTo>
                <a:cubicBezTo>
                  <a:pt x="259777" y="1160458"/>
                  <a:pt x="0" y="900681"/>
                  <a:pt x="0" y="580229"/>
                </a:cubicBez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190265" tIns="190265" rIns="190265" bIns="19026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err="1" smtClean="0"/>
              <a:t>ধর্মীয়</a:t>
            </a:r>
            <a:r>
              <a:rPr lang="en-US" sz="1600" kern="1200" dirty="0" smtClean="0"/>
              <a:t> </a:t>
            </a:r>
            <a:r>
              <a:rPr lang="en-US" sz="1600" kern="1200" dirty="0" err="1" smtClean="0"/>
              <a:t>বিশ্বাস</a:t>
            </a:r>
            <a:endParaRPr lang="en-US" sz="16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5585460" y="2791182"/>
            <a:ext cx="1160457" cy="1160457"/>
          </a:xfrm>
          <a:custGeom>
            <a:avLst/>
            <a:gdLst>
              <a:gd name="connsiteX0" fmla="*/ 0 w 1160457"/>
              <a:gd name="connsiteY0" fmla="*/ 580229 h 1160457"/>
              <a:gd name="connsiteX1" fmla="*/ 580229 w 1160457"/>
              <a:gd name="connsiteY1" fmla="*/ 0 h 1160457"/>
              <a:gd name="connsiteX2" fmla="*/ 1160458 w 1160457"/>
              <a:gd name="connsiteY2" fmla="*/ 580229 h 1160457"/>
              <a:gd name="connsiteX3" fmla="*/ 580229 w 1160457"/>
              <a:gd name="connsiteY3" fmla="*/ 1160458 h 1160457"/>
              <a:gd name="connsiteX4" fmla="*/ 0 w 1160457"/>
              <a:gd name="connsiteY4" fmla="*/ 580229 h 116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0457" h="1160457">
                <a:moveTo>
                  <a:pt x="0" y="580229"/>
                </a:moveTo>
                <a:cubicBezTo>
                  <a:pt x="0" y="259777"/>
                  <a:pt x="259777" y="0"/>
                  <a:pt x="580229" y="0"/>
                </a:cubicBezTo>
                <a:cubicBezTo>
                  <a:pt x="900681" y="0"/>
                  <a:pt x="1160458" y="259777"/>
                  <a:pt x="1160458" y="580229"/>
                </a:cubicBezTo>
                <a:cubicBezTo>
                  <a:pt x="1160458" y="900681"/>
                  <a:pt x="900681" y="1160458"/>
                  <a:pt x="580229" y="1160458"/>
                </a:cubicBezTo>
                <a:cubicBezTo>
                  <a:pt x="259777" y="1160458"/>
                  <a:pt x="0" y="900681"/>
                  <a:pt x="0" y="580229"/>
                </a:cubicBezTo>
                <a:close/>
              </a:path>
            </a:pathLst>
          </a:cu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190265" tIns="190265" rIns="190265" bIns="19026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err="1" smtClean="0"/>
              <a:t>ভোক্তাদের</a:t>
            </a:r>
            <a:r>
              <a:rPr lang="en-US" sz="1600" kern="1200" dirty="0" smtClean="0"/>
              <a:t> </a:t>
            </a:r>
            <a:r>
              <a:rPr lang="en-US" sz="1600" kern="1200" dirty="0" err="1" smtClean="0"/>
              <a:t>মনোভাব</a:t>
            </a:r>
            <a:endParaRPr lang="en-US" sz="16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4022251" y="3765945"/>
            <a:ext cx="1160457" cy="1160457"/>
          </a:xfrm>
          <a:custGeom>
            <a:avLst/>
            <a:gdLst>
              <a:gd name="connsiteX0" fmla="*/ 0 w 1160457"/>
              <a:gd name="connsiteY0" fmla="*/ 580229 h 1160457"/>
              <a:gd name="connsiteX1" fmla="*/ 580229 w 1160457"/>
              <a:gd name="connsiteY1" fmla="*/ 0 h 1160457"/>
              <a:gd name="connsiteX2" fmla="*/ 1160458 w 1160457"/>
              <a:gd name="connsiteY2" fmla="*/ 580229 h 1160457"/>
              <a:gd name="connsiteX3" fmla="*/ 580229 w 1160457"/>
              <a:gd name="connsiteY3" fmla="*/ 1160458 h 1160457"/>
              <a:gd name="connsiteX4" fmla="*/ 0 w 1160457"/>
              <a:gd name="connsiteY4" fmla="*/ 580229 h 116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0457" h="1160457">
                <a:moveTo>
                  <a:pt x="0" y="580229"/>
                </a:moveTo>
                <a:cubicBezTo>
                  <a:pt x="0" y="259777"/>
                  <a:pt x="259777" y="0"/>
                  <a:pt x="580229" y="0"/>
                </a:cubicBezTo>
                <a:cubicBezTo>
                  <a:pt x="900681" y="0"/>
                  <a:pt x="1160458" y="259777"/>
                  <a:pt x="1160458" y="580229"/>
                </a:cubicBezTo>
                <a:cubicBezTo>
                  <a:pt x="1160458" y="900681"/>
                  <a:pt x="900681" y="1160458"/>
                  <a:pt x="580229" y="1160458"/>
                </a:cubicBezTo>
                <a:cubicBezTo>
                  <a:pt x="259777" y="1160458"/>
                  <a:pt x="0" y="900681"/>
                  <a:pt x="0" y="580229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190265" tIns="190265" rIns="190265" bIns="19026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err="1" smtClean="0"/>
              <a:t>মানব</a:t>
            </a:r>
            <a:r>
              <a:rPr lang="en-US" sz="1600" kern="1200" dirty="0" smtClean="0"/>
              <a:t> </a:t>
            </a:r>
            <a:r>
              <a:rPr lang="en-US" sz="1600" kern="1200" dirty="0" err="1" smtClean="0"/>
              <a:t>সম্পদ</a:t>
            </a:r>
            <a:endParaRPr lang="en-US" sz="16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2458058" y="2862858"/>
            <a:ext cx="1160457" cy="1160457"/>
          </a:xfrm>
          <a:custGeom>
            <a:avLst/>
            <a:gdLst>
              <a:gd name="connsiteX0" fmla="*/ 0 w 1160457"/>
              <a:gd name="connsiteY0" fmla="*/ 580229 h 1160457"/>
              <a:gd name="connsiteX1" fmla="*/ 580229 w 1160457"/>
              <a:gd name="connsiteY1" fmla="*/ 0 h 1160457"/>
              <a:gd name="connsiteX2" fmla="*/ 1160458 w 1160457"/>
              <a:gd name="connsiteY2" fmla="*/ 580229 h 1160457"/>
              <a:gd name="connsiteX3" fmla="*/ 580229 w 1160457"/>
              <a:gd name="connsiteY3" fmla="*/ 1160458 h 1160457"/>
              <a:gd name="connsiteX4" fmla="*/ 0 w 1160457"/>
              <a:gd name="connsiteY4" fmla="*/ 580229 h 116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0457" h="1160457">
                <a:moveTo>
                  <a:pt x="0" y="580229"/>
                </a:moveTo>
                <a:cubicBezTo>
                  <a:pt x="0" y="259777"/>
                  <a:pt x="259777" y="0"/>
                  <a:pt x="580229" y="0"/>
                </a:cubicBezTo>
                <a:cubicBezTo>
                  <a:pt x="900681" y="0"/>
                  <a:pt x="1160458" y="259777"/>
                  <a:pt x="1160458" y="580229"/>
                </a:cubicBezTo>
                <a:cubicBezTo>
                  <a:pt x="1160458" y="900681"/>
                  <a:pt x="900681" y="1160458"/>
                  <a:pt x="580229" y="1160458"/>
                </a:cubicBezTo>
                <a:cubicBezTo>
                  <a:pt x="259777" y="1160458"/>
                  <a:pt x="0" y="900681"/>
                  <a:pt x="0" y="580229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190265" tIns="190265" rIns="190265" bIns="19026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err="1" smtClean="0"/>
              <a:t>ঐতিহ্য</a:t>
            </a:r>
            <a:endParaRPr lang="en-US" sz="16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2458058" y="1056684"/>
            <a:ext cx="1160457" cy="1160457"/>
          </a:xfrm>
          <a:custGeom>
            <a:avLst/>
            <a:gdLst>
              <a:gd name="connsiteX0" fmla="*/ 0 w 1160457"/>
              <a:gd name="connsiteY0" fmla="*/ 580229 h 1160457"/>
              <a:gd name="connsiteX1" fmla="*/ 580229 w 1160457"/>
              <a:gd name="connsiteY1" fmla="*/ 0 h 1160457"/>
              <a:gd name="connsiteX2" fmla="*/ 1160458 w 1160457"/>
              <a:gd name="connsiteY2" fmla="*/ 580229 h 1160457"/>
              <a:gd name="connsiteX3" fmla="*/ 580229 w 1160457"/>
              <a:gd name="connsiteY3" fmla="*/ 1160458 h 1160457"/>
              <a:gd name="connsiteX4" fmla="*/ 0 w 1160457"/>
              <a:gd name="connsiteY4" fmla="*/ 580229 h 116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0457" h="1160457">
                <a:moveTo>
                  <a:pt x="0" y="580229"/>
                </a:moveTo>
                <a:cubicBezTo>
                  <a:pt x="0" y="259777"/>
                  <a:pt x="259777" y="0"/>
                  <a:pt x="580229" y="0"/>
                </a:cubicBezTo>
                <a:cubicBezTo>
                  <a:pt x="900681" y="0"/>
                  <a:pt x="1160458" y="259777"/>
                  <a:pt x="1160458" y="580229"/>
                </a:cubicBezTo>
                <a:cubicBezTo>
                  <a:pt x="1160458" y="900681"/>
                  <a:pt x="900681" y="1160458"/>
                  <a:pt x="580229" y="1160458"/>
                </a:cubicBezTo>
                <a:cubicBezTo>
                  <a:pt x="259777" y="1160458"/>
                  <a:pt x="0" y="900681"/>
                  <a:pt x="0" y="580229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190265" tIns="190265" rIns="190265" bIns="19026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err="1" smtClean="0"/>
              <a:t>শিক্ষা</a:t>
            </a:r>
            <a:r>
              <a:rPr lang="en-US" sz="1600" kern="1200" dirty="0" smtClean="0"/>
              <a:t> ও </a:t>
            </a:r>
            <a:r>
              <a:rPr lang="en-US" sz="1600" kern="1200" dirty="0" err="1" smtClean="0"/>
              <a:t>সংস্কৃতি</a:t>
            </a:r>
            <a:endParaRPr lang="en-US" sz="1600" kern="1200" dirty="0"/>
          </a:p>
        </p:txBody>
      </p:sp>
    </p:spTree>
    <p:extLst>
      <p:ext uri="{BB962C8B-B14F-4D97-AF65-F5344CB8AC3E}">
        <p14:creationId xmlns:p14="http://schemas.microsoft.com/office/powerpoint/2010/main" val="21553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33800" y="259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895600"/>
            <a:ext cx="769620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অর্থনৈতিক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পরিবেশে</a:t>
            </a:r>
            <a:r>
              <a:rPr lang="en-US" sz="2400" dirty="0" smtClean="0"/>
              <a:t> </a:t>
            </a:r>
            <a:r>
              <a:rPr lang="en-US" sz="2400" dirty="0" err="1" smtClean="0"/>
              <a:t>চাহিদার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তুলনায়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কোনটির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অভাব</a:t>
            </a:r>
            <a:r>
              <a:rPr lang="en-US" sz="2400" dirty="0" smtClean="0"/>
              <a:t> </a:t>
            </a:r>
            <a:r>
              <a:rPr lang="en-US" sz="2400" dirty="0" err="1" smtClean="0"/>
              <a:t>রয়েছে</a:t>
            </a:r>
            <a:r>
              <a:rPr lang="en-US" sz="2400" dirty="0" smtClean="0"/>
              <a:t> 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1752600"/>
            <a:ext cx="708660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/>
              <a:t>ধর্মীয়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বিশ্বাস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কোন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পরিবেশের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উপাদান</a:t>
            </a:r>
            <a:r>
              <a:rPr lang="en-US" sz="2800" dirty="0" smtClean="0"/>
              <a:t> ?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2598245" y="457200"/>
            <a:ext cx="3320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সহজ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কাজ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3743980"/>
            <a:ext cx="6553199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/>
              <a:t>সঞ্চয়</a:t>
            </a:r>
            <a:r>
              <a:rPr lang="en-US" sz="2800" dirty="0" smtClean="0"/>
              <a:t> ও </a:t>
            </a:r>
            <a:r>
              <a:rPr lang="en-US" sz="2800" dirty="0" err="1" smtClean="0"/>
              <a:t>বিনিয়োগ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কোন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পরিবেশের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উপাদান</a:t>
            </a:r>
            <a:r>
              <a:rPr lang="en-US" sz="2800" dirty="0" smtClean="0"/>
              <a:t> 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478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6200" y="1219200"/>
            <a:ext cx="906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716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54690" y="152400"/>
            <a:ext cx="10679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CW</a:t>
            </a:r>
            <a:endParaRPr lang="en-US" sz="40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71600" y="1219200"/>
            <a:ext cx="160020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প্রশ্ন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  <a:p>
            <a:r>
              <a:rPr lang="en-US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উত্তর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en-US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00800" y="228600"/>
            <a:ext cx="2286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Date: 13/05/2020</a:t>
            </a:r>
            <a:endParaRPr lang="en-US" sz="2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20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S.T : KA</a:t>
            </a:r>
            <a:endParaRPr lang="en-US" sz="20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33600" y="141982"/>
            <a:ext cx="36576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অধ্যায়</a:t>
            </a:r>
            <a:r>
              <a:rPr lang="en-US" sz="2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১ম</a:t>
            </a:r>
          </a:p>
          <a:p>
            <a:pPr algn="ctr"/>
            <a:r>
              <a:rPr lang="en-US" sz="28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obe Gothic Std B" pitchFamily="34" charset="-128"/>
                <a:ea typeface="Adobe Gothic Std B" pitchFamily="34" charset="-128"/>
              </a:rPr>
              <a:t>ব্যবসায়</a:t>
            </a:r>
            <a:r>
              <a:rPr lang="en-US" sz="28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obe Gothic Std B" pitchFamily="34" charset="-128"/>
                <a:ea typeface="Adobe Gothic Std B" pitchFamily="34" charset="-128"/>
              </a:rPr>
              <a:t>পরিবেশ</a:t>
            </a:r>
            <a:endParaRPr lang="en-US" sz="2800" b="1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942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33700" y="2844225"/>
            <a:ext cx="3200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/>
              <a:t>রাজনৈতিক</a:t>
            </a:r>
            <a:r>
              <a:rPr lang="en-US" sz="3200" dirty="0"/>
              <a:t> </a:t>
            </a:r>
            <a:r>
              <a:rPr lang="en-US" sz="3200" dirty="0" err="1"/>
              <a:t>পরিবেশ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71863"/>
            <a:ext cx="7010400" cy="216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33315"/>
            <a:ext cx="4572000" cy="248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8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ck Arc 2"/>
          <p:cNvSpPr/>
          <p:nvPr/>
        </p:nvSpPr>
        <p:spPr>
          <a:xfrm>
            <a:off x="2724049" y="692049"/>
            <a:ext cx="3695900" cy="3695900"/>
          </a:xfrm>
          <a:prstGeom prst="blockArc">
            <a:avLst>
              <a:gd name="adj1" fmla="val 12600000"/>
              <a:gd name="adj2" fmla="val 16200000"/>
              <a:gd name="adj3" fmla="val 452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Block Arc 3"/>
          <p:cNvSpPr/>
          <p:nvPr/>
        </p:nvSpPr>
        <p:spPr>
          <a:xfrm>
            <a:off x="2724049" y="692049"/>
            <a:ext cx="3695900" cy="3695900"/>
          </a:xfrm>
          <a:prstGeom prst="blockArc">
            <a:avLst>
              <a:gd name="adj1" fmla="val 9000000"/>
              <a:gd name="adj2" fmla="val 12600000"/>
              <a:gd name="adj3" fmla="val 452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Block Arc 4"/>
          <p:cNvSpPr/>
          <p:nvPr/>
        </p:nvSpPr>
        <p:spPr>
          <a:xfrm>
            <a:off x="2724049" y="692049"/>
            <a:ext cx="3695900" cy="3695900"/>
          </a:xfrm>
          <a:prstGeom prst="blockArc">
            <a:avLst>
              <a:gd name="adj1" fmla="val 5400000"/>
              <a:gd name="adj2" fmla="val 9000000"/>
              <a:gd name="adj3" fmla="val 452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Block Arc 6"/>
          <p:cNvSpPr/>
          <p:nvPr/>
        </p:nvSpPr>
        <p:spPr>
          <a:xfrm>
            <a:off x="2683584" y="692502"/>
            <a:ext cx="3695900" cy="3695900"/>
          </a:xfrm>
          <a:prstGeom prst="blockArc">
            <a:avLst>
              <a:gd name="adj1" fmla="val 1643479"/>
              <a:gd name="adj2" fmla="val 5322975"/>
              <a:gd name="adj3" fmla="val 452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Block Arc 7"/>
          <p:cNvSpPr/>
          <p:nvPr/>
        </p:nvSpPr>
        <p:spPr>
          <a:xfrm>
            <a:off x="2703407" y="655313"/>
            <a:ext cx="3695900" cy="3695900"/>
          </a:xfrm>
          <a:prstGeom prst="blockArc">
            <a:avLst>
              <a:gd name="adj1" fmla="val 19880204"/>
              <a:gd name="adj2" fmla="val 1723692"/>
              <a:gd name="adj3" fmla="val 452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Block Arc 8"/>
          <p:cNvSpPr/>
          <p:nvPr/>
        </p:nvSpPr>
        <p:spPr>
          <a:xfrm>
            <a:off x="2724049" y="692049"/>
            <a:ext cx="3695900" cy="3695900"/>
          </a:xfrm>
          <a:prstGeom prst="blockArc">
            <a:avLst>
              <a:gd name="adj1" fmla="val 16200000"/>
              <a:gd name="adj2" fmla="val 19800000"/>
              <a:gd name="adj3" fmla="val 452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3743101" y="1711101"/>
            <a:ext cx="1657796" cy="1657796"/>
          </a:xfrm>
          <a:custGeom>
            <a:avLst/>
            <a:gdLst>
              <a:gd name="connsiteX0" fmla="*/ 0 w 1657796"/>
              <a:gd name="connsiteY0" fmla="*/ 828898 h 1657796"/>
              <a:gd name="connsiteX1" fmla="*/ 828898 w 1657796"/>
              <a:gd name="connsiteY1" fmla="*/ 0 h 1657796"/>
              <a:gd name="connsiteX2" fmla="*/ 1657796 w 1657796"/>
              <a:gd name="connsiteY2" fmla="*/ 828898 h 1657796"/>
              <a:gd name="connsiteX3" fmla="*/ 828898 w 1657796"/>
              <a:gd name="connsiteY3" fmla="*/ 1657796 h 1657796"/>
              <a:gd name="connsiteX4" fmla="*/ 0 w 1657796"/>
              <a:gd name="connsiteY4" fmla="*/ 828898 h 1657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7796" h="1657796">
                <a:moveTo>
                  <a:pt x="0" y="828898"/>
                </a:moveTo>
                <a:cubicBezTo>
                  <a:pt x="0" y="371110"/>
                  <a:pt x="371110" y="0"/>
                  <a:pt x="828898" y="0"/>
                </a:cubicBezTo>
                <a:cubicBezTo>
                  <a:pt x="1286686" y="0"/>
                  <a:pt x="1657796" y="371110"/>
                  <a:pt x="1657796" y="828898"/>
                </a:cubicBezTo>
                <a:cubicBezTo>
                  <a:pt x="1657796" y="1286686"/>
                  <a:pt x="1286686" y="1657796"/>
                  <a:pt x="828898" y="1657796"/>
                </a:cubicBezTo>
                <a:cubicBezTo>
                  <a:pt x="371110" y="1657796"/>
                  <a:pt x="0" y="1286686"/>
                  <a:pt x="0" y="828898"/>
                </a:cubicBez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269449" tIns="269449" rIns="269449" bIns="269449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 err="1" smtClean="0"/>
              <a:t>রাজনৈতিক</a:t>
            </a:r>
            <a:r>
              <a:rPr lang="en-US" sz="2100" kern="1200" dirty="0" smtClean="0"/>
              <a:t> </a:t>
            </a:r>
            <a:r>
              <a:rPr lang="en-US" sz="2100" kern="1200" dirty="0" err="1" smtClean="0"/>
              <a:t>পরিবেশ</a:t>
            </a:r>
            <a:endParaRPr lang="en-US" sz="21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3991771" y="153597"/>
            <a:ext cx="1160457" cy="1160457"/>
          </a:xfrm>
          <a:custGeom>
            <a:avLst/>
            <a:gdLst>
              <a:gd name="connsiteX0" fmla="*/ 0 w 1160457"/>
              <a:gd name="connsiteY0" fmla="*/ 580229 h 1160457"/>
              <a:gd name="connsiteX1" fmla="*/ 580229 w 1160457"/>
              <a:gd name="connsiteY1" fmla="*/ 0 h 1160457"/>
              <a:gd name="connsiteX2" fmla="*/ 1160458 w 1160457"/>
              <a:gd name="connsiteY2" fmla="*/ 580229 h 1160457"/>
              <a:gd name="connsiteX3" fmla="*/ 580229 w 1160457"/>
              <a:gd name="connsiteY3" fmla="*/ 1160458 h 1160457"/>
              <a:gd name="connsiteX4" fmla="*/ 0 w 1160457"/>
              <a:gd name="connsiteY4" fmla="*/ 580229 h 116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0457" h="1160457">
                <a:moveTo>
                  <a:pt x="0" y="580229"/>
                </a:moveTo>
                <a:cubicBezTo>
                  <a:pt x="0" y="259777"/>
                  <a:pt x="259777" y="0"/>
                  <a:pt x="580229" y="0"/>
                </a:cubicBezTo>
                <a:cubicBezTo>
                  <a:pt x="900681" y="0"/>
                  <a:pt x="1160458" y="259777"/>
                  <a:pt x="1160458" y="580229"/>
                </a:cubicBezTo>
                <a:cubicBezTo>
                  <a:pt x="1160458" y="900681"/>
                  <a:pt x="900681" y="1160458"/>
                  <a:pt x="580229" y="1160458"/>
                </a:cubicBezTo>
                <a:cubicBezTo>
                  <a:pt x="259777" y="1160458"/>
                  <a:pt x="0" y="900681"/>
                  <a:pt x="0" y="580229"/>
                </a:cubicBezTo>
                <a:close/>
              </a:path>
            </a:pathLst>
          </a:cu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0" vert="horz" wrap="square" lIns="187725" tIns="187725" rIns="187725" bIns="18772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err="1" smtClean="0"/>
              <a:t>সরকার</a:t>
            </a:r>
            <a:endParaRPr lang="en-US" sz="14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5555963" y="1056684"/>
            <a:ext cx="1160457" cy="1160457"/>
          </a:xfrm>
          <a:custGeom>
            <a:avLst/>
            <a:gdLst>
              <a:gd name="connsiteX0" fmla="*/ 0 w 1160457"/>
              <a:gd name="connsiteY0" fmla="*/ 580229 h 1160457"/>
              <a:gd name="connsiteX1" fmla="*/ 580229 w 1160457"/>
              <a:gd name="connsiteY1" fmla="*/ 0 h 1160457"/>
              <a:gd name="connsiteX2" fmla="*/ 1160458 w 1160457"/>
              <a:gd name="connsiteY2" fmla="*/ 580229 h 1160457"/>
              <a:gd name="connsiteX3" fmla="*/ 580229 w 1160457"/>
              <a:gd name="connsiteY3" fmla="*/ 1160458 h 1160457"/>
              <a:gd name="connsiteX4" fmla="*/ 0 w 1160457"/>
              <a:gd name="connsiteY4" fmla="*/ 580229 h 116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0457" h="1160457">
                <a:moveTo>
                  <a:pt x="0" y="580229"/>
                </a:moveTo>
                <a:cubicBezTo>
                  <a:pt x="0" y="259777"/>
                  <a:pt x="259777" y="0"/>
                  <a:pt x="580229" y="0"/>
                </a:cubicBezTo>
                <a:cubicBezTo>
                  <a:pt x="900681" y="0"/>
                  <a:pt x="1160458" y="259777"/>
                  <a:pt x="1160458" y="580229"/>
                </a:cubicBezTo>
                <a:cubicBezTo>
                  <a:pt x="1160458" y="900681"/>
                  <a:pt x="900681" y="1160458"/>
                  <a:pt x="580229" y="1160458"/>
                </a:cubicBezTo>
                <a:cubicBezTo>
                  <a:pt x="259777" y="1160458"/>
                  <a:pt x="0" y="900681"/>
                  <a:pt x="0" y="580229"/>
                </a:cubicBez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87725" tIns="187725" rIns="187725" bIns="18772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err="1" smtClean="0"/>
              <a:t>সার্বভৌমত্ব</a:t>
            </a:r>
            <a:endParaRPr lang="en-US" sz="14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5554980" y="2791182"/>
            <a:ext cx="1160457" cy="1160457"/>
          </a:xfrm>
          <a:custGeom>
            <a:avLst/>
            <a:gdLst>
              <a:gd name="connsiteX0" fmla="*/ 0 w 1160457"/>
              <a:gd name="connsiteY0" fmla="*/ 580229 h 1160457"/>
              <a:gd name="connsiteX1" fmla="*/ 580229 w 1160457"/>
              <a:gd name="connsiteY1" fmla="*/ 0 h 1160457"/>
              <a:gd name="connsiteX2" fmla="*/ 1160458 w 1160457"/>
              <a:gd name="connsiteY2" fmla="*/ 580229 h 1160457"/>
              <a:gd name="connsiteX3" fmla="*/ 580229 w 1160457"/>
              <a:gd name="connsiteY3" fmla="*/ 1160458 h 1160457"/>
              <a:gd name="connsiteX4" fmla="*/ 0 w 1160457"/>
              <a:gd name="connsiteY4" fmla="*/ 580229 h 116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0457" h="1160457">
                <a:moveTo>
                  <a:pt x="0" y="580229"/>
                </a:moveTo>
                <a:cubicBezTo>
                  <a:pt x="0" y="259777"/>
                  <a:pt x="259777" y="0"/>
                  <a:pt x="580229" y="0"/>
                </a:cubicBezTo>
                <a:cubicBezTo>
                  <a:pt x="900681" y="0"/>
                  <a:pt x="1160458" y="259777"/>
                  <a:pt x="1160458" y="580229"/>
                </a:cubicBezTo>
                <a:cubicBezTo>
                  <a:pt x="1160458" y="900681"/>
                  <a:pt x="900681" y="1160458"/>
                  <a:pt x="580229" y="1160458"/>
                </a:cubicBezTo>
                <a:cubicBezTo>
                  <a:pt x="259777" y="1160458"/>
                  <a:pt x="0" y="900681"/>
                  <a:pt x="0" y="580229"/>
                </a:cubicBez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87725" tIns="187725" rIns="187725" bIns="18772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err="1" smtClean="0"/>
              <a:t>আইন</a:t>
            </a:r>
            <a:r>
              <a:rPr lang="en-US" sz="1400" kern="1200" dirty="0" smtClean="0"/>
              <a:t> </a:t>
            </a:r>
            <a:r>
              <a:rPr lang="en-US" sz="1400" kern="1200" dirty="0" err="1" smtClean="0"/>
              <a:t>শৃঙ্খলা</a:t>
            </a:r>
            <a:endParaRPr lang="en-US" sz="14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3991771" y="3765945"/>
            <a:ext cx="1160457" cy="1160457"/>
          </a:xfrm>
          <a:custGeom>
            <a:avLst/>
            <a:gdLst>
              <a:gd name="connsiteX0" fmla="*/ 0 w 1160457"/>
              <a:gd name="connsiteY0" fmla="*/ 580229 h 1160457"/>
              <a:gd name="connsiteX1" fmla="*/ 580229 w 1160457"/>
              <a:gd name="connsiteY1" fmla="*/ 0 h 1160457"/>
              <a:gd name="connsiteX2" fmla="*/ 1160458 w 1160457"/>
              <a:gd name="connsiteY2" fmla="*/ 580229 h 1160457"/>
              <a:gd name="connsiteX3" fmla="*/ 580229 w 1160457"/>
              <a:gd name="connsiteY3" fmla="*/ 1160458 h 1160457"/>
              <a:gd name="connsiteX4" fmla="*/ 0 w 1160457"/>
              <a:gd name="connsiteY4" fmla="*/ 580229 h 116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0457" h="1160457">
                <a:moveTo>
                  <a:pt x="0" y="580229"/>
                </a:moveTo>
                <a:cubicBezTo>
                  <a:pt x="0" y="259777"/>
                  <a:pt x="259777" y="0"/>
                  <a:pt x="580229" y="0"/>
                </a:cubicBezTo>
                <a:cubicBezTo>
                  <a:pt x="900681" y="0"/>
                  <a:pt x="1160458" y="259777"/>
                  <a:pt x="1160458" y="580229"/>
                </a:cubicBezTo>
                <a:cubicBezTo>
                  <a:pt x="1160458" y="900681"/>
                  <a:pt x="900681" y="1160458"/>
                  <a:pt x="580229" y="1160458"/>
                </a:cubicBezTo>
                <a:cubicBezTo>
                  <a:pt x="259777" y="1160458"/>
                  <a:pt x="0" y="900681"/>
                  <a:pt x="0" y="580229"/>
                </a:cubicBez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187725" tIns="187725" rIns="187725" bIns="18772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err="1" smtClean="0"/>
              <a:t>আন্তর্জাতিক</a:t>
            </a:r>
            <a:r>
              <a:rPr lang="en-US" sz="1400" kern="1200" dirty="0" smtClean="0"/>
              <a:t> </a:t>
            </a:r>
            <a:r>
              <a:rPr lang="en-US" sz="1400" kern="1200" dirty="0" err="1" smtClean="0"/>
              <a:t>সম্পর্ক</a:t>
            </a:r>
            <a:endParaRPr lang="en-US" sz="14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2427578" y="2862858"/>
            <a:ext cx="1160457" cy="1160457"/>
          </a:xfrm>
          <a:custGeom>
            <a:avLst/>
            <a:gdLst>
              <a:gd name="connsiteX0" fmla="*/ 0 w 1160457"/>
              <a:gd name="connsiteY0" fmla="*/ 580229 h 1160457"/>
              <a:gd name="connsiteX1" fmla="*/ 580229 w 1160457"/>
              <a:gd name="connsiteY1" fmla="*/ 0 h 1160457"/>
              <a:gd name="connsiteX2" fmla="*/ 1160458 w 1160457"/>
              <a:gd name="connsiteY2" fmla="*/ 580229 h 1160457"/>
              <a:gd name="connsiteX3" fmla="*/ 580229 w 1160457"/>
              <a:gd name="connsiteY3" fmla="*/ 1160458 h 1160457"/>
              <a:gd name="connsiteX4" fmla="*/ 0 w 1160457"/>
              <a:gd name="connsiteY4" fmla="*/ 580229 h 116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0457" h="1160457">
                <a:moveTo>
                  <a:pt x="0" y="580229"/>
                </a:moveTo>
                <a:cubicBezTo>
                  <a:pt x="0" y="259777"/>
                  <a:pt x="259777" y="0"/>
                  <a:pt x="580229" y="0"/>
                </a:cubicBezTo>
                <a:cubicBezTo>
                  <a:pt x="900681" y="0"/>
                  <a:pt x="1160458" y="259777"/>
                  <a:pt x="1160458" y="580229"/>
                </a:cubicBezTo>
                <a:cubicBezTo>
                  <a:pt x="1160458" y="900681"/>
                  <a:pt x="900681" y="1160458"/>
                  <a:pt x="580229" y="1160458"/>
                </a:cubicBezTo>
                <a:cubicBezTo>
                  <a:pt x="259777" y="1160458"/>
                  <a:pt x="0" y="900681"/>
                  <a:pt x="0" y="580229"/>
                </a:cubicBez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0" vert="horz" wrap="square" lIns="187725" tIns="187725" rIns="187725" bIns="18772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err="1" smtClean="0"/>
              <a:t>সরকারি</a:t>
            </a:r>
            <a:r>
              <a:rPr lang="en-US" sz="1400" kern="1200" dirty="0" smtClean="0"/>
              <a:t> </a:t>
            </a:r>
            <a:r>
              <a:rPr lang="en-US" sz="1400" kern="1200" dirty="0" err="1" smtClean="0"/>
              <a:t>নীতিমালা</a:t>
            </a:r>
            <a:endParaRPr lang="en-US" sz="14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2427578" y="1056684"/>
            <a:ext cx="1160457" cy="1160457"/>
          </a:xfrm>
          <a:custGeom>
            <a:avLst/>
            <a:gdLst>
              <a:gd name="connsiteX0" fmla="*/ 0 w 1160457"/>
              <a:gd name="connsiteY0" fmla="*/ 580229 h 1160457"/>
              <a:gd name="connsiteX1" fmla="*/ 580229 w 1160457"/>
              <a:gd name="connsiteY1" fmla="*/ 0 h 1160457"/>
              <a:gd name="connsiteX2" fmla="*/ 1160458 w 1160457"/>
              <a:gd name="connsiteY2" fmla="*/ 580229 h 1160457"/>
              <a:gd name="connsiteX3" fmla="*/ 580229 w 1160457"/>
              <a:gd name="connsiteY3" fmla="*/ 1160458 h 1160457"/>
              <a:gd name="connsiteX4" fmla="*/ 0 w 1160457"/>
              <a:gd name="connsiteY4" fmla="*/ 580229 h 116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0457" h="1160457">
                <a:moveTo>
                  <a:pt x="0" y="580229"/>
                </a:moveTo>
                <a:cubicBezTo>
                  <a:pt x="0" y="259777"/>
                  <a:pt x="259777" y="0"/>
                  <a:pt x="580229" y="0"/>
                </a:cubicBezTo>
                <a:cubicBezTo>
                  <a:pt x="900681" y="0"/>
                  <a:pt x="1160458" y="259777"/>
                  <a:pt x="1160458" y="580229"/>
                </a:cubicBezTo>
                <a:cubicBezTo>
                  <a:pt x="1160458" y="900681"/>
                  <a:pt x="900681" y="1160458"/>
                  <a:pt x="580229" y="1160458"/>
                </a:cubicBezTo>
                <a:cubicBezTo>
                  <a:pt x="259777" y="1160458"/>
                  <a:pt x="0" y="900681"/>
                  <a:pt x="0" y="580229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187725" tIns="187725" rIns="187725" bIns="18772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err="1" smtClean="0"/>
              <a:t>রাজনৈতিক</a:t>
            </a:r>
            <a:r>
              <a:rPr lang="en-US" sz="1400" kern="1200" dirty="0" smtClean="0"/>
              <a:t> </a:t>
            </a:r>
            <a:r>
              <a:rPr lang="en-US" sz="1400" kern="1200" dirty="0" err="1" smtClean="0"/>
              <a:t>স্থিতিশীলতা</a:t>
            </a:r>
            <a:endParaRPr lang="en-US" sz="1400" kern="1200" dirty="0"/>
          </a:p>
        </p:txBody>
      </p:sp>
    </p:spTree>
    <p:extLst>
      <p:ext uri="{BB962C8B-B14F-4D97-AF65-F5344CB8AC3E}">
        <p14:creationId xmlns:p14="http://schemas.microsoft.com/office/powerpoint/2010/main" val="108979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3048000"/>
            <a:ext cx="320955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আইনগত</a:t>
            </a:r>
            <a:r>
              <a:rPr lang="en-US" sz="2800" dirty="0"/>
              <a:t> </a:t>
            </a:r>
            <a:r>
              <a:rPr lang="en-US" sz="2800" dirty="0" err="1"/>
              <a:t>পরিবেশ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0" y="234950"/>
            <a:ext cx="6248400" cy="266065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67150"/>
            <a:ext cx="6598919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90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ck Arc 2"/>
          <p:cNvSpPr/>
          <p:nvPr/>
        </p:nvSpPr>
        <p:spPr>
          <a:xfrm>
            <a:off x="2735810" y="703810"/>
            <a:ext cx="3672379" cy="3672379"/>
          </a:xfrm>
          <a:prstGeom prst="blockArc">
            <a:avLst>
              <a:gd name="adj1" fmla="val 10800000"/>
              <a:gd name="adj2" fmla="val 16200000"/>
              <a:gd name="adj3" fmla="val 4642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Block Arc 3"/>
          <p:cNvSpPr/>
          <p:nvPr/>
        </p:nvSpPr>
        <p:spPr>
          <a:xfrm>
            <a:off x="2735461" y="668411"/>
            <a:ext cx="3672379" cy="3672379"/>
          </a:xfrm>
          <a:prstGeom prst="blockArc">
            <a:avLst>
              <a:gd name="adj1" fmla="val 5223482"/>
              <a:gd name="adj2" fmla="val 10732147"/>
              <a:gd name="adj3" fmla="val 4642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Block Arc 4"/>
          <p:cNvSpPr/>
          <p:nvPr/>
        </p:nvSpPr>
        <p:spPr>
          <a:xfrm>
            <a:off x="2736160" y="668376"/>
            <a:ext cx="3672379" cy="3672379"/>
          </a:xfrm>
          <a:prstGeom prst="blockArc">
            <a:avLst>
              <a:gd name="adj1" fmla="val 67922"/>
              <a:gd name="adj2" fmla="val 5224824"/>
              <a:gd name="adj3" fmla="val 4642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Block Arc 6"/>
          <p:cNvSpPr/>
          <p:nvPr/>
        </p:nvSpPr>
        <p:spPr>
          <a:xfrm>
            <a:off x="2735810" y="703810"/>
            <a:ext cx="3672379" cy="3672379"/>
          </a:xfrm>
          <a:prstGeom prst="blockArc">
            <a:avLst>
              <a:gd name="adj1" fmla="val 16200000"/>
              <a:gd name="adj2" fmla="val 0"/>
              <a:gd name="adj3" fmla="val 4642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 7"/>
          <p:cNvSpPr/>
          <p:nvPr/>
        </p:nvSpPr>
        <p:spPr>
          <a:xfrm>
            <a:off x="3726488" y="1694488"/>
            <a:ext cx="1691022" cy="1691022"/>
          </a:xfrm>
          <a:custGeom>
            <a:avLst/>
            <a:gdLst>
              <a:gd name="connsiteX0" fmla="*/ 0 w 1691022"/>
              <a:gd name="connsiteY0" fmla="*/ 845511 h 1691022"/>
              <a:gd name="connsiteX1" fmla="*/ 845511 w 1691022"/>
              <a:gd name="connsiteY1" fmla="*/ 0 h 1691022"/>
              <a:gd name="connsiteX2" fmla="*/ 1691022 w 1691022"/>
              <a:gd name="connsiteY2" fmla="*/ 845511 h 1691022"/>
              <a:gd name="connsiteX3" fmla="*/ 845511 w 1691022"/>
              <a:gd name="connsiteY3" fmla="*/ 1691022 h 1691022"/>
              <a:gd name="connsiteX4" fmla="*/ 0 w 1691022"/>
              <a:gd name="connsiteY4" fmla="*/ 845511 h 169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1022" h="1691022">
                <a:moveTo>
                  <a:pt x="0" y="845511"/>
                </a:moveTo>
                <a:cubicBezTo>
                  <a:pt x="0" y="378548"/>
                  <a:pt x="378548" y="0"/>
                  <a:pt x="845511" y="0"/>
                </a:cubicBezTo>
                <a:cubicBezTo>
                  <a:pt x="1312474" y="0"/>
                  <a:pt x="1691022" y="378548"/>
                  <a:pt x="1691022" y="845511"/>
                </a:cubicBezTo>
                <a:cubicBezTo>
                  <a:pt x="1691022" y="1312474"/>
                  <a:pt x="1312474" y="1691022"/>
                  <a:pt x="845511" y="1691022"/>
                </a:cubicBezTo>
                <a:cubicBezTo>
                  <a:pt x="378548" y="1691022"/>
                  <a:pt x="0" y="1312474"/>
                  <a:pt x="0" y="845511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280664" tIns="280664" rIns="280664" bIns="28066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dirty="0" err="1" smtClean="0"/>
              <a:t>আইনগত</a:t>
            </a:r>
            <a:r>
              <a:rPr lang="en-US" sz="2600" kern="1200" dirty="0" smtClean="0"/>
              <a:t> </a:t>
            </a:r>
            <a:r>
              <a:rPr lang="en-US" sz="2600" kern="1200" dirty="0" err="1" smtClean="0"/>
              <a:t>পরিবেশ</a:t>
            </a:r>
            <a:endParaRPr lang="en-US" sz="2600" kern="1200" dirty="0"/>
          </a:p>
        </p:txBody>
      </p:sp>
      <p:sp>
        <p:nvSpPr>
          <p:cNvPr id="9" name="Freeform 8"/>
          <p:cNvSpPr/>
          <p:nvPr/>
        </p:nvSpPr>
        <p:spPr>
          <a:xfrm>
            <a:off x="3980142" y="154566"/>
            <a:ext cx="1183715" cy="1183715"/>
          </a:xfrm>
          <a:custGeom>
            <a:avLst/>
            <a:gdLst>
              <a:gd name="connsiteX0" fmla="*/ 0 w 1183715"/>
              <a:gd name="connsiteY0" fmla="*/ 591858 h 1183715"/>
              <a:gd name="connsiteX1" fmla="*/ 591858 w 1183715"/>
              <a:gd name="connsiteY1" fmla="*/ 0 h 1183715"/>
              <a:gd name="connsiteX2" fmla="*/ 1183716 w 1183715"/>
              <a:gd name="connsiteY2" fmla="*/ 591858 h 1183715"/>
              <a:gd name="connsiteX3" fmla="*/ 591858 w 1183715"/>
              <a:gd name="connsiteY3" fmla="*/ 1183716 h 1183715"/>
              <a:gd name="connsiteX4" fmla="*/ 0 w 1183715"/>
              <a:gd name="connsiteY4" fmla="*/ 591858 h 118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715" h="1183715">
                <a:moveTo>
                  <a:pt x="0" y="591858"/>
                </a:moveTo>
                <a:cubicBezTo>
                  <a:pt x="0" y="264984"/>
                  <a:pt x="264984" y="0"/>
                  <a:pt x="591858" y="0"/>
                </a:cubicBezTo>
                <a:cubicBezTo>
                  <a:pt x="918732" y="0"/>
                  <a:pt x="1183716" y="264984"/>
                  <a:pt x="1183716" y="591858"/>
                </a:cubicBezTo>
                <a:cubicBezTo>
                  <a:pt x="1183716" y="918732"/>
                  <a:pt x="918732" y="1183716"/>
                  <a:pt x="591858" y="1183716"/>
                </a:cubicBezTo>
                <a:cubicBezTo>
                  <a:pt x="264984" y="1183716"/>
                  <a:pt x="0" y="918732"/>
                  <a:pt x="0" y="591858"/>
                </a:cubicBez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93671" tIns="193671" rIns="193671" bIns="193671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err="1" smtClean="0"/>
              <a:t>বাণিজ্যিক</a:t>
            </a:r>
            <a:r>
              <a:rPr lang="en-US" sz="1600" kern="1200" dirty="0" smtClean="0"/>
              <a:t> </a:t>
            </a:r>
            <a:r>
              <a:rPr lang="en-US" sz="1600" kern="1200" dirty="0" err="1" smtClean="0"/>
              <a:t>আইন</a:t>
            </a:r>
            <a:endParaRPr lang="en-US" sz="1600" kern="1200" dirty="0"/>
          </a:p>
        </p:txBody>
      </p:sp>
      <p:sp>
        <p:nvSpPr>
          <p:cNvPr id="10" name="Freeform 9"/>
          <p:cNvSpPr/>
          <p:nvPr/>
        </p:nvSpPr>
        <p:spPr>
          <a:xfrm>
            <a:off x="5773717" y="1948142"/>
            <a:ext cx="1183715" cy="1183715"/>
          </a:xfrm>
          <a:custGeom>
            <a:avLst/>
            <a:gdLst>
              <a:gd name="connsiteX0" fmla="*/ 0 w 1183715"/>
              <a:gd name="connsiteY0" fmla="*/ 591858 h 1183715"/>
              <a:gd name="connsiteX1" fmla="*/ 591858 w 1183715"/>
              <a:gd name="connsiteY1" fmla="*/ 0 h 1183715"/>
              <a:gd name="connsiteX2" fmla="*/ 1183716 w 1183715"/>
              <a:gd name="connsiteY2" fmla="*/ 591858 h 1183715"/>
              <a:gd name="connsiteX3" fmla="*/ 591858 w 1183715"/>
              <a:gd name="connsiteY3" fmla="*/ 1183716 h 1183715"/>
              <a:gd name="connsiteX4" fmla="*/ 0 w 1183715"/>
              <a:gd name="connsiteY4" fmla="*/ 591858 h 118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715" h="1183715">
                <a:moveTo>
                  <a:pt x="0" y="591858"/>
                </a:moveTo>
                <a:cubicBezTo>
                  <a:pt x="0" y="264984"/>
                  <a:pt x="264984" y="0"/>
                  <a:pt x="591858" y="0"/>
                </a:cubicBezTo>
                <a:cubicBezTo>
                  <a:pt x="918732" y="0"/>
                  <a:pt x="1183716" y="264984"/>
                  <a:pt x="1183716" y="591858"/>
                </a:cubicBezTo>
                <a:cubicBezTo>
                  <a:pt x="1183716" y="918732"/>
                  <a:pt x="918732" y="1183716"/>
                  <a:pt x="591858" y="1183716"/>
                </a:cubicBezTo>
                <a:cubicBezTo>
                  <a:pt x="264984" y="1183716"/>
                  <a:pt x="0" y="918732"/>
                  <a:pt x="0" y="591858"/>
                </a:cubicBez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193671" tIns="193671" rIns="193671" bIns="193671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err="1" smtClean="0"/>
              <a:t>শিল্প</a:t>
            </a:r>
            <a:r>
              <a:rPr lang="en-US" sz="1600" kern="1200" dirty="0" smtClean="0"/>
              <a:t> </a:t>
            </a:r>
            <a:r>
              <a:rPr lang="en-US" sz="1600" kern="1200" dirty="0" err="1" smtClean="0"/>
              <a:t>আইন</a:t>
            </a:r>
            <a:endParaRPr lang="en-US" sz="16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4071847" y="3703955"/>
            <a:ext cx="1183715" cy="1183715"/>
          </a:xfrm>
          <a:custGeom>
            <a:avLst/>
            <a:gdLst>
              <a:gd name="connsiteX0" fmla="*/ 0 w 1183715"/>
              <a:gd name="connsiteY0" fmla="*/ 591858 h 1183715"/>
              <a:gd name="connsiteX1" fmla="*/ 591858 w 1183715"/>
              <a:gd name="connsiteY1" fmla="*/ 0 h 1183715"/>
              <a:gd name="connsiteX2" fmla="*/ 1183716 w 1183715"/>
              <a:gd name="connsiteY2" fmla="*/ 591858 h 1183715"/>
              <a:gd name="connsiteX3" fmla="*/ 591858 w 1183715"/>
              <a:gd name="connsiteY3" fmla="*/ 1183716 h 1183715"/>
              <a:gd name="connsiteX4" fmla="*/ 0 w 1183715"/>
              <a:gd name="connsiteY4" fmla="*/ 591858 h 118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715" h="1183715">
                <a:moveTo>
                  <a:pt x="0" y="591858"/>
                </a:moveTo>
                <a:cubicBezTo>
                  <a:pt x="0" y="264984"/>
                  <a:pt x="264984" y="0"/>
                  <a:pt x="591858" y="0"/>
                </a:cubicBezTo>
                <a:cubicBezTo>
                  <a:pt x="918732" y="0"/>
                  <a:pt x="1183716" y="264984"/>
                  <a:pt x="1183716" y="591858"/>
                </a:cubicBezTo>
                <a:cubicBezTo>
                  <a:pt x="1183716" y="918732"/>
                  <a:pt x="918732" y="1183716"/>
                  <a:pt x="591858" y="1183716"/>
                </a:cubicBezTo>
                <a:cubicBezTo>
                  <a:pt x="264984" y="1183716"/>
                  <a:pt x="0" y="918732"/>
                  <a:pt x="0" y="591858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193671" tIns="193671" rIns="193671" bIns="193671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err="1" smtClean="0"/>
              <a:t>পরিবেশ</a:t>
            </a:r>
            <a:r>
              <a:rPr lang="en-US" sz="1600" kern="1200" dirty="0" smtClean="0"/>
              <a:t> </a:t>
            </a:r>
            <a:r>
              <a:rPr lang="en-US" sz="1600" kern="1200" dirty="0" err="1" smtClean="0"/>
              <a:t>সংরক্ষণ</a:t>
            </a:r>
            <a:r>
              <a:rPr lang="en-US" sz="1600" kern="1200" dirty="0" smtClean="0"/>
              <a:t> </a:t>
            </a:r>
            <a:r>
              <a:rPr lang="en-US" sz="1600" kern="1200" dirty="0" err="1" smtClean="0"/>
              <a:t>আইন</a:t>
            </a:r>
            <a:endParaRPr lang="en-US" sz="16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2186566" y="1948142"/>
            <a:ext cx="1183715" cy="1183715"/>
          </a:xfrm>
          <a:custGeom>
            <a:avLst/>
            <a:gdLst>
              <a:gd name="connsiteX0" fmla="*/ 0 w 1183715"/>
              <a:gd name="connsiteY0" fmla="*/ 591858 h 1183715"/>
              <a:gd name="connsiteX1" fmla="*/ 591858 w 1183715"/>
              <a:gd name="connsiteY1" fmla="*/ 0 h 1183715"/>
              <a:gd name="connsiteX2" fmla="*/ 1183716 w 1183715"/>
              <a:gd name="connsiteY2" fmla="*/ 591858 h 1183715"/>
              <a:gd name="connsiteX3" fmla="*/ 591858 w 1183715"/>
              <a:gd name="connsiteY3" fmla="*/ 1183716 h 1183715"/>
              <a:gd name="connsiteX4" fmla="*/ 0 w 1183715"/>
              <a:gd name="connsiteY4" fmla="*/ 591858 h 118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715" h="1183715">
                <a:moveTo>
                  <a:pt x="0" y="591858"/>
                </a:moveTo>
                <a:cubicBezTo>
                  <a:pt x="0" y="264984"/>
                  <a:pt x="264984" y="0"/>
                  <a:pt x="591858" y="0"/>
                </a:cubicBezTo>
                <a:cubicBezTo>
                  <a:pt x="918732" y="0"/>
                  <a:pt x="1183716" y="264984"/>
                  <a:pt x="1183716" y="591858"/>
                </a:cubicBezTo>
                <a:cubicBezTo>
                  <a:pt x="1183716" y="918732"/>
                  <a:pt x="918732" y="1183716"/>
                  <a:pt x="591858" y="1183716"/>
                </a:cubicBezTo>
                <a:cubicBezTo>
                  <a:pt x="264984" y="1183716"/>
                  <a:pt x="0" y="918732"/>
                  <a:pt x="0" y="591858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193671" tIns="193671" rIns="193671" bIns="193671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err="1" smtClean="0"/>
              <a:t>ভোক্তা</a:t>
            </a:r>
            <a:r>
              <a:rPr lang="en-US" sz="1600" kern="1200" dirty="0" smtClean="0"/>
              <a:t> </a:t>
            </a:r>
            <a:r>
              <a:rPr lang="en-US" sz="1600" kern="1200" dirty="0" err="1" smtClean="0"/>
              <a:t>আইন</a:t>
            </a:r>
            <a:endParaRPr lang="en-US" sz="1600" kern="1200" dirty="0"/>
          </a:p>
        </p:txBody>
      </p:sp>
    </p:spTree>
    <p:extLst>
      <p:ext uri="{BB962C8B-B14F-4D97-AF65-F5344CB8AC3E}">
        <p14:creationId xmlns:p14="http://schemas.microsoft.com/office/powerpoint/2010/main" val="80756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3014210"/>
            <a:ext cx="2895600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প্রযুক্তিগত</a:t>
            </a:r>
            <a:r>
              <a:rPr lang="en-US" sz="2800" dirty="0"/>
              <a:t> </a:t>
            </a:r>
            <a:r>
              <a:rPr lang="en-US" sz="2800" dirty="0" err="1"/>
              <a:t>পরিবেশ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7" y="3657600"/>
            <a:ext cx="6215063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30505"/>
            <a:ext cx="4061141" cy="258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7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ck Arc 2"/>
          <p:cNvSpPr/>
          <p:nvPr/>
        </p:nvSpPr>
        <p:spPr>
          <a:xfrm>
            <a:off x="2615959" y="740929"/>
            <a:ext cx="3931725" cy="3931725"/>
          </a:xfrm>
          <a:prstGeom prst="blockArc">
            <a:avLst>
              <a:gd name="adj1" fmla="val 11941775"/>
              <a:gd name="adj2" fmla="val 16182415"/>
              <a:gd name="adj3" fmla="val 4636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Block Arc 3"/>
          <p:cNvSpPr/>
          <p:nvPr/>
        </p:nvSpPr>
        <p:spPr>
          <a:xfrm>
            <a:off x="2613968" y="746674"/>
            <a:ext cx="3931725" cy="3931725"/>
          </a:xfrm>
          <a:prstGeom prst="blockArc">
            <a:avLst>
              <a:gd name="adj1" fmla="val 7577361"/>
              <a:gd name="adj2" fmla="val 11952660"/>
              <a:gd name="adj3" fmla="val 4636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Block Arc 4"/>
          <p:cNvSpPr/>
          <p:nvPr/>
        </p:nvSpPr>
        <p:spPr>
          <a:xfrm>
            <a:off x="2574025" y="718123"/>
            <a:ext cx="3931725" cy="3931725"/>
          </a:xfrm>
          <a:prstGeom prst="blockArc">
            <a:avLst>
              <a:gd name="adj1" fmla="val 3076816"/>
              <a:gd name="adj2" fmla="val 7489463"/>
              <a:gd name="adj3" fmla="val 4636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Block Arc 6"/>
          <p:cNvSpPr/>
          <p:nvPr/>
        </p:nvSpPr>
        <p:spPr>
          <a:xfrm>
            <a:off x="2594028" y="702304"/>
            <a:ext cx="3931725" cy="3931725"/>
          </a:xfrm>
          <a:prstGeom prst="blockArc">
            <a:avLst>
              <a:gd name="adj1" fmla="val 20592510"/>
              <a:gd name="adj2" fmla="val 3122470"/>
              <a:gd name="adj3" fmla="val 4636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Block Arc 7"/>
          <p:cNvSpPr/>
          <p:nvPr/>
        </p:nvSpPr>
        <p:spPr>
          <a:xfrm>
            <a:off x="2606137" y="740954"/>
            <a:ext cx="3931725" cy="3931725"/>
          </a:xfrm>
          <a:prstGeom prst="blockArc">
            <a:avLst>
              <a:gd name="adj1" fmla="val 16200000"/>
              <a:gd name="adj2" fmla="val 20520000"/>
              <a:gd name="adj3" fmla="val 4636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reeform 8"/>
          <p:cNvSpPr/>
          <p:nvPr/>
        </p:nvSpPr>
        <p:spPr>
          <a:xfrm>
            <a:off x="3667906" y="1802723"/>
            <a:ext cx="1808187" cy="1808187"/>
          </a:xfrm>
          <a:custGeom>
            <a:avLst/>
            <a:gdLst>
              <a:gd name="connsiteX0" fmla="*/ 0 w 1808187"/>
              <a:gd name="connsiteY0" fmla="*/ 904094 h 1808187"/>
              <a:gd name="connsiteX1" fmla="*/ 904094 w 1808187"/>
              <a:gd name="connsiteY1" fmla="*/ 0 h 1808187"/>
              <a:gd name="connsiteX2" fmla="*/ 1808188 w 1808187"/>
              <a:gd name="connsiteY2" fmla="*/ 904094 h 1808187"/>
              <a:gd name="connsiteX3" fmla="*/ 904094 w 1808187"/>
              <a:gd name="connsiteY3" fmla="*/ 1808188 h 1808187"/>
              <a:gd name="connsiteX4" fmla="*/ 0 w 1808187"/>
              <a:gd name="connsiteY4" fmla="*/ 904094 h 180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187" h="1808187">
                <a:moveTo>
                  <a:pt x="0" y="904094"/>
                </a:moveTo>
                <a:cubicBezTo>
                  <a:pt x="0" y="404777"/>
                  <a:pt x="404777" y="0"/>
                  <a:pt x="904094" y="0"/>
                </a:cubicBezTo>
                <a:cubicBezTo>
                  <a:pt x="1403411" y="0"/>
                  <a:pt x="1808188" y="404777"/>
                  <a:pt x="1808188" y="904094"/>
                </a:cubicBezTo>
                <a:cubicBezTo>
                  <a:pt x="1808188" y="1403411"/>
                  <a:pt x="1403411" y="1808188"/>
                  <a:pt x="904094" y="1808188"/>
                </a:cubicBezTo>
                <a:cubicBezTo>
                  <a:pt x="404777" y="1808188"/>
                  <a:pt x="0" y="1403411"/>
                  <a:pt x="0" y="904094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299093" tIns="299093" rIns="299093" bIns="299093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kern="1200" dirty="0" err="1" smtClean="0"/>
              <a:t>প্রযুক্তিগত</a:t>
            </a:r>
            <a:r>
              <a:rPr lang="en-US" sz="2700" kern="1200" dirty="0" smtClean="0"/>
              <a:t> </a:t>
            </a:r>
            <a:r>
              <a:rPr lang="en-US" sz="2700" kern="1200" dirty="0" err="1" smtClean="0"/>
              <a:t>পরিবেশ</a:t>
            </a:r>
            <a:endParaRPr lang="en-US" sz="2700" kern="1200" dirty="0"/>
          </a:p>
        </p:txBody>
      </p:sp>
      <p:sp>
        <p:nvSpPr>
          <p:cNvPr id="10" name="Freeform 9"/>
          <p:cNvSpPr/>
          <p:nvPr/>
        </p:nvSpPr>
        <p:spPr>
          <a:xfrm>
            <a:off x="3939134" y="153655"/>
            <a:ext cx="1265731" cy="1265731"/>
          </a:xfrm>
          <a:custGeom>
            <a:avLst/>
            <a:gdLst>
              <a:gd name="connsiteX0" fmla="*/ 0 w 1265731"/>
              <a:gd name="connsiteY0" fmla="*/ 632866 h 1265731"/>
              <a:gd name="connsiteX1" fmla="*/ 632866 w 1265731"/>
              <a:gd name="connsiteY1" fmla="*/ 0 h 1265731"/>
              <a:gd name="connsiteX2" fmla="*/ 1265732 w 1265731"/>
              <a:gd name="connsiteY2" fmla="*/ 632866 h 1265731"/>
              <a:gd name="connsiteX3" fmla="*/ 632866 w 1265731"/>
              <a:gd name="connsiteY3" fmla="*/ 1265732 h 1265731"/>
              <a:gd name="connsiteX4" fmla="*/ 0 w 1265731"/>
              <a:gd name="connsiteY4" fmla="*/ 632866 h 126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5731" h="1265731">
                <a:moveTo>
                  <a:pt x="0" y="632866"/>
                </a:moveTo>
                <a:cubicBezTo>
                  <a:pt x="0" y="283344"/>
                  <a:pt x="283344" y="0"/>
                  <a:pt x="632866" y="0"/>
                </a:cubicBezTo>
                <a:cubicBezTo>
                  <a:pt x="982388" y="0"/>
                  <a:pt x="1265732" y="283344"/>
                  <a:pt x="1265732" y="632866"/>
                </a:cubicBezTo>
                <a:cubicBezTo>
                  <a:pt x="1265732" y="982388"/>
                  <a:pt x="982388" y="1265732"/>
                  <a:pt x="632866" y="1265732"/>
                </a:cubicBezTo>
                <a:cubicBezTo>
                  <a:pt x="283344" y="1265732"/>
                  <a:pt x="0" y="982388"/>
                  <a:pt x="0" y="632866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203142" tIns="203142" rIns="203142" bIns="20314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err="1" smtClean="0"/>
              <a:t>প্রযুক্তি</a:t>
            </a:r>
            <a:r>
              <a:rPr lang="en-US" sz="1400" kern="1200" dirty="0" smtClean="0"/>
              <a:t> </a:t>
            </a:r>
            <a:r>
              <a:rPr lang="en-US" sz="1400" kern="1200" dirty="0" err="1" smtClean="0"/>
              <a:t>শিক্ষা</a:t>
            </a:r>
            <a:endParaRPr lang="en-US" sz="14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5765444" y="1480547"/>
            <a:ext cx="1265731" cy="1265731"/>
          </a:xfrm>
          <a:custGeom>
            <a:avLst/>
            <a:gdLst>
              <a:gd name="connsiteX0" fmla="*/ 0 w 1265731"/>
              <a:gd name="connsiteY0" fmla="*/ 632866 h 1265731"/>
              <a:gd name="connsiteX1" fmla="*/ 632866 w 1265731"/>
              <a:gd name="connsiteY1" fmla="*/ 0 h 1265731"/>
              <a:gd name="connsiteX2" fmla="*/ 1265732 w 1265731"/>
              <a:gd name="connsiteY2" fmla="*/ 632866 h 1265731"/>
              <a:gd name="connsiteX3" fmla="*/ 632866 w 1265731"/>
              <a:gd name="connsiteY3" fmla="*/ 1265732 h 1265731"/>
              <a:gd name="connsiteX4" fmla="*/ 0 w 1265731"/>
              <a:gd name="connsiteY4" fmla="*/ 632866 h 126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5731" h="1265731">
                <a:moveTo>
                  <a:pt x="0" y="632866"/>
                </a:moveTo>
                <a:cubicBezTo>
                  <a:pt x="0" y="283344"/>
                  <a:pt x="283344" y="0"/>
                  <a:pt x="632866" y="0"/>
                </a:cubicBezTo>
                <a:cubicBezTo>
                  <a:pt x="982388" y="0"/>
                  <a:pt x="1265732" y="283344"/>
                  <a:pt x="1265732" y="632866"/>
                </a:cubicBezTo>
                <a:cubicBezTo>
                  <a:pt x="1265732" y="982388"/>
                  <a:pt x="982388" y="1265732"/>
                  <a:pt x="632866" y="1265732"/>
                </a:cubicBezTo>
                <a:cubicBezTo>
                  <a:pt x="283344" y="1265732"/>
                  <a:pt x="0" y="982388"/>
                  <a:pt x="0" y="632866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0" vert="horz" wrap="square" lIns="203142" tIns="203142" rIns="203142" bIns="20314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err="1" smtClean="0"/>
              <a:t>কারিগরি</a:t>
            </a:r>
            <a:r>
              <a:rPr lang="en-US" sz="1400" kern="1200" dirty="0" smtClean="0"/>
              <a:t> </a:t>
            </a:r>
            <a:r>
              <a:rPr lang="en-US" sz="1400" kern="1200" dirty="0" err="1" smtClean="0"/>
              <a:t>দক্ষতা</a:t>
            </a:r>
            <a:endParaRPr lang="en-US" sz="14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5108190" y="3549364"/>
            <a:ext cx="1265731" cy="1265731"/>
          </a:xfrm>
          <a:custGeom>
            <a:avLst/>
            <a:gdLst>
              <a:gd name="connsiteX0" fmla="*/ 0 w 1265731"/>
              <a:gd name="connsiteY0" fmla="*/ 632866 h 1265731"/>
              <a:gd name="connsiteX1" fmla="*/ 632866 w 1265731"/>
              <a:gd name="connsiteY1" fmla="*/ 0 h 1265731"/>
              <a:gd name="connsiteX2" fmla="*/ 1265732 w 1265731"/>
              <a:gd name="connsiteY2" fmla="*/ 632866 h 1265731"/>
              <a:gd name="connsiteX3" fmla="*/ 632866 w 1265731"/>
              <a:gd name="connsiteY3" fmla="*/ 1265732 h 1265731"/>
              <a:gd name="connsiteX4" fmla="*/ 0 w 1265731"/>
              <a:gd name="connsiteY4" fmla="*/ 632866 h 126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5731" h="1265731">
                <a:moveTo>
                  <a:pt x="0" y="632866"/>
                </a:moveTo>
                <a:cubicBezTo>
                  <a:pt x="0" y="283344"/>
                  <a:pt x="283344" y="0"/>
                  <a:pt x="632866" y="0"/>
                </a:cubicBezTo>
                <a:cubicBezTo>
                  <a:pt x="982388" y="0"/>
                  <a:pt x="1265732" y="283344"/>
                  <a:pt x="1265732" y="632866"/>
                </a:cubicBezTo>
                <a:cubicBezTo>
                  <a:pt x="1265732" y="982388"/>
                  <a:pt x="982388" y="1265732"/>
                  <a:pt x="632866" y="1265732"/>
                </a:cubicBezTo>
                <a:cubicBezTo>
                  <a:pt x="283344" y="1265732"/>
                  <a:pt x="0" y="982388"/>
                  <a:pt x="0" y="632866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03142" tIns="203142" rIns="203142" bIns="20314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err="1" smtClean="0"/>
              <a:t>উন্নত</a:t>
            </a:r>
            <a:r>
              <a:rPr lang="en-US" sz="1400" kern="1200" dirty="0" smtClean="0"/>
              <a:t> </a:t>
            </a:r>
            <a:r>
              <a:rPr lang="en-US" sz="1400" kern="1200" dirty="0" err="1" smtClean="0"/>
              <a:t>প্রযুক্তিনির্ভর</a:t>
            </a:r>
            <a:r>
              <a:rPr lang="en-US" sz="1400" kern="1200" dirty="0" smtClean="0"/>
              <a:t> </a:t>
            </a:r>
            <a:r>
              <a:rPr lang="en-US" sz="1400" kern="1200" dirty="0" err="1" smtClean="0"/>
              <a:t>প্রতিষ্ঠান</a:t>
            </a:r>
            <a:endParaRPr lang="en-US" sz="14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2810412" y="3627503"/>
            <a:ext cx="1265731" cy="1265731"/>
          </a:xfrm>
          <a:custGeom>
            <a:avLst/>
            <a:gdLst>
              <a:gd name="connsiteX0" fmla="*/ 0 w 1265731"/>
              <a:gd name="connsiteY0" fmla="*/ 632866 h 1265731"/>
              <a:gd name="connsiteX1" fmla="*/ 632866 w 1265731"/>
              <a:gd name="connsiteY1" fmla="*/ 0 h 1265731"/>
              <a:gd name="connsiteX2" fmla="*/ 1265732 w 1265731"/>
              <a:gd name="connsiteY2" fmla="*/ 632866 h 1265731"/>
              <a:gd name="connsiteX3" fmla="*/ 632866 w 1265731"/>
              <a:gd name="connsiteY3" fmla="*/ 1265732 h 1265731"/>
              <a:gd name="connsiteX4" fmla="*/ 0 w 1265731"/>
              <a:gd name="connsiteY4" fmla="*/ 632866 h 126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5731" h="1265731">
                <a:moveTo>
                  <a:pt x="0" y="632866"/>
                </a:moveTo>
                <a:cubicBezTo>
                  <a:pt x="0" y="283344"/>
                  <a:pt x="283344" y="0"/>
                  <a:pt x="632866" y="0"/>
                </a:cubicBezTo>
                <a:cubicBezTo>
                  <a:pt x="982388" y="0"/>
                  <a:pt x="1265732" y="283344"/>
                  <a:pt x="1265732" y="632866"/>
                </a:cubicBezTo>
                <a:cubicBezTo>
                  <a:pt x="1265732" y="982388"/>
                  <a:pt x="982388" y="1265732"/>
                  <a:pt x="632866" y="1265732"/>
                </a:cubicBezTo>
                <a:cubicBezTo>
                  <a:pt x="283344" y="1265732"/>
                  <a:pt x="0" y="982388"/>
                  <a:pt x="0" y="632866"/>
                </a:cubicBez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0" vert="horz" wrap="square" lIns="203142" tIns="203142" rIns="203142" bIns="20314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err="1" smtClean="0"/>
              <a:t>প্রযুক্তি</a:t>
            </a:r>
            <a:r>
              <a:rPr lang="en-US" sz="1400" kern="1200" dirty="0" smtClean="0"/>
              <a:t> </a:t>
            </a:r>
            <a:r>
              <a:rPr lang="en-US" sz="1400" kern="1200" dirty="0" err="1" smtClean="0"/>
              <a:t>আমদানির</a:t>
            </a:r>
            <a:r>
              <a:rPr lang="en-US" sz="1400" kern="1200" dirty="0" smtClean="0"/>
              <a:t> </a:t>
            </a:r>
            <a:r>
              <a:rPr lang="en-US" sz="1400" kern="1200" dirty="0" err="1" smtClean="0"/>
              <a:t>সুযোগ</a:t>
            </a:r>
            <a:r>
              <a:rPr lang="en-US" sz="1400" kern="1200" dirty="0" smtClean="0"/>
              <a:t> </a:t>
            </a:r>
            <a:r>
              <a:rPr lang="en-US" sz="1400" kern="1200" dirty="0" err="1" smtClean="0"/>
              <a:t>সুবিধা</a:t>
            </a:r>
            <a:endParaRPr lang="en-US" sz="14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2133604" y="1447801"/>
            <a:ext cx="1265731" cy="1265731"/>
          </a:xfrm>
          <a:custGeom>
            <a:avLst/>
            <a:gdLst>
              <a:gd name="connsiteX0" fmla="*/ 0 w 1265731"/>
              <a:gd name="connsiteY0" fmla="*/ 632866 h 1265731"/>
              <a:gd name="connsiteX1" fmla="*/ 632866 w 1265731"/>
              <a:gd name="connsiteY1" fmla="*/ 0 h 1265731"/>
              <a:gd name="connsiteX2" fmla="*/ 1265732 w 1265731"/>
              <a:gd name="connsiteY2" fmla="*/ 632866 h 1265731"/>
              <a:gd name="connsiteX3" fmla="*/ 632866 w 1265731"/>
              <a:gd name="connsiteY3" fmla="*/ 1265732 h 1265731"/>
              <a:gd name="connsiteX4" fmla="*/ 0 w 1265731"/>
              <a:gd name="connsiteY4" fmla="*/ 632866 h 126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5731" h="1265731">
                <a:moveTo>
                  <a:pt x="0" y="632866"/>
                </a:moveTo>
                <a:cubicBezTo>
                  <a:pt x="0" y="283344"/>
                  <a:pt x="283344" y="0"/>
                  <a:pt x="632866" y="0"/>
                </a:cubicBezTo>
                <a:cubicBezTo>
                  <a:pt x="982388" y="0"/>
                  <a:pt x="1265732" y="283344"/>
                  <a:pt x="1265732" y="632866"/>
                </a:cubicBezTo>
                <a:cubicBezTo>
                  <a:pt x="1265732" y="982388"/>
                  <a:pt x="982388" y="1265732"/>
                  <a:pt x="632866" y="1265732"/>
                </a:cubicBezTo>
                <a:cubicBezTo>
                  <a:pt x="283344" y="1265732"/>
                  <a:pt x="0" y="982388"/>
                  <a:pt x="0" y="632866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203142" tIns="203142" rIns="203142" bIns="20314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err="1" smtClean="0"/>
              <a:t>তথ্য</a:t>
            </a:r>
            <a:r>
              <a:rPr lang="en-US" sz="1400" kern="1200" dirty="0" smtClean="0"/>
              <a:t> ও </a:t>
            </a:r>
            <a:r>
              <a:rPr lang="en-US" sz="1400" kern="1200" dirty="0" err="1" smtClean="0"/>
              <a:t>যোগাযোগ</a:t>
            </a:r>
            <a:r>
              <a:rPr lang="en-US" sz="1400" kern="1200" dirty="0" smtClean="0"/>
              <a:t> </a:t>
            </a:r>
            <a:r>
              <a:rPr lang="en-US" sz="1400" kern="1200" dirty="0" err="1" smtClean="0"/>
              <a:t>ব্যবস্থা</a:t>
            </a:r>
            <a:endParaRPr lang="en-US" sz="1400" kern="1200" dirty="0"/>
          </a:p>
        </p:txBody>
      </p:sp>
    </p:spTree>
    <p:extLst>
      <p:ext uri="{BB962C8B-B14F-4D97-AF65-F5344CB8AC3E}">
        <p14:creationId xmlns:p14="http://schemas.microsoft.com/office/powerpoint/2010/main" val="390573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752601" y="2971800"/>
            <a:ext cx="5638799" cy="43088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উদ্যোগ</a:t>
            </a:r>
            <a:endParaRPr lang="en-US" sz="4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শ্রেণি- 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১ম (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4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৪৫মিনিট</a:t>
            </a:r>
          </a:p>
          <a:p>
            <a:pPr algn="ctr"/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১৬/০৫/২০২০ইং</a:t>
            </a:r>
            <a:r>
              <a:rPr lang="bn-BD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Image result for à¦¬à¦ à¦à¦° à¦à¦¬à¦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099" y="990600"/>
            <a:ext cx="4203701" cy="184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743199" y="-76200"/>
            <a:ext cx="3886201" cy="1096807"/>
            <a:chOff x="2527299" y="-2408744"/>
            <a:chExt cx="5715000" cy="2667000"/>
          </a:xfrm>
        </p:grpSpPr>
        <p:sp>
          <p:nvSpPr>
            <p:cNvPr id="6" name="Horizontal Scroll 5"/>
            <p:cNvSpPr/>
            <p:nvPr/>
          </p:nvSpPr>
          <p:spPr>
            <a:xfrm>
              <a:off x="2527299" y="-2408744"/>
              <a:ext cx="5715000" cy="2667000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71800" y="-2223456"/>
              <a:ext cx="4953000" cy="2245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 smtClean="0">
                  <a:solidFill>
                    <a:schemeClr val="bg1"/>
                  </a:solidFill>
                </a:rPr>
                <a:t>পাঠ</a:t>
              </a:r>
              <a:r>
                <a:rPr lang="en-US" sz="4400" dirty="0" smtClean="0">
                  <a:solidFill>
                    <a:schemeClr val="bg1"/>
                  </a:solidFill>
                </a:rPr>
                <a:t> </a:t>
              </a:r>
              <a:r>
                <a:rPr lang="bn-BD" sz="4400" dirty="0" smtClean="0">
                  <a:solidFill>
                    <a:schemeClr val="bg1"/>
                  </a:solidFill>
                </a:rPr>
                <a:t>পরিচিতি</a:t>
              </a:r>
              <a:r>
                <a:rPr lang="bn-BD" sz="5400" dirty="0" smtClean="0">
                  <a:solidFill>
                    <a:schemeClr val="bg1"/>
                  </a:solidFill>
                </a:rPr>
                <a:t> </a:t>
              </a:r>
              <a:endParaRPr lang="en-US" sz="5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054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80360" y="228600"/>
            <a:ext cx="3215640" cy="7848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rgbClr val="FFFF00"/>
                </a:solidFill>
              </a:rPr>
              <a:t> </a:t>
            </a:r>
            <a:r>
              <a:rPr lang="en-US" sz="3600" b="1" u="sng" dirty="0" err="1" smtClean="0">
                <a:solidFill>
                  <a:srgbClr val="FFFF00"/>
                </a:solidFill>
              </a:rPr>
              <a:t>সৃজনশীল</a:t>
            </a:r>
            <a:r>
              <a:rPr lang="en-US" sz="3600" b="1" u="sng" dirty="0" smtClean="0">
                <a:solidFill>
                  <a:srgbClr val="FFFF00"/>
                </a:solidFill>
              </a:rPr>
              <a:t> </a:t>
            </a:r>
            <a:r>
              <a:rPr lang="en-US" sz="3600" b="1" u="sng" dirty="0" err="1" smtClean="0">
                <a:solidFill>
                  <a:srgbClr val="FFFF00"/>
                </a:solidFill>
              </a:rPr>
              <a:t>প্রশ্ন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1" y="1219200"/>
            <a:ext cx="7543799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as-IN" sz="2000" dirty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রাকিবের বাবার একটি বাণিজ্যিক নার্সারি আছে</a:t>
            </a:r>
            <a:r>
              <a:rPr lang="as-IN" sz="20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। </a:t>
            </a:r>
            <a:r>
              <a:rPr lang="as-IN" sz="2000" dirty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সেখানে তার বাবা</a:t>
            </a:r>
          </a:p>
          <a:p>
            <a:pPr algn="just"/>
            <a:r>
              <a:rPr lang="as-IN" sz="20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বিভিন্ন </a:t>
            </a:r>
            <a:r>
              <a:rPr lang="as-IN" sz="2000" dirty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প্রকার ফুল ও ফল গাছের চারা উৎপাদন করে </a:t>
            </a:r>
            <a:r>
              <a:rPr lang="as-IN" sz="20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বিক্র</a:t>
            </a:r>
            <a:r>
              <a:rPr lang="en-US" sz="20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য়</a:t>
            </a:r>
            <a:r>
              <a:rPr lang="as-IN" sz="20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 করে</a:t>
            </a:r>
            <a:r>
              <a:rPr lang="en-US" sz="20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ন</a:t>
            </a:r>
            <a:r>
              <a:rPr lang="as-IN" sz="20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। তাদের</a:t>
            </a:r>
            <a:r>
              <a:rPr lang="en-US" sz="20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বা</a:t>
            </a:r>
            <a:r>
              <a:rPr lang="as-IN" sz="20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গানের </a:t>
            </a:r>
            <a:r>
              <a:rPr lang="as-IN" sz="2000" dirty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মাটি চারাগাছ উৎপাদন ও লালনের জন্যও উপযুক্ত</a:t>
            </a:r>
            <a:r>
              <a:rPr lang="as-IN" sz="20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।</a:t>
            </a:r>
            <a:r>
              <a:rPr lang="en-US" sz="20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নার্সারিটি </a:t>
            </a:r>
            <a:r>
              <a:rPr lang="as-IN" sz="2000" dirty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পুকুরের </a:t>
            </a:r>
            <a:r>
              <a:rPr lang="as-IN" sz="20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নিকট হওয়া</a:t>
            </a:r>
            <a:r>
              <a:rPr lang="en-US" sz="2000" dirty="0" err="1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তে</a:t>
            </a:r>
            <a:r>
              <a:rPr lang="as-IN" sz="20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as-IN" sz="2000" dirty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পানিও সবসময় পাওয়া যায়</a:t>
            </a:r>
            <a:r>
              <a:rPr lang="as-IN" sz="20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।</a:t>
            </a:r>
            <a:r>
              <a:rPr lang="en-US" sz="20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ফলে </a:t>
            </a:r>
            <a:r>
              <a:rPr lang="as-IN" sz="2000" dirty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নার্সারির </a:t>
            </a:r>
            <a:r>
              <a:rPr lang="as-IN" sz="20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চারাগাছগুলোর</a:t>
            </a:r>
            <a:r>
              <a:rPr lang="en-US" sz="2000" dirty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মানও </a:t>
            </a:r>
            <a:r>
              <a:rPr lang="as-IN" sz="2000" dirty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বেশ ভালো।</a:t>
            </a:r>
            <a:endParaRPr lang="en-US" sz="2000" dirty="0">
              <a:solidFill>
                <a:srgbClr val="00206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971800"/>
            <a:ext cx="739140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ক) </a:t>
            </a:r>
            <a:r>
              <a:rPr lang="en-US" sz="2000" dirty="0" err="1" smtClean="0"/>
              <a:t>পরিবেশ</a:t>
            </a:r>
            <a:r>
              <a:rPr lang="en-US" sz="2000" dirty="0" smtClean="0"/>
              <a:t>  </a:t>
            </a:r>
            <a:r>
              <a:rPr lang="en-US" sz="2000" dirty="0" err="1" smtClean="0"/>
              <a:t>কী</a:t>
            </a:r>
            <a:r>
              <a:rPr lang="en-US" sz="2000" dirty="0" smtClean="0"/>
              <a:t> ?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3486090"/>
            <a:ext cx="739140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খ</a:t>
            </a:r>
            <a:r>
              <a:rPr lang="en-US" sz="2000" dirty="0" smtClean="0"/>
              <a:t>) </a:t>
            </a:r>
            <a:r>
              <a:rPr lang="en-US" sz="2000" dirty="0" err="1" smtClean="0"/>
              <a:t>ব্যবসায়</a:t>
            </a:r>
            <a:r>
              <a:rPr lang="en-US" sz="2000" dirty="0" smtClean="0"/>
              <a:t> </a:t>
            </a:r>
            <a:r>
              <a:rPr lang="en-US" sz="2000" dirty="0" err="1" smtClean="0"/>
              <a:t>পরিবেশ</a:t>
            </a:r>
            <a:r>
              <a:rPr lang="en-US" sz="2000" dirty="0" smtClean="0"/>
              <a:t> </a:t>
            </a:r>
            <a:r>
              <a:rPr lang="en-US" sz="2000" dirty="0" err="1" smtClean="0"/>
              <a:t>বলতে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কী</a:t>
            </a:r>
            <a:r>
              <a:rPr lang="en-US" sz="2000" dirty="0" smtClean="0"/>
              <a:t> </a:t>
            </a:r>
            <a:r>
              <a:rPr lang="en-US" sz="2000" dirty="0" err="1" smtClean="0"/>
              <a:t>বুঝায়</a:t>
            </a:r>
            <a:r>
              <a:rPr lang="en-US" sz="2000" dirty="0" smtClean="0"/>
              <a:t> ?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4019490"/>
            <a:ext cx="739140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গ</a:t>
            </a:r>
            <a:r>
              <a:rPr lang="en-US" sz="2000" dirty="0" smtClean="0"/>
              <a:t>) </a:t>
            </a:r>
            <a:r>
              <a:rPr lang="en-US" sz="2000" dirty="0" err="1" smtClean="0"/>
              <a:t>উদ্দীপকের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রাকিবের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বাবার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নার্সারি</a:t>
            </a:r>
            <a:r>
              <a:rPr lang="en-US" sz="2000" dirty="0" smtClean="0"/>
              <a:t> </a:t>
            </a:r>
            <a:r>
              <a:rPr lang="en-US" sz="2000" dirty="0" err="1" smtClean="0"/>
              <a:t>যে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পরিবেশের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অন্তর্ভুক্ত</a:t>
            </a:r>
            <a:r>
              <a:rPr lang="en-US" sz="2000" dirty="0" smtClean="0"/>
              <a:t>  </a:t>
            </a:r>
            <a:r>
              <a:rPr lang="en-US" sz="2000" dirty="0" err="1" smtClean="0"/>
              <a:t>তা</a:t>
            </a:r>
            <a:r>
              <a:rPr lang="en-US" sz="2000" dirty="0" smtClean="0"/>
              <a:t> </a:t>
            </a:r>
            <a:r>
              <a:rPr lang="en-US" sz="2000" dirty="0" err="1" smtClean="0"/>
              <a:t>ব্যাখ্যা</a:t>
            </a:r>
            <a:r>
              <a:rPr lang="en-US" sz="2000" dirty="0" smtClean="0"/>
              <a:t> </a:t>
            </a:r>
            <a:r>
              <a:rPr lang="en-US" sz="2000" dirty="0" err="1" smtClean="0"/>
              <a:t>কর</a:t>
            </a:r>
            <a:r>
              <a:rPr lang="en-US" sz="2000" dirty="0" smtClean="0"/>
              <a:t>।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4549914"/>
            <a:ext cx="73914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ঘ</a:t>
            </a:r>
            <a:r>
              <a:rPr lang="en-US" sz="2000" dirty="0" smtClean="0"/>
              <a:t>) </a:t>
            </a:r>
            <a:r>
              <a:rPr lang="as-IN" sz="2000" dirty="0"/>
              <a:t>“বর্তমানে দেশের ব্যবসা-বাণিজ্যের প্রসার ঘটাতে উদ্দীপকে </a:t>
            </a:r>
            <a:r>
              <a:rPr lang="as-IN" sz="2000" dirty="0" smtClean="0"/>
              <a:t>উল্লেখিত</a:t>
            </a:r>
            <a:r>
              <a:rPr lang="en-US" sz="2000" dirty="0" smtClean="0"/>
              <a:t>  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as-IN" sz="2000" dirty="0" smtClean="0"/>
              <a:t>পরিবেশের </a:t>
            </a:r>
            <a:r>
              <a:rPr lang="as-IN" sz="2000" dirty="0"/>
              <a:t>উন্নয়ন খুবই প্রয়োজন”- মূল্যায়ন কর।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5250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3" grpId="0" animBg="1"/>
      <p:bldP spid="9" grpId="0" animBg="1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838200" y="2667000"/>
            <a:ext cx="7620000" cy="228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36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বাণিজ্যের</a:t>
            </a:r>
            <a:r>
              <a:rPr lang="en-US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আইনগত</a:t>
            </a:r>
            <a:r>
              <a:rPr lang="en-US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অপরিসীম</a:t>
            </a:r>
            <a:r>
              <a:rPr lang="en-US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”- </a:t>
            </a:r>
            <a:r>
              <a:rPr lang="en-US" sz="36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1676400" y="1286470"/>
            <a:ext cx="5715000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বাড়ির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কাজ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(HW)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358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2307610"/>
            <a:ext cx="4876800" cy="24929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bn-BD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আলোচ্য বিষয়:</a:t>
            </a:r>
            <a:endParaRPr lang="en-US" sz="4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অধ্যায়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 ২য়</a:t>
            </a:r>
            <a:endParaRPr lang="en-US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sz="1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as-IN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ব্যবসায় উদ্যোগ ও উদ্যোক্তা</a:t>
            </a:r>
            <a:endParaRPr lang="en-US" sz="1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Flowchart: Multidocument 5"/>
          <p:cNvSpPr/>
          <p:nvPr/>
        </p:nvSpPr>
        <p:spPr>
          <a:xfrm>
            <a:off x="1676400" y="381000"/>
            <a:ext cx="3429000" cy="838200"/>
          </a:xfrm>
          <a:prstGeom prst="flowChartMultidocumen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পরবর্তী ক্লাসের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015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9166 0.10555 L 0.44584 0.10555 L 0.44584 0.69444 L -0.19166 0.69444 L -0.19166 0.10555 Z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75" y="2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00135" y="914400"/>
            <a:ext cx="3680203" cy="4335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48335" tIns="24168" rIns="48335" bIns="24168" rtlCol="0">
            <a:spAutoFit/>
          </a:bodyPr>
          <a:lstStyle/>
          <a:p>
            <a:r>
              <a:rPr lang="en-US" sz="2500" dirty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2500" dirty="0" err="1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1666" y="2080207"/>
            <a:ext cx="7453771" cy="51047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lIns="48335" tIns="24168" rIns="48335" bIns="24168" rtlCol="0">
            <a:spAutoFit/>
          </a:bodyPr>
          <a:lstStyle/>
          <a:p>
            <a:pPr algn="ctr"/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Plant more trees and save the earth.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544" y="3007782"/>
            <a:ext cx="3394128" cy="26639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377526" y="5585781"/>
            <a:ext cx="6325420" cy="818249"/>
          </a:xfrm>
          <a:prstGeom prst="rect">
            <a:avLst/>
          </a:prstGeom>
          <a:noFill/>
          <a:ln>
            <a:noFill/>
          </a:ln>
        </p:spPr>
        <p:txBody>
          <a:bodyPr wrap="square" lIns="48335" tIns="24168" rIns="48335" bIns="24168" rtlCol="0">
            <a:spAutoFit/>
          </a:bodyPr>
          <a:lstStyle/>
          <a:p>
            <a:pPr algn="ctr"/>
            <a:r>
              <a:rPr lang="en-US" sz="5000" b="1" dirty="0">
                <a:latin typeface="Times New Roman" pitchFamily="18" charset="0"/>
                <a:cs typeface="Times New Roman" pitchFamily="18" charset="0"/>
              </a:rPr>
              <a:t>Thank</a:t>
            </a:r>
            <a:r>
              <a:rPr lang="en-US" sz="5000" b="1" dirty="0"/>
              <a:t> you all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1"/>
          <a:stretch/>
        </p:blipFill>
        <p:spPr>
          <a:xfrm>
            <a:off x="992607" y="2915012"/>
            <a:ext cx="3547630" cy="26707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3984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oodbye qu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3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9087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2475" y="3886199"/>
            <a:ext cx="533400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795" y="3911025"/>
            <a:ext cx="740020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কাঁচামাল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2996" y="3886200"/>
            <a:ext cx="4953001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8600"/>
            <a:ext cx="3505200" cy="350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8600"/>
            <a:ext cx="41148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5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5257800"/>
            <a:ext cx="6383325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3810000"/>
            <a:ext cx="6270848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4572000"/>
            <a:ext cx="640080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তহবিলের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যোগান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600"/>
            <a:ext cx="7543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0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8600"/>
            <a:ext cx="7238999" cy="34941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3251" y="3886200"/>
            <a:ext cx="7120149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ধর্মীয় বিশ্বাস, ভোক্তাদের মনোভাব, মানব সম্পদ, শিক্ষা ও সংস্কৃতি এর সাথে জড়িত।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3621" y="4419600"/>
            <a:ext cx="7548379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এই পরিবেশের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দানগুলোর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অধিকাংশ বাংলাদেশে ব্যবসায়ের জন্য অনকূল।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14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3330" y="3987225"/>
            <a:ext cx="7577349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 বিদেশি বিনিয়োগ অনেকটাই এর উপর নির্ভর করে।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3987225"/>
            <a:ext cx="5791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পরিবেশ দেশ পরিচালনার সাথে জড়িত।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2605" y="3962400"/>
            <a:ext cx="56388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পরিবেশের নাম কী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810" y="381866"/>
            <a:ext cx="6168390" cy="335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7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9045" y="4065657"/>
            <a:ext cx="7577349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এই পরিবেশ শিল্প ও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বিনিয়োগ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বান্ধব আইন তৈরির সাথে সম্পৃক্ত।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6477" y="4065657"/>
            <a:ext cx="779375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আইনের কঠোর প্রয়োগের মাধ্যমে দেশের ব্যবসায় বাণিজ্যের উন্নতি নিশ্চিত করে।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0" y="234950"/>
            <a:ext cx="6248400" cy="36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4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736" y="4008120"/>
            <a:ext cx="7670125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 সকল শাখায়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480" y="4086665"/>
            <a:ext cx="7400205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পরিবেশের কারণে উৎপাদন প্রক্রিয়া সহজতর হয়েছে 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8215" y="3962400"/>
            <a:ext cx="4953001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23850"/>
            <a:ext cx="68580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9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2528</TotalTime>
  <Words>740</Words>
  <Application>Microsoft Office PowerPoint</Application>
  <PresentationFormat>On-screen Show (4:3)</PresentationFormat>
  <Paragraphs>137</Paragraphs>
  <Slides>34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MKalam99</cp:lastModifiedBy>
  <cp:revision>533</cp:revision>
  <dcterms:created xsi:type="dcterms:W3CDTF">2013-03-24T09:01:00Z</dcterms:created>
  <dcterms:modified xsi:type="dcterms:W3CDTF">2020-05-16T05:44:26Z</dcterms:modified>
</cp:coreProperties>
</file>