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3" r:id="rId2"/>
    <p:sldId id="284" r:id="rId3"/>
    <p:sldId id="259" r:id="rId4"/>
    <p:sldId id="262" r:id="rId5"/>
    <p:sldId id="291" r:id="rId6"/>
    <p:sldId id="278" r:id="rId7"/>
    <p:sldId id="279" r:id="rId8"/>
    <p:sldId id="264" r:id="rId9"/>
    <p:sldId id="292" r:id="rId10"/>
    <p:sldId id="266" r:id="rId11"/>
    <p:sldId id="265" r:id="rId12"/>
    <p:sldId id="286" r:id="rId13"/>
    <p:sldId id="273" r:id="rId14"/>
    <p:sldId id="29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8C8"/>
    <a:srgbClr val="3E4F61"/>
    <a:srgbClr val="1DB9F0"/>
    <a:srgbClr val="DFF5F3"/>
    <a:srgbClr val="A4E3F2"/>
    <a:srgbClr val="9DBECF"/>
    <a:srgbClr val="81ACC1"/>
    <a:srgbClr val="3F81CD"/>
    <a:srgbClr val="FCD780"/>
    <a:srgbClr val="FCD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404" y="6527729"/>
            <a:ext cx="62976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bibekmitna@gmail.com, 01914244847, </a:t>
            </a:r>
            <a:r>
              <a:rPr lang="en-US" dirty="0" err="1" smtClean="0"/>
              <a:t>fbook</a:t>
            </a:r>
            <a:r>
              <a:rPr lang="en-US" dirty="0" smtClean="0"/>
              <a:t>:/</a:t>
            </a:r>
            <a:r>
              <a:rPr lang="en-US" dirty="0" err="1" smtClean="0"/>
              <a:t>bibekbiswas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2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5C6B4A9-1611-4792-9094-5F34BCA07E0B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1312" y="-8467"/>
            <a:ext cx="12223312" cy="6866468"/>
            <a:chOff x="-31312" y="-8467"/>
            <a:chExt cx="12223312" cy="686646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 rot="5400000">
              <a:off x="5942412" y="838215"/>
              <a:ext cx="280514" cy="11715173"/>
            </a:xfrm>
            <a:prstGeom prst="triangle">
              <a:avLst>
                <a:gd name="adj" fmla="val 100000"/>
              </a:avLst>
            </a:prstGeom>
            <a:solidFill>
              <a:srgbClr val="4F8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 rot="10800000">
              <a:off x="11896393" y="0"/>
              <a:ext cx="254880" cy="684393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 rot="16200000">
              <a:off x="5977434" y="-5948760"/>
              <a:ext cx="196411" cy="12151275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F0000">
                <a:alpha val="3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1940254" y="0"/>
              <a:ext cx="234502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-31312" y="0"/>
              <a:ext cx="264771" cy="6858001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-1" y="-2"/>
              <a:ext cx="225083" cy="6858001"/>
            </a:xfrm>
            <a:prstGeom prst="triangle">
              <a:avLst>
                <a:gd name="adj" fmla="val 100000"/>
              </a:avLst>
            </a:prstGeom>
            <a:solidFill>
              <a:srgbClr val="729D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475187" y="2134844"/>
            <a:ext cx="11648049" cy="1646302"/>
          </a:xfrm>
          <a:solidFill>
            <a:schemeClr val="bg1">
              <a:alpha val="0"/>
            </a:schemeClr>
          </a:solidFill>
        </p:spPr>
        <p:txBody>
          <a:bodyPr anchor="b">
            <a:noAutofit/>
          </a:bodyPr>
          <a:lstStyle>
            <a:lvl1pPr algn="r">
              <a:defRPr sz="5400" baseline="0">
                <a:solidFill>
                  <a:schemeClr val="accent1">
                    <a:alpha val="6000"/>
                  </a:schemeClr>
                </a:solidFill>
              </a:defRPr>
            </a:lvl1pPr>
          </a:lstStyle>
          <a:p>
            <a:r>
              <a:rPr lang="en-US" dirty="0" err="1" smtClean="0"/>
              <a:t>Bibek</a:t>
            </a:r>
            <a:r>
              <a:rPr lang="en-US" dirty="0" smtClean="0"/>
              <a:t> Biswas, </a:t>
            </a:r>
            <a:r>
              <a:rPr lang="en-US" dirty="0" err="1" smtClean="0"/>
              <a:t>Narail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, </a:t>
            </a:r>
            <a:r>
              <a:rPr lang="en-US" dirty="0" err="1" smtClean="0"/>
              <a:t>Narail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404" y="6527729"/>
            <a:ext cx="62976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bibekmitna@gmail.com, 01914244847, </a:t>
            </a:r>
            <a:r>
              <a:rPr lang="en-US" dirty="0" err="1" smtClean="0"/>
              <a:t>fbook</a:t>
            </a:r>
            <a:r>
              <a:rPr lang="en-US" dirty="0" smtClean="0"/>
              <a:t>:/</a:t>
            </a:r>
            <a:r>
              <a:rPr lang="en-US" dirty="0" err="1" smtClean="0"/>
              <a:t>bibekbiswas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B712588-04B1-427B-82EE-E8DB90309F08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42A54C80-263E-416B-A8E0-580EDEADCBDC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8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" y="-8468"/>
            <a:ext cx="12467169" cy="6866468"/>
            <a:chOff x="-1" y="-8468"/>
            <a:chExt cx="12467169" cy="686646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 rot="5400000">
              <a:off x="6082357" y="473187"/>
              <a:ext cx="302454" cy="12467169"/>
            </a:xfrm>
            <a:prstGeom prst="triangle">
              <a:avLst>
                <a:gd name="adj" fmla="val 100000"/>
              </a:avLst>
            </a:prstGeom>
            <a:solidFill>
              <a:srgbClr val="699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 rot="10800000">
              <a:off x="11992920" y="-2"/>
              <a:ext cx="177934" cy="6836749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 rot="16200000">
              <a:off x="5976478" y="-5955229"/>
              <a:ext cx="214158" cy="12146465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2006988" y="-8468"/>
              <a:ext cx="171626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 rot="10800000" flipH="1">
              <a:off x="0" y="-1"/>
              <a:ext cx="203743" cy="6858000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0"/>
              <a:ext cx="203743" cy="6858000"/>
            </a:xfrm>
            <a:prstGeom prst="triangle">
              <a:avLst>
                <a:gd name="adj" fmla="val 0"/>
              </a:avLst>
            </a:prstGeom>
            <a:solidFill>
              <a:srgbClr val="699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 smtClean="0"/>
              <a:t>Bibek</a:t>
            </a:r>
            <a:r>
              <a:rPr lang="en-US" dirty="0" smtClean="0"/>
              <a:t> Biswas, </a:t>
            </a:r>
            <a:r>
              <a:rPr lang="en-US" dirty="0" err="1" smtClean="0"/>
              <a:t>Narail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, </a:t>
            </a:r>
            <a:r>
              <a:rPr lang="en-US" dirty="0" err="1" smtClean="0"/>
              <a:t>Narail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90" y="652420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bibekmitna@gmail.com, 01914244847, </a:t>
            </a:r>
            <a:r>
              <a:rPr lang="en-US" dirty="0" err="1" smtClean="0"/>
              <a:t>fbook</a:t>
            </a:r>
            <a:r>
              <a:rPr lang="en-US" dirty="0" smtClean="0"/>
              <a:t>:/</a:t>
            </a:r>
            <a:r>
              <a:rPr lang="en-US" dirty="0" err="1" smtClean="0"/>
              <a:t>bibekbiswas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0" r:id="rId3"/>
    <p:sldLayoutId id="2147483651" r:id="rId4"/>
    <p:sldLayoutId id="2147483665" r:id="rId5"/>
    <p:sldLayoutId id="2147483653" r:id="rId6"/>
    <p:sldLayoutId id="2147483654" r:id="rId7"/>
    <p:sldLayoutId id="2147483655" r:id="rId8"/>
    <p:sldLayoutId id="2147483666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7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9600" kern="1200" baseline="0">
          <a:solidFill>
            <a:schemeClr val="accent1">
              <a:alpha val="4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gif"/><Relationship Id="rId7" Type="http://schemas.microsoft.com/office/2007/relationships/hdphoto" Target="../media/hdphoto3.wd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mailto:bibekmitna@gmail.com" TargetMode="External"/><Relationship Id="rId10" Type="http://schemas.microsoft.com/office/2007/relationships/hdphoto" Target="../media/hdphoto4.wdp"/><Relationship Id="rId4" Type="http://schemas.openxmlformats.org/officeDocument/2006/relationships/image" Target="../media/image7.gi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microsoft.com/office/2007/relationships/hdphoto" Target="../media/hdphoto10.wdp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Message Cod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5813">
            <a:off x="2101941" y="2109652"/>
            <a:ext cx="28765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437322" y="2063834"/>
            <a:ext cx="1489165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5687" y="2063834"/>
            <a:ext cx="1489165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35687" y="2050752"/>
            <a:ext cx="1489165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34052" y="2063834"/>
            <a:ext cx="1489165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42" name="Picture 18" descr="Road | Free Vectors, Stock Photos &amp; P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8800" cy="691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ircus Baby clipart - Circus, Cartoon, Product, transparent clip ar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38646" y="3390000"/>
            <a:ext cx="2797342" cy="27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ownload Free png Clip art - Sun PNG HD png download - 558*558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78" y="-11043"/>
            <a:ext cx="2854113" cy="177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96253" y="4989094"/>
            <a:ext cx="11983452" cy="1680755"/>
          </a:xfrm>
          <a:prstGeom prst="horizontalScroll">
            <a:avLst/>
          </a:prstGeom>
          <a:solidFill>
            <a:srgbClr val="3E4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স্বাগতম.............</a:t>
            </a:r>
            <a:endParaRPr lang="en-US" sz="66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8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16458 -0.273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1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63" presetClass="path" presetSubtype="0" accel="78000" decel="2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1.23554 0.0162 " pathEditMode="fixed" rAng="0" ptsTypes="AA">
                                      <p:cBhvr>
                                        <p:cTn id="44" dur="5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71" y="81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2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9" y="98487"/>
            <a:ext cx="4773382" cy="673235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4109795">
            <a:off x="2805566" y="1291972"/>
            <a:ext cx="1587829" cy="1994199"/>
          </a:xfrm>
          <a:prstGeom prst="wedgeEllipseCallout">
            <a:avLst/>
          </a:prstGeom>
          <a:noFill/>
          <a:ln>
            <a:solidFill>
              <a:srgbClr val="1F7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1909011"/>
            <a:ext cx="176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বইয়ের ৪২ পৃষ্ঠা বের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3811" y="4074695"/>
            <a:ext cx="385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42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9156" y="98487"/>
            <a:ext cx="4785050" cy="672279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160168" y="272716"/>
            <a:ext cx="32084" cy="6192252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64968" y="689813"/>
            <a:ext cx="0" cy="5422231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87452" y="689813"/>
            <a:ext cx="32084" cy="5422231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0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83317" y="2686098"/>
            <a:ext cx="768918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2700">
                  <a:solidFill>
                    <a:srgbClr val="7030A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এর গুনের নামতা টি আবৃত্তি কর।</a:t>
            </a:r>
            <a:endParaRPr lang="en-US" sz="5400" b="1" u="sng" dirty="0">
              <a:ln w="12700">
                <a:solidFill>
                  <a:srgbClr val="7030A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81700" y="672414"/>
            <a:ext cx="476604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 smtClean="0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7200" b="1" spc="50" dirty="0" smtClean="0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মৌখিক</a:t>
            </a:r>
            <a:endParaRPr lang="en-US" sz="7200" b="1" spc="50" dirty="0">
              <a:ln w="1143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Hanging pink flowers with green leaves, Floral design Cut flowers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" b="100000" l="2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725" y="-170423"/>
            <a:ext cx="2873375" cy="252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0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28600" y="1848139"/>
            <a:ext cx="11925300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একজন শিক্ষার্থী প্রতিদিন একটি বইয়ের ৫ পাতা করে পড়ে। ১ সপ্তাহে সে কয় পাতা পড়তে পারবে?</a:t>
            </a:r>
            <a:endParaRPr lang="en-US" sz="44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3982500"/>
            <a:ext cx="11925300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একজন বাবা তার ৪ সন্তানের প্রত্যেককে ৫টি করে বিস্কুট দিতে চান। এজন্য কয়টি বিস্কুট প্রয়োজন?</a:t>
            </a:r>
            <a:endParaRPr lang="en-US" sz="4400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234264"/>
            <a:ext cx="453521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 smtClean="0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7200" b="1" spc="50" dirty="0" smtClean="0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লিখিত</a:t>
            </a:r>
            <a:endParaRPr lang="en-US" sz="7200" b="1" spc="50" dirty="0">
              <a:ln w="1143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539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হারিয়ে যাচ্ছে গ্রাম বাংলা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90" y="0"/>
            <a:ext cx="12268385" cy="6972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7552" y="4758192"/>
            <a:ext cx="3971499" cy="101566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5774" y="5974102"/>
            <a:ext cx="947505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এর গুনের নামতাটি আরো ভালো করে পড়বে</a:t>
            </a:r>
            <a:r>
              <a:rPr lang="en-US" sz="36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লিখে আনবে। </a:t>
            </a:r>
          </a:p>
        </p:txBody>
      </p:sp>
    </p:spTree>
    <p:extLst>
      <p:ext uri="{BB962C8B-B14F-4D97-AF65-F5344CB8AC3E}">
        <p14:creationId xmlns:p14="http://schemas.microsoft.com/office/powerpoint/2010/main" val="11790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Road | Free Vectors, Stock Photos &amp; P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19050"/>
            <a:ext cx="12158800" cy="691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96253" y="4989094"/>
            <a:ext cx="11983452" cy="1680755"/>
          </a:xfrm>
          <a:prstGeom prst="horizontalScroll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মত বিদায়, সবাই ভালো থাকো.............</a:t>
            </a:r>
            <a:endParaRPr lang="en-US" sz="54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 descr="ArtStation - Kite Flying, Carolyn Jareck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703871" cy="42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and logo is the kite. Created to tweet for &quot;Go Fly a Kite Day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3866" y="-188133"/>
            <a:ext cx="5488133" cy="44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ird gif png, Picture #432921 bird gif p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51126" y="-38100"/>
            <a:ext cx="1131339" cy="12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Circus Baby clipart - Circus, Cartoon, Product, transparent clip ar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053" y="3543300"/>
            <a:ext cx="2977717" cy="25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ird gif png, Picture #432921 bird gif p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24686" y="-19050"/>
            <a:ext cx="1104900" cy="125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3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1.48148E-6 L -1.25065 0.0215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17" y="106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8" presetClass="entr" presetSubtype="9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0.15494 -0.02176 C 0.18685 -0.02662 0.23567 -0.02847 0.28724 -0.02847 C 0.34518 -0.02847 0.39166 -0.02662 0.42395 -0.02176 L 0.5806 -2.96296E-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3" y="-1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9 -0.01158 L 0.72239 -0.03264 C 0.75156 -0.03681 0.79622 -0.03866 0.84336 -0.03866 C 0.89635 -0.03866 0.9388 -0.03681 0.96849 -0.03264 L 1.11172 -0.0115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36" y="-13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ME | ccmg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3" y="221390"/>
            <a:ext cx="4147484" cy="13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| ccmg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36621" y="221390"/>
            <a:ext cx="4147484" cy="13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Moving-greek-arrow.gif - Wikimedia Commo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8112" y="3631228"/>
            <a:ext cx="5983938" cy="46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nder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31" y="19685"/>
            <a:ext cx="2628900" cy="8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28915" y="1347347"/>
            <a:ext cx="3153299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পাঠ</a:t>
            </a:r>
            <a:r>
              <a:rPr lang="bn-IN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 </a:t>
            </a: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পরিচিতি</a:t>
            </a:r>
            <a:endParaRPr lang="en-US" sz="36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/>
              <a:cs typeface="NikoshBAN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শ্রেণি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- </a:t>
            </a:r>
            <a:r>
              <a:rPr lang="bn-BD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দ্বিতীয়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/>
              <a:cs typeface="NikoshBAN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বিষয়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- </a:t>
            </a:r>
            <a:r>
              <a:rPr lang="bn-BD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গণিত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/>
              <a:cs typeface="NikoshBAN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অধ্যায়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- </a:t>
            </a:r>
            <a:r>
              <a:rPr lang="bn-BD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৫</a:t>
            </a:r>
            <a:endParaRPr lang="bn-IN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/>
              <a:cs typeface="NikoshBAN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পাঠ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- </a:t>
            </a:r>
            <a:r>
              <a:rPr lang="bn-BD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গুণ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/>
              <a:cs typeface="NikoshBAN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পাঠ্যাংশ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-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5.2 </a:t>
            </a:r>
            <a:r>
              <a:rPr lang="bn-BD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৫ এবং ২ এর গুন</a:t>
            </a:r>
            <a:endParaRPr lang="bn-BD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/>
              <a:cs typeface="NikoshBAN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পৃষ্ঠা – </a:t>
            </a:r>
            <a:r>
              <a:rPr lang="bn-BD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৪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2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/>
              <a:cs typeface="NikoshBAN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3774" y="1347347"/>
            <a:ext cx="4410635" cy="5015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u="sng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/>
                <a:cs typeface="NikoshBAN" pitchFamily="2"/>
              </a:rPr>
              <a:t>শিক্ষক</a:t>
            </a:r>
            <a:r>
              <a:rPr lang="en-US" sz="40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/>
                <a:cs typeface="NikoshBAN" pitchFamily="2"/>
              </a:rPr>
              <a:t> </a:t>
            </a:r>
            <a:r>
              <a:rPr lang="en-US" sz="4000" b="1" u="sng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/>
                <a:cs typeface="NikoshBAN" pitchFamily="2"/>
              </a:rPr>
              <a:t>পরিচিতি</a:t>
            </a:r>
            <a:endParaRPr lang="bn-BD" sz="40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/>
              <a:cs typeface="NikoshBAN" pitchFamily="2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/>
              <a:cs typeface="NikoshBAN" pitchFamily="2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itchFamily="2"/>
                <a:cs typeface="NikoshBAN" pitchFamily="2"/>
              </a:rPr>
              <a:t>বিবেকানন্দ বিশ্বাস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latin typeface="NikoshBAN" pitchFamily="2"/>
              <a:cs typeface="NikoshBAN" pitchFamily="2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সহকারি</a:t>
            </a:r>
            <a:r>
              <a:rPr lang="en-US" sz="28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 </a:t>
            </a:r>
            <a:r>
              <a:rPr lang="en-US" sz="28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শিক্ষক</a:t>
            </a:r>
            <a:endParaRPr lang="en-US" sz="28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latin typeface="NikoshBAN" pitchFamily="2"/>
              <a:cs typeface="NikoshBAN" pitchFamily="2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রামেশ্বরপুর </a:t>
            </a:r>
            <a:r>
              <a:rPr lang="en-US" sz="28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সরকারি</a:t>
            </a:r>
            <a:r>
              <a:rPr lang="en-US" sz="28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 </a:t>
            </a:r>
            <a:r>
              <a:rPr lang="en-US" sz="28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প্রাথমিক</a:t>
            </a:r>
            <a:r>
              <a:rPr lang="en-US" sz="28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 </a:t>
            </a:r>
            <a:r>
              <a:rPr lang="en-US" sz="28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বিদ্যালয়</a:t>
            </a:r>
            <a:endParaRPr lang="en-US" sz="28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latin typeface="NikoshBAN" pitchFamily="2"/>
              <a:cs typeface="NikoshBAN" pitchFamily="2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নড়াইল সদর, নড়াইল।</a:t>
            </a:r>
            <a:endParaRPr lang="en-US" sz="28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latin typeface="NikoshBAN" pitchFamily="2"/>
              <a:cs typeface="NikoshBAN" pitchFamily="2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০১৯১৪২৪৪৮৪৭</a:t>
            </a:r>
            <a:endParaRPr lang="en-US" sz="28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latin typeface="NikoshBAN" pitchFamily="2"/>
              <a:cs typeface="NikoshBAN" pitchFamily="2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ln w="13462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/>
                <a:cs typeface="NikoshBAN" pitchFamily="2"/>
                <a:hlinkClick r:id="rId5"/>
              </a:rPr>
              <a:t>bibekmitna@gmail.com</a:t>
            </a:r>
            <a:r>
              <a:rPr lang="en-US" sz="2800" b="1" dirty="0">
                <a:ln w="13462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/>
                <a:cs typeface="NikoshBAN" pitchFamily="2"/>
              </a:rPr>
              <a:t> </a:t>
            </a:r>
          </a:p>
        </p:txBody>
      </p:sp>
      <p:pic>
        <p:nvPicPr>
          <p:cNvPr id="6" name="Picture 6" descr="Antique Border Retro Red Png And Psd - Round Shape Design Png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" b="99598" l="349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2" t="4377" r="4857" b="3218"/>
          <a:stretch/>
        </p:blipFill>
        <p:spPr bwMode="auto">
          <a:xfrm>
            <a:off x="3167074" y="1556083"/>
            <a:ext cx="2229854" cy="198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63" y="1775625"/>
            <a:ext cx="1475145" cy="14751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4" name="Picture 10" descr="Arc Clip Art - Round Shape Design Clipart Png - Free Transparent ...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9" b="9929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21896">
            <a:off x="9070075" y="785836"/>
            <a:ext cx="2830094" cy="19103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-Down Arrow 4"/>
          <p:cNvSpPr/>
          <p:nvPr/>
        </p:nvSpPr>
        <p:spPr>
          <a:xfrm>
            <a:off x="2686930" y="788922"/>
            <a:ext cx="337624" cy="538679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 rot="16200000">
            <a:off x="2681189" y="788922"/>
            <a:ext cx="349105" cy="538679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760" y="970670"/>
            <a:ext cx="2391510" cy="24477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পূর্বপাঠের</a:t>
            </a:r>
          </a:p>
          <a:p>
            <a:pPr algn="ctr"/>
            <a:r>
              <a:rPr lang="bn-BD" sz="4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</a:t>
            </a:r>
            <a:endParaRPr lang="en-US" sz="40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4215" y="970670"/>
            <a:ext cx="2391510" cy="2447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আবেগ</a:t>
            </a:r>
          </a:p>
          <a:p>
            <a:pPr algn="ctr"/>
            <a:r>
              <a:rPr lang="bn-BD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সৃষ্টি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40147" y="3573193"/>
            <a:ext cx="2391510" cy="24477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Manual Operation 1"/>
          <p:cNvSpPr/>
          <p:nvPr/>
        </p:nvSpPr>
        <p:spPr>
          <a:xfrm rot="5400000">
            <a:off x="3853646" y="-151401"/>
            <a:ext cx="2369139" cy="4776924"/>
          </a:xfrm>
          <a:prstGeom prst="flowChartManualOperation">
            <a:avLst/>
          </a:prstGeom>
          <a:solidFill>
            <a:srgbClr val="9DBECF">
              <a:alpha val="85490"/>
            </a:srgbClr>
          </a:solidFill>
          <a:ln>
            <a:solidFill>
              <a:srgbClr val="9DB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426678" y="1052491"/>
            <a:ext cx="3257364" cy="23659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৫ = ?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৪ = 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4" name="Picture 6" descr="Wall clock GIFs - Get the best gif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3600197"/>
            <a:ext cx="2384891" cy="23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owchart: Manual Operation 14"/>
          <p:cNvSpPr/>
          <p:nvPr/>
        </p:nvSpPr>
        <p:spPr>
          <a:xfrm rot="5400000">
            <a:off x="5079636" y="3825493"/>
            <a:ext cx="2599062" cy="2095020"/>
          </a:xfrm>
          <a:prstGeom prst="flowChartManualOperation">
            <a:avLst/>
          </a:prstGeom>
          <a:solidFill>
            <a:srgbClr val="9DBECF">
              <a:alpha val="85490"/>
            </a:srgbClr>
          </a:solidFill>
          <a:ln>
            <a:solidFill>
              <a:srgbClr val="9DB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nual Operation 15"/>
          <p:cNvSpPr/>
          <p:nvPr/>
        </p:nvSpPr>
        <p:spPr>
          <a:xfrm rot="5400000">
            <a:off x="5217823" y="1241384"/>
            <a:ext cx="2369139" cy="2048568"/>
          </a:xfrm>
          <a:prstGeom prst="flowChartManualOperation">
            <a:avLst/>
          </a:prstGeom>
          <a:solidFill>
            <a:srgbClr val="9DBECF">
              <a:alpha val="85490"/>
            </a:srgbClr>
          </a:solidFill>
          <a:ln>
            <a:solidFill>
              <a:srgbClr val="9DB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26677" y="1081097"/>
            <a:ext cx="4017145" cy="2337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সকলে সমস্বরে ২ এর গুনের নামতাটি পড়ি</a:t>
            </a:r>
            <a:endParaRPr lang="en-US" sz="44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9579" y="3584155"/>
            <a:ext cx="3904033" cy="2572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6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6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endParaRPr lang="en-US" sz="66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85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" grpId="0" animBg="1"/>
      <p:bldP spid="2" grpId="1" animBg="1"/>
      <p:bldP spid="3" grpId="0" animBg="1"/>
      <p:bldP spid="3" grpId="1" animBg="1"/>
      <p:bldP spid="15" grpId="0" animBg="1"/>
      <p:bldP spid="15" grpId="1" animBg="1"/>
      <p:bldP spid="16" grpId="0" animBg="1"/>
      <p:bldP spid="16" grpId="1" animBg="1"/>
      <p:bldP spid="4" grpId="0" animBg="1"/>
      <p:bldP spid="4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5802" y="2814160"/>
            <a:ext cx="10142806" cy="2616101"/>
          </a:xfrm>
          <a:prstGeom prst="rect">
            <a:avLst/>
          </a:prstGeom>
          <a:solidFill>
            <a:srgbClr val="1DB9F0"/>
          </a:solidFill>
        </p:spPr>
        <p:txBody>
          <a:bodyPr wrap="square" rtlCol="0">
            <a:spAutoFit/>
          </a:bodyPr>
          <a:lstStyle/>
          <a:p>
            <a:r>
              <a:rPr lang="bn-BD" sz="4800" u="sng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bn-BD" sz="4400" u="sng" dirty="0" smtClean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১২.১ :- উপকরণ ব্যবহার করে গুন করতে পারবে।</a:t>
            </a:r>
          </a:p>
          <a:p>
            <a:r>
              <a:rPr lang="bn-BD" sz="4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১২.২ :- গুনের নামতা ( ১-১০) বলতে ও ব্যবহার করতে পারবে। </a:t>
            </a:r>
            <a:endParaRPr lang="en-US" sz="4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8" name="Picture 6" descr="Round Dialog, Round Vector, Round, Dialog PNG and Vector with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98408">
            <a:off x="398129" y="616695"/>
            <a:ext cx="2740856" cy="220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bstract Circular Dynamic Logo. Round Shape Icon Design. Stock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4" b="60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48" t="14063" r="31547" b="42602"/>
          <a:stretch/>
        </p:blipFill>
        <p:spPr bwMode="auto">
          <a:xfrm>
            <a:off x="1124366" y="971691"/>
            <a:ext cx="1315677" cy="13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6" y="1165657"/>
            <a:ext cx="935904" cy="935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Pink floral frame on a white background - Download Free Vectors ...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0"/>
            <a:ext cx="12192000" cy="396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11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333" y="246647"/>
            <a:ext cx="232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এর গুণের নামতা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50200" y="571547"/>
            <a:ext cx="5510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এর গুণের নামতা মনে রাখার জন্য আবৃত্তি করি।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333" y="1390915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= ১০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333" y="1971930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= ১৫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333" y="2556705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= ২০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333" y="3141480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= ২৫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333" y="3726255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= ৩০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333" y="4311030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= ৩৫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333" y="4895805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 = ৪০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333" y="5480580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 = ৪৫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333" y="6065355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= ৫০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333" y="802380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= ৫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utoShape 2" descr="Urban morphology meets deep learning: Exploring urban forms in on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53095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60737" y="2264317"/>
            <a:ext cx="4289820" cy="2433032"/>
          </a:xfrm>
          <a:prstGeom prst="rect">
            <a:avLst/>
          </a:prstGeom>
        </p:spPr>
      </p:pic>
      <p:pic>
        <p:nvPicPr>
          <p:cNvPr id="30" name="Picture 2" descr="Hanging pink flowers with green leaves, Floral design Cut flowers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0" b="100000" l="2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095" y="-144463"/>
            <a:ext cx="2873375" cy="252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33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4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remove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remove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remove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remove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remove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remove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remove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remove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remove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  <p:bldP spid="4" grpId="0"/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333" y="246647"/>
            <a:ext cx="232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এর গুণের নামতা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50200" y="571547"/>
            <a:ext cx="5510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এর গুণের নামতা মনে রাখার জন্য আবৃত্তি করি।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333" y="1390915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= ১০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333" y="1971930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= ১৫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333" y="2556705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= ২০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333" y="3141480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= ২৫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333" y="3726255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= ৩০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333" y="4311030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= ৩৫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333" y="4895805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 = ৪০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333" y="5480580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 = ৪৫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333" y="6065355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= ৫০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333" y="802380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= ৫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utoShape 2" descr="Urban morphology meets deep learning: Exploring urban forms in on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8" descr="Polka Dot Wall Decal Nursery Kids Room Peel and Stick Removab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200" y="1187526"/>
            <a:ext cx="5510895" cy="55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031149" y="1205541"/>
            <a:ext cx="5545518" cy="27568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031149" y="1205541"/>
            <a:ext cx="4941401" cy="27568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031149" y="1205541"/>
            <a:ext cx="4436096" cy="27568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31149" y="1205541"/>
            <a:ext cx="3893652" cy="27568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31149" y="1205541"/>
            <a:ext cx="3326674" cy="27568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050199" y="1205541"/>
            <a:ext cx="2774224" cy="27568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050199" y="1205541"/>
            <a:ext cx="2198201" cy="27568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050200" y="1205541"/>
            <a:ext cx="1645750" cy="27568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050200" y="1205541"/>
            <a:ext cx="1131400" cy="27568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050200" y="1205541"/>
            <a:ext cx="598000" cy="27568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8851" y="113297"/>
            <a:ext cx="5734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 ড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টের ছকের সাহায্যে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 কাজ ব্যবহার করি এবং আমরা দেখি কী ভাবে গুন প্রকাশ করা যায়। </a:t>
            </a:r>
            <a:endParaRPr lang="en-US" sz="2800" b="1" dirty="0"/>
          </a:p>
        </p:txBody>
      </p:sp>
      <p:pic>
        <p:nvPicPr>
          <p:cNvPr id="6" name="Picture 8" descr="Polka Dot Wall Decal Nursery Kids Room Peel and Stick Removab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37" y="2094092"/>
            <a:ext cx="3971263" cy="397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5539" y="-1220203"/>
            <a:ext cx="232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এর গুণের নামতা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809637" y="1390915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= ১০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9637" y="1971930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= ১৫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9637" y="2556705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= ২০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9637" y="3141480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= ২৫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09637" y="3726255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= ৩০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09637" y="4311030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= ৩৫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09637" y="4895805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 = ৪০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09637" y="5480580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 = ৪৫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09637" y="6065355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= ৫০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09637" y="802380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= ৫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483097" y="113297"/>
            <a:ext cx="1930648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H="1">
            <a:off x="5049673" y="2042504"/>
            <a:ext cx="504967" cy="2019112"/>
          </a:xfrm>
          <a:prstGeom prst="halfFrame">
            <a:avLst>
              <a:gd name="adj1" fmla="val 19790"/>
              <a:gd name="adj2" fmla="val 193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4590908" y="2031945"/>
            <a:ext cx="895492" cy="2090877"/>
          </a:xfrm>
          <a:prstGeom prst="halfFrame">
            <a:avLst>
              <a:gd name="adj1" fmla="val 12456"/>
              <a:gd name="adj2" fmla="val 977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 flipH="1">
            <a:off x="4200382" y="2103750"/>
            <a:ext cx="1286017" cy="1973907"/>
          </a:xfrm>
          <a:prstGeom prst="halfFrame">
            <a:avLst>
              <a:gd name="adj1" fmla="val 7082"/>
              <a:gd name="adj2" fmla="val 977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 flipH="1">
            <a:off x="3809858" y="2096785"/>
            <a:ext cx="1676541" cy="2003714"/>
          </a:xfrm>
          <a:prstGeom prst="halfFrame">
            <a:avLst>
              <a:gd name="adj1" fmla="val 7082"/>
              <a:gd name="adj2" fmla="val 728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alf Frame 21"/>
          <p:cNvSpPr/>
          <p:nvPr/>
        </p:nvSpPr>
        <p:spPr>
          <a:xfrm rot="10800000" flipH="1">
            <a:off x="3419334" y="2096786"/>
            <a:ext cx="2067065" cy="1999096"/>
          </a:xfrm>
          <a:prstGeom prst="halfFrame">
            <a:avLst>
              <a:gd name="adj1" fmla="val 5530"/>
              <a:gd name="adj2" fmla="val 57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Half Frame 22"/>
          <p:cNvSpPr/>
          <p:nvPr/>
        </p:nvSpPr>
        <p:spPr>
          <a:xfrm rot="10800000" flipH="1">
            <a:off x="3028810" y="2100478"/>
            <a:ext cx="2457589" cy="2006823"/>
          </a:xfrm>
          <a:prstGeom prst="halfFrame">
            <a:avLst>
              <a:gd name="adj1" fmla="val 5530"/>
              <a:gd name="adj2" fmla="val 57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0800000" flipH="1">
            <a:off x="2592083" y="2081325"/>
            <a:ext cx="2894316" cy="2071183"/>
          </a:xfrm>
          <a:prstGeom prst="halfFrame">
            <a:avLst>
              <a:gd name="adj1" fmla="val 5530"/>
              <a:gd name="adj2" fmla="val 57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Half Frame 24"/>
          <p:cNvSpPr/>
          <p:nvPr/>
        </p:nvSpPr>
        <p:spPr>
          <a:xfrm rot="10800000" flipH="1">
            <a:off x="2201558" y="2135836"/>
            <a:ext cx="2996083" cy="1992012"/>
          </a:xfrm>
          <a:prstGeom prst="halfFrame">
            <a:avLst>
              <a:gd name="adj1" fmla="val 5530"/>
              <a:gd name="adj2" fmla="val 57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Half Frame 25"/>
          <p:cNvSpPr/>
          <p:nvPr/>
        </p:nvSpPr>
        <p:spPr>
          <a:xfrm rot="10800000" flipH="1">
            <a:off x="1824206" y="2077634"/>
            <a:ext cx="3662193" cy="2078564"/>
          </a:xfrm>
          <a:prstGeom prst="halfFrame">
            <a:avLst>
              <a:gd name="adj1" fmla="val 5530"/>
              <a:gd name="adj2" fmla="val 57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Half Frame 26"/>
          <p:cNvSpPr/>
          <p:nvPr/>
        </p:nvSpPr>
        <p:spPr>
          <a:xfrm rot="10800000" flipH="1">
            <a:off x="1392974" y="2100480"/>
            <a:ext cx="4093425" cy="2052027"/>
          </a:xfrm>
          <a:prstGeom prst="halfFrame">
            <a:avLst>
              <a:gd name="adj1" fmla="val 5530"/>
              <a:gd name="adj2" fmla="val 57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6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path" presetSubtype="0" accel="5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44444E-6 L 0.0582 0.09953 C 0.07031 0.12199 0.08841 0.13425 0.10755 0.13425 C 0.12904 0.13425 0.14636 0.12199 0.15846 0.09953 L 0.21667 4.44444E-6 " pathEditMode="relative" rAng="0" ptsTypes="AAAAA" p14:bounceEnd="40000">
                                          <p:cBhvr>
                                            <p:cTn id="6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33" y="671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1" presetClass="path" presetSubtype="0" accel="50000" fill="hold" grpId="0" nodeType="click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768 4.81481E-6 L -0.0957 0.05462 C -0.11536 0.0662 -0.12643 0.08333 -0.12643 0.10115 C -0.12643 0.12152 -0.11536 0.13773 -0.0957 0.14907 L -0.00768 0.2037 " pathEditMode="relative" rAng="0" ptsTypes="AAAAA" p14:bounceEnd="43000">
                                          <p:cBhvr>
                                            <p:cTn id="1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937" y="10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1" presetClass="entr" presetSubtype="1" repeatCount="indefinite" fill="remove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8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8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1" presetClass="entr" presetSubtype="1" repeatCount="indefinite" fill="remove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8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1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1" presetClass="entr" presetSubtype="1" repeatCount="indefinite" fill="remove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9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8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4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1" presetClass="entr" presetSubtype="1" repeatCount="indefinite" fill="remove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2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8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7" dur="10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1" presetClass="entr" presetSubtype="1" repeatCount="indefinite" fill="hold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8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80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1" presetClass="entr" presetSubtype="1" repeatCount="indefinite" fill="hold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9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8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94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6" presetClass="exit" presetSubtype="3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97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1" presetClass="entr" presetSubtype="1" repeatCount="indefinite" fill="hold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3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8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8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2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edge">
                                          <p:cBhvr>
                                            <p:cTn id="111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1" presetClass="entr" presetSubtype="1" repeatCount="indefinite" fill="hold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7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18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22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4" presetID="21" presetClass="exit" presetSubtype="1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25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1" presetClass="entr" presetSubtype="1" repeatCount="indefinite" fill="hold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1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18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36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8" presetID="2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edge">
                                          <p:cBhvr>
                                            <p:cTn id="139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1" fill="hold">
                          <p:stCondLst>
                            <p:cond delay="indefinite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21" presetClass="entr" presetSubtype="1" repeatCount="1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5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18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50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2" presetID="22" presetClass="exit" presetSubtype="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8" grpId="0" animBg="1"/>
          <p:bldP spid="2" grpId="0" animBg="1"/>
          <p:bldP spid="2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44444E-6 L 0.0582 0.09953 C 0.07031 0.12199 0.08841 0.13425 0.10755 0.13425 C 0.12904 0.13425 0.14636 0.12199 0.15846 0.09953 L 0.21667 4.44444E-6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33" y="671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1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768 4.81481E-6 L -0.0957 0.05462 C -0.11536 0.0662 -0.12643 0.08333 -0.12643 0.10115 C -0.12643 0.12152 -0.11536 0.13773 -0.0957 0.14907 L -0.00768 0.2037 " pathEditMode="relative" rAng="0" ptsTypes="AAAAA">
                                          <p:cBhvr>
                                            <p:cTn id="1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937" y="10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1" presetClass="entr" presetSubtype="1" repeatCount="indefinite" fill="remove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8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8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1" presetClass="entr" presetSubtype="1" repeatCount="indefinite" fill="remove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8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1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1" presetClass="entr" presetSubtype="1" repeatCount="indefinite" fill="remove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9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8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4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1" presetClass="entr" presetSubtype="1" repeatCount="indefinite" fill="remove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2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8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7" dur="10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1" presetClass="entr" presetSubtype="1" repeatCount="indefinite" fill="hold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8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80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1" presetClass="entr" presetSubtype="1" repeatCount="indefinite" fill="hold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9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8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94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6" presetClass="exit" presetSubtype="3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97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1" presetClass="entr" presetSubtype="1" repeatCount="indefinite" fill="hold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3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8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8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2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edge">
                                          <p:cBhvr>
                                            <p:cTn id="111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1" presetClass="entr" presetSubtype="1" repeatCount="indefinite" fill="hold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7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18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22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4" presetID="21" presetClass="exit" presetSubtype="1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25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1" presetClass="entr" presetSubtype="1" repeatCount="indefinite" fill="hold" grpId="0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1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18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36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8" presetID="2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edge">
                                          <p:cBhvr>
                                            <p:cTn id="139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1" fill="hold">
                          <p:stCondLst>
                            <p:cond delay="indefinite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21" presetClass="entr" presetSubtype="1" repeatCount="1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5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18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50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2" presetID="22" presetClass="exit" presetSubtype="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8" grpId="0" animBg="1"/>
          <p:bldP spid="2" grpId="0" animBg="1"/>
          <p:bldP spid="2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87" t="9046" r="3887" b="20120"/>
          <a:stretch/>
        </p:blipFill>
        <p:spPr>
          <a:xfrm>
            <a:off x="96254" y="1419328"/>
            <a:ext cx="5534526" cy="4943372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</p:pic>
      <p:sp>
        <p:nvSpPr>
          <p:cNvPr id="2" name="TextBox 1"/>
          <p:cNvSpPr txBox="1"/>
          <p:nvPr/>
        </p:nvSpPr>
        <p:spPr>
          <a:xfrm>
            <a:off x="437147" y="236621"/>
            <a:ext cx="450783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 অনুকরণে উপকরণের ব্যবহার করে নীচের গুনগুলো করে দেখাও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2489" y="2498693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= ২৫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2489" y="3598626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= ৩০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flowers gifs Page 40 | Wiffle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1191" y="0"/>
            <a:ext cx="2898774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2762" y="421286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Library of my dog ate my homework jpg free png files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86"/>
          <a:stretch/>
        </p:blipFill>
        <p:spPr bwMode="auto">
          <a:xfrm>
            <a:off x="-1135197" y="-1828006"/>
            <a:ext cx="1323178" cy="18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ibrary of my dog ate my homework jpg free png files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7"/>
          <a:stretch/>
        </p:blipFill>
        <p:spPr bwMode="auto">
          <a:xfrm>
            <a:off x="12357663" y="-1828006"/>
            <a:ext cx="1327473" cy="18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347 L 0.81445 0.2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16" y="13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18971 0.279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2" y="139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lowers gifs Page 40 | Wiffle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1" y="0"/>
            <a:ext cx="1926138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2762" y="421286"/>
            <a:ext cx="207699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Library of my dog ate my homework jpg free png file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86"/>
          <a:stretch/>
        </p:blipFill>
        <p:spPr bwMode="auto">
          <a:xfrm>
            <a:off x="-1135197" y="-1828006"/>
            <a:ext cx="1323178" cy="18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ibrary of my dog ate my homework jpg free png file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7"/>
          <a:stretch/>
        </p:blipFill>
        <p:spPr bwMode="auto">
          <a:xfrm>
            <a:off x="12357663" y="-1828006"/>
            <a:ext cx="1327473" cy="18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7162" y="1774704"/>
            <a:ext cx="1007866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 smtClean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 ৬টি থালার প্রতিটিতে ৫টি করে লিচু আছে। একত্রে কতগুলো লিচু আছে?</a:t>
            </a:r>
            <a:endParaRPr lang="en-US" sz="3200" b="1" dirty="0">
              <a:ln/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1" b="89286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305" y="2514600"/>
            <a:ext cx="1905000" cy="106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1" b="89286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2455" y="2495550"/>
            <a:ext cx="1905000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1" b="89286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4605" y="2495550"/>
            <a:ext cx="1905000" cy="1066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1" b="89286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7705" y="2514600"/>
            <a:ext cx="1905000" cy="1066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1" b="89286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2705" y="2495550"/>
            <a:ext cx="1905000" cy="1066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1" b="89286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2955" y="2514600"/>
            <a:ext cx="1905000" cy="106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61667" y="4633449"/>
            <a:ext cx="8396038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4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44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 = ৩০  [পাঁচ ছয় গুনে ত্রিশ]</a:t>
            </a:r>
            <a:endParaRPr lang="en-US" sz="4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347 L 0.81445 0.2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16" y="13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18971 0.279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2" y="139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2220</TotalTime>
  <Words>430</Words>
  <Application>Microsoft Office PowerPoint</Application>
  <PresentationFormat>Widescreen</PresentationFormat>
  <Paragraphs>87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549</cp:revision>
  <dcterms:created xsi:type="dcterms:W3CDTF">2020-04-20T01:57:43Z</dcterms:created>
  <dcterms:modified xsi:type="dcterms:W3CDTF">2020-05-15T18:01:12Z</dcterms:modified>
</cp:coreProperties>
</file>