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  <p:sldMasterId id="2147483751" r:id="rId2"/>
    <p:sldMasterId id="2147483765" r:id="rId3"/>
  </p:sldMasterIdLst>
  <p:notesMasterIdLst>
    <p:notesMasterId r:id="rId32"/>
  </p:notesMasterIdLst>
  <p:sldIdLst>
    <p:sldId id="387" r:id="rId4"/>
    <p:sldId id="388" r:id="rId5"/>
    <p:sldId id="389" r:id="rId6"/>
    <p:sldId id="287" r:id="rId7"/>
    <p:sldId id="339" r:id="rId8"/>
    <p:sldId id="377" r:id="rId9"/>
    <p:sldId id="378" r:id="rId10"/>
    <p:sldId id="323" r:id="rId11"/>
    <p:sldId id="324" r:id="rId12"/>
    <p:sldId id="362" r:id="rId13"/>
    <p:sldId id="379" r:id="rId14"/>
    <p:sldId id="380" r:id="rId15"/>
    <p:sldId id="363" r:id="rId16"/>
    <p:sldId id="381" r:id="rId17"/>
    <p:sldId id="385" r:id="rId18"/>
    <p:sldId id="366" r:id="rId19"/>
    <p:sldId id="367" r:id="rId20"/>
    <p:sldId id="368" r:id="rId21"/>
    <p:sldId id="370" r:id="rId22"/>
    <p:sldId id="371" r:id="rId23"/>
    <p:sldId id="372" r:id="rId24"/>
    <p:sldId id="386" r:id="rId25"/>
    <p:sldId id="374" r:id="rId26"/>
    <p:sldId id="375" r:id="rId27"/>
    <p:sldId id="305" r:id="rId28"/>
    <p:sldId id="392" r:id="rId29"/>
    <p:sldId id="307" r:id="rId30"/>
    <p:sldId id="308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D4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086" autoAdjust="0"/>
    <p:restoredTop sz="94660"/>
  </p:normalViewPr>
  <p:slideViewPr>
    <p:cSldViewPr snapToGrid="0">
      <p:cViewPr varScale="1">
        <p:scale>
          <a:sx n="70" d="100"/>
          <a:sy n="70" d="100"/>
        </p:scale>
        <p:origin x="4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3433A9-E75E-41F1-9866-2BBFE70F3C42}" type="datetimeFigureOut">
              <a:rPr lang="en-US" smtClean="0"/>
              <a:t>5/16/2020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0AABED-7C9B-4866-9799-0691B5178D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21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0AABED-7C9B-4866-9799-0691B5178D3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029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63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84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85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76745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87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05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6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78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6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2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2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79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43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78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44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881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2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33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2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115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54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515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472E1B2-DDA8-45FF-B585-E55DBCE7207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27948" y="6454778"/>
            <a:ext cx="7098453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B95A01A-A73F-4F95-AFFF-402EEAD8ABD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9926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472E1B2-DDA8-45FF-B585-E55DBCE7207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27948" y="6454778"/>
            <a:ext cx="7098453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B95A01A-A73F-4F95-AFFF-402EEAD8ABD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9187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340"/>
            </a:lvl1pPr>
            <a:lvl2pPr marL="445770" indent="0" algn="ctr">
              <a:buNone/>
              <a:defRPr sz="1950"/>
            </a:lvl2pPr>
            <a:lvl3pPr marL="891540" indent="0" algn="ctr">
              <a:buNone/>
              <a:defRPr sz="1755"/>
            </a:lvl3pPr>
            <a:lvl4pPr marL="1337310" indent="0" algn="ctr">
              <a:buNone/>
              <a:defRPr sz="1560"/>
            </a:lvl4pPr>
            <a:lvl5pPr marL="1783080" indent="0" algn="ctr">
              <a:buNone/>
              <a:defRPr sz="1560"/>
            </a:lvl5pPr>
            <a:lvl6pPr marL="2228850" indent="0" algn="ctr">
              <a:buNone/>
              <a:defRPr sz="1560"/>
            </a:lvl6pPr>
            <a:lvl7pPr marL="2674620" indent="0" algn="ctr">
              <a:buNone/>
              <a:defRPr sz="1560"/>
            </a:lvl7pPr>
            <a:lvl8pPr marL="3120390" indent="0" algn="ctr">
              <a:buNone/>
              <a:defRPr sz="1560"/>
            </a:lvl8pPr>
            <a:lvl9pPr marL="3566160" indent="0" algn="ctr">
              <a:buNone/>
              <a:defRPr sz="15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972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606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367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19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58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340">
                <a:solidFill>
                  <a:schemeClr val="tx1">
                    <a:tint val="75000"/>
                  </a:schemeClr>
                </a:solidFill>
              </a:defRPr>
            </a:lvl1pPr>
            <a:lvl2pPr marL="44577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891540" indent="0">
              <a:buNone/>
              <a:defRPr sz="1755">
                <a:solidFill>
                  <a:schemeClr val="tx1">
                    <a:tint val="75000"/>
                  </a:schemeClr>
                </a:solidFill>
              </a:defRPr>
            </a:lvl3pPr>
            <a:lvl4pPr marL="133731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4pPr>
            <a:lvl5pPr marL="178308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5pPr>
            <a:lvl6pPr marL="222885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6pPr>
            <a:lvl7pPr marL="267462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7pPr>
            <a:lvl8pPr marL="312039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8pPr>
            <a:lvl9pPr marL="3566160" indent="0">
              <a:buNone/>
              <a:defRPr sz="15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30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284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53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02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846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0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8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639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6949275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3472E1B2-DDA8-45FF-B585-E55DBCE7207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27948" y="6454778"/>
            <a:ext cx="7098453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6B95A01A-A73F-4F95-AFFF-402EEAD8ABD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005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025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340" b="1"/>
            </a:lvl1pPr>
            <a:lvl2pPr marL="445770" indent="0">
              <a:buNone/>
              <a:defRPr sz="1950" b="1"/>
            </a:lvl2pPr>
            <a:lvl3pPr marL="891540" indent="0">
              <a:buNone/>
              <a:defRPr sz="1755" b="1"/>
            </a:lvl3pPr>
            <a:lvl4pPr marL="1337310" indent="0">
              <a:buNone/>
              <a:defRPr sz="1560" b="1"/>
            </a:lvl4pPr>
            <a:lvl5pPr marL="1783080" indent="0">
              <a:buNone/>
              <a:defRPr sz="1560" b="1"/>
            </a:lvl5pPr>
            <a:lvl6pPr marL="2228850" indent="0">
              <a:buNone/>
              <a:defRPr sz="1560" b="1"/>
            </a:lvl6pPr>
            <a:lvl7pPr marL="2674620" indent="0">
              <a:buNone/>
              <a:defRPr sz="1560" b="1"/>
            </a:lvl7pPr>
            <a:lvl8pPr marL="3120390" indent="0">
              <a:buNone/>
              <a:defRPr sz="1560" b="1"/>
            </a:lvl8pPr>
            <a:lvl9pPr marL="3566160" indent="0">
              <a:buNone/>
              <a:defRPr sz="15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19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66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37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120"/>
            </a:lvl1pPr>
            <a:lvl2pPr>
              <a:defRPr sz="2730"/>
            </a:lvl2pPr>
            <a:lvl3pPr>
              <a:defRPr sz="2340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76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1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120"/>
            </a:lvl1pPr>
            <a:lvl2pPr marL="445770" indent="0">
              <a:buNone/>
              <a:defRPr sz="2730"/>
            </a:lvl2pPr>
            <a:lvl3pPr marL="891540" indent="0">
              <a:buNone/>
              <a:defRPr sz="2340"/>
            </a:lvl3pPr>
            <a:lvl4pPr marL="1337310" indent="0">
              <a:buNone/>
              <a:defRPr sz="1950"/>
            </a:lvl4pPr>
            <a:lvl5pPr marL="1783080" indent="0">
              <a:buNone/>
              <a:defRPr sz="1950"/>
            </a:lvl5pPr>
            <a:lvl6pPr marL="2228850" indent="0">
              <a:buNone/>
              <a:defRPr sz="1950"/>
            </a:lvl6pPr>
            <a:lvl7pPr marL="2674620" indent="0">
              <a:buNone/>
              <a:defRPr sz="1950"/>
            </a:lvl7pPr>
            <a:lvl8pPr marL="3120390" indent="0">
              <a:buNone/>
              <a:defRPr sz="1950"/>
            </a:lvl8pPr>
            <a:lvl9pPr marL="3566160" indent="0">
              <a:buNone/>
              <a:defRPr sz="195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560"/>
            </a:lvl1pPr>
            <a:lvl2pPr marL="445770" indent="0">
              <a:buNone/>
              <a:defRPr sz="1365"/>
            </a:lvl2pPr>
            <a:lvl3pPr marL="891540" indent="0">
              <a:buNone/>
              <a:defRPr sz="1170"/>
            </a:lvl3pPr>
            <a:lvl4pPr marL="1337310" indent="0">
              <a:buNone/>
              <a:defRPr sz="975"/>
            </a:lvl4pPr>
            <a:lvl5pPr marL="1783080" indent="0">
              <a:buNone/>
              <a:defRPr sz="975"/>
            </a:lvl5pPr>
            <a:lvl6pPr marL="2228850" indent="0">
              <a:buNone/>
              <a:defRPr sz="975"/>
            </a:lvl6pPr>
            <a:lvl7pPr marL="2674620" indent="0">
              <a:buNone/>
              <a:defRPr sz="975"/>
            </a:lvl7pPr>
            <a:lvl8pPr marL="3120390" indent="0">
              <a:buNone/>
              <a:defRPr sz="975"/>
            </a:lvl8pPr>
            <a:lvl9pPr marL="3566160" indent="0">
              <a:buNone/>
              <a:defRPr sz="9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730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999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499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  <p:sldLayoutId id="2147483764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1BF56-DC87-45FC-B511-C55AA4BCD6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F51EB-0EE9-44B6-8FDC-DC88A358443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883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  <p:sldLayoutId id="2147483778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xStyles>
    <p:titleStyle>
      <a:lvl1pPr algn="l" defTabSz="891540" rtl="0" eaLnBrk="1" latinLnBrk="0" hangingPunct="1">
        <a:lnSpc>
          <a:spcPct val="90000"/>
        </a:lnSpc>
        <a:spcBef>
          <a:spcPct val="0"/>
        </a:spcBef>
        <a:buNone/>
        <a:defRPr sz="42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2885" indent="-222885" algn="l" defTabSz="891540" rtl="0" eaLnBrk="1" latinLnBrk="0" hangingPunct="1">
        <a:lnSpc>
          <a:spcPct val="90000"/>
        </a:lnSpc>
        <a:spcBef>
          <a:spcPts val="975"/>
        </a:spcBef>
        <a:buFont typeface="Arial" panose="020B0604020202020204" pitchFamily="34" charset="0"/>
        <a:buChar char="•"/>
        <a:defRPr sz="2730" kern="1200">
          <a:solidFill>
            <a:schemeClr val="tx1"/>
          </a:solidFill>
          <a:latin typeface="+mn-lt"/>
          <a:ea typeface="+mn-ea"/>
          <a:cs typeface="+mn-cs"/>
        </a:defRPr>
      </a:lvl1pPr>
      <a:lvl2pPr marL="66865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2340" kern="1200">
          <a:solidFill>
            <a:schemeClr val="tx1"/>
          </a:solidFill>
          <a:latin typeface="+mn-lt"/>
          <a:ea typeface="+mn-ea"/>
          <a:cs typeface="+mn-cs"/>
        </a:defRPr>
      </a:lvl2pPr>
      <a:lvl3pPr marL="111442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56019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200596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45173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89750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34327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789045" indent="-222885" algn="l" defTabSz="891540" rtl="0" eaLnBrk="1" latinLnBrk="0" hangingPunct="1">
        <a:lnSpc>
          <a:spcPct val="90000"/>
        </a:lnSpc>
        <a:spcBef>
          <a:spcPts val="488"/>
        </a:spcBef>
        <a:buFont typeface="Arial" panose="020B0604020202020204" pitchFamily="34" charset="0"/>
        <a:buChar char="•"/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1pPr>
      <a:lvl2pPr marL="44577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2pPr>
      <a:lvl3pPr marL="89154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3pPr>
      <a:lvl4pPr marL="133731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4pPr>
      <a:lvl5pPr marL="178308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5pPr>
      <a:lvl6pPr marL="222885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7pPr>
      <a:lvl8pPr marL="312039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8pPr>
      <a:lvl9pPr marL="3566160" algn="l" defTabSz="891540" rtl="0" eaLnBrk="1" latinLnBrk="0" hangingPunct="1">
        <a:defRPr sz="17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openxmlformats.org/officeDocument/2006/relationships/image" Target="../media/image40.pn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12" Type="http://schemas.openxmlformats.org/officeDocument/2006/relationships/image" Target="../media/image3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7.jp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9.jpeg"/><Relationship Id="rId7" Type="http://schemas.openxmlformats.org/officeDocument/2006/relationships/image" Target="../media/image62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5" Type="http://schemas.openxmlformats.org/officeDocument/2006/relationships/image" Target="../media/image61.jpeg"/><Relationship Id="rId10" Type="http://schemas.openxmlformats.org/officeDocument/2006/relationships/image" Target="../media/image65.png"/><Relationship Id="rId4" Type="http://schemas.openxmlformats.org/officeDocument/2006/relationships/image" Target="../media/image60.jpeg"/><Relationship Id="rId9" Type="http://schemas.openxmlformats.org/officeDocument/2006/relationships/image" Target="../media/image6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7" y="197893"/>
            <a:ext cx="11914496" cy="6530453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2142699" y="2321705"/>
            <a:ext cx="7500744" cy="264687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166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66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12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/>
          <p:cNvSpPr>
            <a:spLocks noChangeArrowheads="1"/>
          </p:cNvSpPr>
          <p:nvPr/>
        </p:nvSpPr>
        <p:spPr bwMode="auto">
          <a:xfrm>
            <a:off x="1012201" y="382924"/>
            <a:ext cx="8650197" cy="882654"/>
          </a:xfrm>
          <a:prstGeom prst="chevron">
            <a:avLst>
              <a:gd name="adj" fmla="val 39600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 lIns="91418" tIns="45710" rIns="91418" bIns="45710" anchor="ctr"/>
          <a:lstStyle/>
          <a:p>
            <a:pPr>
              <a:defRPr/>
            </a:pPr>
            <a:r>
              <a:rPr lang="en-US" sz="4800" b="1" dirty="0" err="1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বিশ্বগ্রামের</a:t>
            </a:r>
            <a:r>
              <a:rPr lang="en-US" sz="48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48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4800" b="1" dirty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উপাদানসমূহ</a:t>
            </a:r>
            <a:r>
              <a:rPr lang="en-US" sz="4800" b="1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800" b="1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94694" y="2468595"/>
            <a:ext cx="3167269" cy="378565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কর্মসংস্থান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চিকিৎসা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গবেষণা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অফিস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673216" y="2468595"/>
            <a:ext cx="4038961" cy="378565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বাসস্থান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4000" b="1" dirty="0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বাণিজ্য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বিনোদন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sz="4000" b="1" dirty="0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সংবাদ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সংস্কৃতি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48343" y="1317210"/>
            <a:ext cx="11596914" cy="10643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বর্তমান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প্রযুক্তির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কল্যাণে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গ্লোবাল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ভিলেজ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বিশ্বগ্রামে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পরিবর্তিত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হচ্ছে।বিশ্বগ্রাম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ধারণার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উপাদান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অতোপ্রতভাবে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জড়িত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endParaRPr lang="en-US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2229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839438" y="354194"/>
            <a:ext cx="4491251" cy="91340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kern="0" dirty="0" err="1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জোড়ায়</a:t>
            </a:r>
            <a:r>
              <a:rPr lang="bn-BD" sz="5400" b="1" kern="0" dirty="0" smtClean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b="1" kern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200" kern="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91918" y="3091943"/>
            <a:ext cx="10438495" cy="89786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0" indent="-571500" algn="just">
              <a:lnSpc>
                <a:spcPct val="90000"/>
              </a:lnSpc>
              <a:spcBef>
                <a:spcPct val="20000"/>
              </a:spcBef>
              <a:buFont typeface="Wingdings" panose="05000000000000000000" pitchFamily="2" charset="2"/>
              <a:buChar char="q"/>
              <a:defRPr/>
            </a:pP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বিশ্বগ্রামের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৫টি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উপাদানের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নাম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লিখ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</a:t>
            </a:r>
            <a:endParaRPr lang="en-US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210871" y="397572"/>
            <a:ext cx="1338828" cy="1239363"/>
            <a:chOff x="7222010" y="322589"/>
            <a:chExt cx="1338828" cy="123936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15200" y="322589"/>
              <a:ext cx="1031674" cy="97359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7222010" y="1192620"/>
              <a:ext cx="133882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সময়ঃ </a:t>
              </a:r>
              <a:r>
                <a:rPr lang="en-US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৬</a:t>
              </a:r>
              <a:r>
                <a:rPr lang="en-US" dirty="0" smtClean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dirty="0" smtClean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মিনিট </a:t>
              </a:r>
              <a:endPara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5105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107977" y="285466"/>
            <a:ext cx="3439235" cy="71082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57150"/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kern="0" dirty="0" err="1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4400" b="1" kern="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kern="0" dirty="0" err="1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মিলিয়ে</a:t>
            </a:r>
            <a:r>
              <a:rPr lang="en-US" sz="4400" b="1" kern="0" dirty="0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kern="0" dirty="0" err="1" smtClean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নাও</a:t>
            </a:r>
            <a:endParaRPr lang="en-US" sz="2400" kern="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59808" y="1357127"/>
            <a:ext cx="7506269" cy="75062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 </a:t>
            </a:r>
          </a:p>
          <a:p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বিশ্বগ্রাম</a:t>
            </a:r>
            <a:r>
              <a:rPr lang="en-US" sz="4000" b="1" dirty="0" smtClean="0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4000" b="1" dirty="0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উপাদান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গুলোর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নাম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-</a:t>
            </a:r>
            <a:endParaRPr lang="en-US" sz="4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3200" b="1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58214" y="2318467"/>
            <a:ext cx="3167269" cy="31700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1.যোগাযোগ</a:t>
            </a:r>
            <a:endParaRPr lang="en-US" sz="4000" b="1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2.কর্মসংস্থান</a:t>
            </a:r>
            <a:endParaRPr lang="en-US" sz="4000" b="1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3.শিক্ষা</a:t>
            </a:r>
            <a:endParaRPr lang="en-US" sz="4000" b="1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4.চিকিৎসা</a:t>
            </a:r>
            <a:endParaRPr lang="en-US" sz="4000" b="1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5.গবেষণা</a:t>
            </a:r>
            <a:endParaRPr lang="en-US" sz="4000" b="1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217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38932" y="278133"/>
            <a:ext cx="2480733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endParaRPr lang="en-US" sz="4400" b="1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146" name="Picture 2" descr="Related imag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06748" y="4105731"/>
            <a:ext cx="2271467" cy="2082368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vdo360.com/wp-content/uploads/2015/06/The-Future-of-Video-Conferencing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5946" y="4103337"/>
            <a:ext cx="2271467" cy="2082368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312" y="4105069"/>
            <a:ext cx="2242439" cy="2082368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365" y="1328009"/>
            <a:ext cx="2271467" cy="2082368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2108" y="1372278"/>
            <a:ext cx="2256953" cy="2082368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005" y="4091421"/>
            <a:ext cx="2256953" cy="2082369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2868337" y="1694980"/>
            <a:ext cx="6452125" cy="21313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পৃথিবীর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প্রান্তের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অন্যের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অতি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আদান-প্রদান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743989" y="3525690"/>
            <a:ext cx="1744654" cy="36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টেলিভিশন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58154" y="6287701"/>
            <a:ext cx="1744654" cy="36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9087" y="3525688"/>
            <a:ext cx="1744654" cy="36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রেডিও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665616" y="6300983"/>
            <a:ext cx="1744654" cy="36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মেইল</a:t>
            </a:r>
            <a:endParaRPr lang="en-U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553235" y="6273505"/>
            <a:ext cx="2008061" cy="36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কনফারেন্স</a:t>
            </a: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534045" y="6276929"/>
            <a:ext cx="2247108" cy="3641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নেটওয়ার্কের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ডিভাইস</a:t>
            </a:r>
            <a:endParaRPr lang="en-US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023414" y="1315042"/>
            <a:ext cx="42482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</a:t>
            </a:r>
            <a:r>
              <a:rPr lang="en-US" sz="3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957113" y="1324549"/>
            <a:ext cx="45881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7110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19" grpId="1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38932" y="263619"/>
            <a:ext cx="2480733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কর্মসংস্থান</a:t>
            </a:r>
            <a:endParaRPr lang="en-US" sz="44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23187" y="4960832"/>
            <a:ext cx="11624556" cy="541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বিশ্বগ্রামের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3198" y="4171621"/>
            <a:ext cx="3063463" cy="464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আউটসোর্সিং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solidFill>
                  <a:srgbClr val="002060"/>
                </a:solidFill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ফ্রিল্যান্সিং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569699" y="1161470"/>
            <a:ext cx="51315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6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গুলোতে</a:t>
            </a:r>
            <a:r>
              <a:rPr lang="en-US" sz="36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</a:t>
            </a:r>
            <a:r>
              <a:rPr lang="en-US" sz="36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pic>
        <p:nvPicPr>
          <p:cNvPr id="20" name="Picture 4" descr="http://www.milestonesmarketingllc.com/wp-content/uploads/2013/12/outsourcing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692" y="2010851"/>
            <a:ext cx="2628474" cy="1957359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://howtoearnmoneyonlinewithoutanyinvestment.com/wp-content/uploads/2016/04/online-jobs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5420" y="2045766"/>
            <a:ext cx="2666979" cy="1957336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/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0834" y="2010852"/>
            <a:ext cx="2629862" cy="1957359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1576" y="2049649"/>
            <a:ext cx="2628474" cy="1953453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Rectangle 23"/>
          <p:cNvSpPr/>
          <p:nvPr/>
        </p:nvSpPr>
        <p:spPr>
          <a:xfrm>
            <a:off x="6682102" y="4171302"/>
            <a:ext cx="2092123" cy="4800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অনলাইনে</a:t>
            </a:r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চাকুরী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266661" y="4156901"/>
            <a:ext cx="2959968" cy="494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28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2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বিদেশে</a:t>
            </a: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চাকুরীর</a:t>
            </a: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আবেদন</a:t>
            </a: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 </a:t>
            </a:r>
            <a:r>
              <a:rPr lang="en-US" sz="2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করছে</a:t>
            </a:r>
            <a:endParaRPr lang="en-US" sz="28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229698" y="4123936"/>
            <a:ext cx="2772229" cy="5747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8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 w="11430"/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কর্মসংস্থান</a:t>
            </a:r>
            <a:endParaRPr lang="en-US" sz="2800" b="1" dirty="0">
              <a:ln w="11430"/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402367" y="5502441"/>
            <a:ext cx="100102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চাকুরীর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বিজ্ঞাপন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আবেদন,উপযুক্ত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প্রর্থীকে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নির্বাচন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সর্বপরি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চাকুরী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সবই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হচ্ছে</a:t>
            </a:r>
            <a:r>
              <a:rPr lang="en-U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402367" y="5502442"/>
            <a:ext cx="99781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ফ্রিল্যান্সিং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আউটসোর্সিং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কর্মসংস্থান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সৃষ্টির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বসে</a:t>
            </a:r>
            <a:r>
              <a:rPr lang="en-US" sz="3600" b="1" dirty="0" smtClean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বৈদেশিক</a:t>
            </a:r>
            <a:r>
              <a:rPr lang="en-US" sz="3600" b="1" dirty="0" smtClean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মুদ্রা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উপার্জনের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সুযোগ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6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6988974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9" grpId="0"/>
      <p:bldP spid="24" grpId="0"/>
      <p:bldP spid="25" grpId="0"/>
      <p:bldP spid="26" grpId="0"/>
      <p:bldP spid="13" grpId="0"/>
      <p:bldP spid="27" grpId="0"/>
      <p:bldP spid="27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Related im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6604" y="2705416"/>
            <a:ext cx="3633042" cy="257139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Related imag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58777" y="2705416"/>
            <a:ext cx="3663747" cy="257139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1569530" y="5961939"/>
            <a:ext cx="8517327" cy="6373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প্রতিকুল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অনেক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দূর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যাচ্ছে</a:t>
            </a:r>
            <a:endParaRPr lang="en-US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50" name="Picture 2" descr="Image result for à¦à§à§à¦° à¦®à¦§à§à¦¯à§ à¦¶à¦¿à¦à§à¦·à¦¾ à¦à§à¦°à¦¹à¦¨à§ à¦¯à¦¾à¦à§à¦à§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21655" y="2705416"/>
            <a:ext cx="3663747" cy="2571391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34298" y="209721"/>
            <a:ext cx="2480733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 smtClean="0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endParaRPr lang="en-US" sz="44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10205" y="991977"/>
            <a:ext cx="51315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000" b="1" kern="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4000" b="1" kern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40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গুলোতে</a:t>
            </a:r>
            <a:r>
              <a:rPr lang="en-US" sz="40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kern="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b="1" kern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kern="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</a:t>
            </a:r>
            <a:r>
              <a:rPr lang="en-US" sz="4000" b="1" kern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pic>
        <p:nvPicPr>
          <p:cNvPr id="9" name="Picture 2" descr="Related imag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2117" y="2457502"/>
            <a:ext cx="3646008" cy="2611877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451" y="2449299"/>
            <a:ext cx="3625094" cy="2611877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5022376" y="1724087"/>
            <a:ext cx="1787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6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আদি</a:t>
            </a:r>
            <a:r>
              <a:rPr lang="en-US" sz="36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4" name="Picture 4" descr="Image result for walk education in bangladesh with storm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69596" y="2457502"/>
            <a:ext cx="3646008" cy="2611877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791461" y="5206755"/>
            <a:ext cx="199528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8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স্কুলে</a:t>
            </a:r>
            <a:r>
              <a:rPr lang="en-US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পড়ছে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5022376" y="5206754"/>
            <a:ext cx="2006792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8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স্কুলে</a:t>
            </a:r>
            <a:r>
              <a:rPr lang="en-US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পড়ছে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8984502" y="5233222"/>
            <a:ext cx="1995281" cy="52322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en-US" sz="28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স্কুলে</a:t>
            </a:r>
            <a:r>
              <a:rPr lang="en-US" sz="28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পড়ছে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885614" y="5996338"/>
            <a:ext cx="9629797" cy="58477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en-US" sz="3200" b="1" kern="0" noProof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এভাবে</a:t>
            </a:r>
            <a:r>
              <a:rPr lang="en-US" sz="3200" b="1" kern="0" noProof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noProof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আদি</a:t>
            </a:r>
            <a:r>
              <a:rPr lang="en-US" sz="3200" b="1" kern="0" noProof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noProof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পদ্ধতিতে</a:t>
            </a:r>
            <a:r>
              <a:rPr lang="en-US" sz="3200" b="1" kern="0" noProof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noProof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স্বল্প</a:t>
            </a:r>
            <a:r>
              <a:rPr lang="en-US" sz="3200" b="1" kern="0" noProof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noProof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পরিসরে</a:t>
            </a:r>
            <a:r>
              <a:rPr lang="en-US" sz="3200" b="1" kern="0" noProof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noProof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b="1" kern="0" noProof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noProof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3200" b="1" kern="0" noProof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noProof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3200" b="1" kern="0" noProof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kern="0" noProof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করতো</a:t>
            </a:r>
            <a:r>
              <a:rPr lang="en-US" sz="3200" b="1" kern="0" noProof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7" name="Picture 10" descr="Image result for global education in bangladesh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778" y="2473845"/>
            <a:ext cx="2694590" cy="2204611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Related image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9545" y="2487400"/>
            <a:ext cx="2694590" cy="2147270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Related image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33091" y="2500440"/>
            <a:ext cx="2671868" cy="2124824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Related image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0162" y="2500440"/>
            <a:ext cx="2730814" cy="2151419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ounded Rectangle 30"/>
          <p:cNvSpPr/>
          <p:nvPr/>
        </p:nvSpPr>
        <p:spPr>
          <a:xfrm>
            <a:off x="9457896" y="4785522"/>
            <a:ext cx="2309343" cy="4592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বুক</a:t>
            </a:r>
            <a:endParaRPr lang="en-US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3347438" y="4801061"/>
            <a:ext cx="2643932" cy="4592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শিখছে</a:t>
            </a:r>
            <a:endParaRPr lang="en-US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469035" y="4791115"/>
            <a:ext cx="2471899" cy="4592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লাইব্রেরি</a:t>
            </a:r>
            <a:endParaRPr lang="en-US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399074" y="4799170"/>
            <a:ext cx="2548300" cy="45928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endParaRPr lang="en-US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99074" y="5916518"/>
            <a:ext cx="11081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বিশ্বগ্রামের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ধারণায়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পৃথিবীতে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আদি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ধ্যান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ধারণার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ব্যাপক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সাধিত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0268" y="5351895"/>
            <a:ext cx="3574584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 err="1">
                <a:solidFill>
                  <a:srgbClr val="0070C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বিশ্বগ্রাম</a:t>
            </a:r>
            <a:r>
              <a:rPr lang="en-US" sz="3600" b="1" dirty="0">
                <a:solidFill>
                  <a:srgbClr val="0070C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ধারণার</a:t>
            </a:r>
            <a:r>
              <a:rPr lang="en-US" sz="3600" b="1" dirty="0" smtClean="0">
                <a:solidFill>
                  <a:srgbClr val="0070C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600" b="1" kern="0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3600" b="1" kern="0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</a:t>
            </a:r>
            <a:endParaRPr kumimoji="0" lang="en-US" sz="36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uLnTx/>
              <a:uFillTx/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05316" y="5969042"/>
            <a:ext cx="117774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ডিজিটাল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কন্টেন্ট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কম্পিউটারের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প্রদর্শণ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শিক্ষাকে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প্রানবন্ত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করেছে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97052" y="5934867"/>
            <a:ext cx="112630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লাইব্রেরি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ই-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বুক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বসেই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পড়তে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পারছে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18460" y="5970371"/>
            <a:ext cx="107981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ক্লাসের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মাধ্যামে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শিক্ষকের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পারেছে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806293" y="5470061"/>
            <a:ext cx="19281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ক্লাস</a:t>
            </a:r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8257" y="1765991"/>
            <a:ext cx="7152764" cy="362007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65883793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6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4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9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5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7" grpId="0"/>
      <p:bldP spid="12" grpId="0"/>
      <p:bldP spid="12" grpId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/>
      <p:bldP spid="18" grpId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6" grpId="0"/>
      <p:bldP spid="36" grpId="1"/>
      <p:bldP spid="37" grpId="0"/>
      <p:bldP spid="37" grpId="1"/>
      <p:bldP spid="38" grpId="0"/>
      <p:bldP spid="38" grpId="1"/>
      <p:bldP spid="39" grpId="0"/>
      <p:bldP spid="39" grpId="1"/>
      <p:bldP spid="41" grpId="0"/>
      <p:bldP spid="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15351" y="249941"/>
            <a:ext cx="1967585" cy="76944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চিকিৎসা</a:t>
            </a:r>
            <a:endParaRPr lang="en-US" sz="4400" b="1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50" name="Picture 2" descr="Image result for à¦à¦¿à¦à¦¿à§à¦¸à¦¾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125" y="1839484"/>
            <a:ext cx="4964729" cy="3410765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ounded Rectangle 6"/>
          <p:cNvSpPr/>
          <p:nvPr/>
        </p:nvSpPr>
        <p:spPr>
          <a:xfrm>
            <a:off x="1049022" y="5344968"/>
            <a:ext cx="2884347" cy="4763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রুগী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ডাক্তার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910286" y="5351847"/>
            <a:ext cx="3106636" cy="48289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হাসপাতাল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173226" y="5990494"/>
            <a:ext cx="7577036" cy="5541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রুগীরা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গিয়ে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চিকিৎসা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734459" y="5949444"/>
            <a:ext cx="8454570" cy="55416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হ্যাঁ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রুগীরা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হাসপাতারে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গিয়ে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ডাক্তারের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কাছে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চিকিৎসা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840779" y="1074386"/>
            <a:ext cx="46474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6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গুলোতে</a:t>
            </a:r>
            <a:r>
              <a:rPr lang="en-US" sz="3600" b="1" kern="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</a:t>
            </a:r>
            <a:r>
              <a:rPr lang="en-US" sz="36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1210" y="1893819"/>
            <a:ext cx="4964729" cy="3429000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982" y="1732739"/>
            <a:ext cx="4658616" cy="3109187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6" descr="Related imag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5889" y="1747253"/>
            <a:ext cx="4658616" cy="3144062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2395272" y="4986889"/>
            <a:ext cx="6929925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as-IN" sz="32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ভিডিও </a:t>
            </a:r>
            <a:r>
              <a:rPr lang="as-IN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কনফারে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ন্সের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মাধ্যমে রুগীদের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চিকিৎসা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দিচ্ছে</a:t>
            </a:r>
            <a:endParaRPr lang="en-US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8778" y="5341144"/>
            <a:ext cx="116114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Aft>
                <a:spcPts val="1500"/>
              </a:spcAft>
            </a:pP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বিশ্বগ্রাম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ধারণায়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ডাক্তার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রোগীকে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এখন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আর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গ্রাম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শহরে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কিংবা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দেশ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অন্য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দেশে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গিয়ে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স্থানে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বসেই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তথ্য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যোগাযোগ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প্রযুক্তির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সাহায্যে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দূরবর্তী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অবস্থানের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রোগীকে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চিকিৎসা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সেবা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দিতে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পারছে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4917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54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xit" presetSubtype="54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54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xit" presetSubtype="544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54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11" grpId="0"/>
      <p:bldP spid="11" grpId="1"/>
      <p:bldP spid="11" grpId="2"/>
      <p:bldP spid="12" grpId="0"/>
      <p:bldP spid="12" grpId="1"/>
      <p:bldP spid="13" grpId="0"/>
      <p:bldP spid="17" grpId="0" animBg="1"/>
      <p:bldP spid="17" grpId="1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277" y="259288"/>
            <a:ext cx="2275303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গবেষণা</a:t>
            </a:r>
            <a:endParaRPr lang="en-US" sz="4400" b="1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059" y="1903328"/>
            <a:ext cx="3578742" cy="24788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942" y="1903328"/>
            <a:ext cx="3578744" cy="25097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8000" y="1903328"/>
            <a:ext cx="3578743" cy="25000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4872709" y="4459658"/>
            <a:ext cx="196752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97180" lvl="0" algn="just"/>
            <a:r>
              <a:rPr lang="en-US" sz="3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গভীর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সমুদ্রে</a:t>
            </a:r>
            <a:r>
              <a:rPr lang="en-US" sz="3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9285535" y="4477976"/>
            <a:ext cx="147380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97180" lvl="0" algn="just"/>
            <a:r>
              <a:rPr lang="en-US" sz="3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মহাকশে</a:t>
            </a:r>
            <a:endParaRPr lang="en-US" sz="3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6831" y="4430630"/>
            <a:ext cx="151996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3000" b="1" dirty="0" err="1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গবেষণাগার</a:t>
            </a:r>
            <a:endParaRPr lang="en-US" sz="3000" b="1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100723" y="1137117"/>
            <a:ext cx="41504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200" b="1" kern="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200" b="1" kern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গুলোতে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b="1" kern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</a:t>
            </a:r>
            <a:r>
              <a:rPr lang="en-US" sz="3200" b="1" kern="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9311" y="5279285"/>
            <a:ext cx="1162594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2800" b="1" dirty="0" err="1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বিশ্বগ্রাম</a:t>
            </a:r>
            <a:r>
              <a:rPr lang="en-US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ব্যবস্থার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ফলে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একই</a:t>
            </a:r>
            <a:r>
              <a:rPr lang="en-US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বিষয়ে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একাধিক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বিজ্ঞানী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তাদের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গবেষণা</a:t>
            </a:r>
            <a:r>
              <a:rPr lang="en-US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ও</a:t>
            </a:r>
            <a:r>
              <a:rPr lang="en-US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চিন্তাধারা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ইন্টারনেটের</a:t>
            </a:r>
            <a:r>
              <a:rPr lang="en-US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মাধ্যমে</a:t>
            </a:r>
            <a:r>
              <a:rPr lang="en-US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প্রকাশ</a:t>
            </a:r>
            <a:r>
              <a:rPr lang="en-US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করতে</a:t>
            </a:r>
            <a:r>
              <a:rPr lang="en-US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পারে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এবং</a:t>
            </a:r>
            <a:r>
              <a:rPr lang="en-US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পৃথিবীর</a:t>
            </a:r>
            <a:r>
              <a:rPr lang="en-US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যে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কোনো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প্রান্তের</a:t>
            </a:r>
            <a:r>
              <a:rPr lang="en-US" sz="2800" b="1" dirty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তা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জানতেও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পারে</a:t>
            </a:r>
            <a:r>
              <a:rPr lang="en-US" sz="2800" b="1" dirty="0" smtClean="0"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399282" y="5260323"/>
            <a:ext cx="115533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তথ্যের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জন্য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গবেষককে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দেশ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অন্য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দেশে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বড়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গবেষণা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কেন্দ্রে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বড়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লাইব্রেরিতে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ছুটতে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392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2" grpId="0"/>
      <p:bldP spid="12" grpId="1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17143" y="220907"/>
            <a:ext cx="2288492" cy="76944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FF0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অফিস</a:t>
            </a:r>
            <a:endParaRPr lang="en-US" sz="4400" b="1" dirty="0">
              <a:ln w="11430"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5635" y="1883390"/>
            <a:ext cx="4610168" cy="3067922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Related im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748" y="1883390"/>
            <a:ext cx="4610168" cy="3067922"/>
          </a:xfrm>
          <a:prstGeom prst="rect">
            <a:avLst/>
          </a:prstGeom>
          <a:ln w="889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099687" y="1046169"/>
            <a:ext cx="43813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943608" y="5039703"/>
            <a:ext cx="34542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ফাইল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ভর্তি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অফিস</a:t>
            </a:r>
            <a:endParaRPr lang="en-US" sz="3200" b="1" kern="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373152" y="5025189"/>
            <a:ext cx="38751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ফাইল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ছাড়া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পরিছন্ন</a:t>
            </a:r>
            <a:r>
              <a:rPr lang="en-US" sz="32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অফিস</a:t>
            </a:r>
            <a:endParaRPr lang="en-US" sz="3200" b="1" kern="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0287" y="5736746"/>
            <a:ext cx="115414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বিশ্বগ্রামে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পরিবর্তিত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হওয়ায়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বদলে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যাচ্ছে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অফিসের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ফাইল-পত্র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সংরক্ষণ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দৈনন্দিন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কাজ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করার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পদ্ধতি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95484" y="5737252"/>
            <a:ext cx="115687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অফিসের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ডকুমেন্ট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তৈরি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ও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সংরক্ষন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কর্মকর্তা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ও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কর্মচারিদের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মধ্যে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অভ্যন্তরীন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ও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বহিঃযোগাযোগ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ইত্যাদি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বিষয়ে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সিদ্ধান্ত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গ্রহণ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তথা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বাস্তবায়ন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কার্যক্রম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দক্ষতার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সাথে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ডিজিটাল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পদ্ধতিতে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সম্পন্ন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করা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যায়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0388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6" grpId="0"/>
      <p:bldP spid="16" grpId="1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20368" y="248417"/>
            <a:ext cx="2181097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বাসস্থান</a:t>
            </a:r>
            <a:endParaRPr lang="en-US" sz="4000" b="1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26" name="Picture 2" descr="Related imag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1123" y="1741386"/>
            <a:ext cx="4136417" cy="2995983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845016" y="4788848"/>
            <a:ext cx="15905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সাধারণ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</a:t>
            </a:r>
            <a:endParaRPr lang="en-US" sz="2800" b="1" kern="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637028" y="4784515"/>
            <a:ext cx="12570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স্মার্ট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হোম</a:t>
            </a:r>
            <a:endParaRPr lang="en-US" sz="2800" b="1" kern="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201465" y="1749794"/>
            <a:ext cx="4153472" cy="2987575"/>
            <a:chOff x="4247431" y="2012385"/>
            <a:chExt cx="3726972" cy="2987575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7431" y="2012385"/>
              <a:ext cx="3726972" cy="298757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9" name="Rectangle 8"/>
            <p:cNvSpPr/>
            <p:nvPr/>
          </p:nvSpPr>
          <p:spPr>
            <a:xfrm>
              <a:off x="4383314" y="4615543"/>
              <a:ext cx="653143" cy="355389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319315" y="5333163"/>
            <a:ext cx="116114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বিশ্বগ্রাম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ব্যবস্থায়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স্মার্ট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হোম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হলো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এমন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একটি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বাসস্থান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যেখানে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রিমোট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এর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সাহায্যে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যে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স্থান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বাডির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সিকিউরিটি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কন্ট্রোল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সিস্টেম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হিটিং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সিস্টেম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কুলিং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সিস্টেম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লাইটিং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সিস্টেম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বিনোদন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সিস্টেমসহ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বিভিন্ন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প্রয়োজনীয়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সিস্টেমকে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নিয়ন্ত্রণ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করা</a:t>
            </a:r>
            <a:r>
              <a:rPr lang="en-US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যায়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099687" y="1018873"/>
            <a:ext cx="43813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0987" y="1283143"/>
            <a:ext cx="6396738" cy="422633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Rectangle 19"/>
          <p:cNvSpPr/>
          <p:nvPr/>
        </p:nvSpPr>
        <p:spPr>
          <a:xfrm>
            <a:off x="3628278" y="5898204"/>
            <a:ext cx="46586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/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এর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ফলে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বাড়ি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এখন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হাতের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মুঠোয়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248527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54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3" presetClass="exit" presetSubtype="54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xit" presetSubtype="54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xit" presetSubtype="54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53" presetClass="exit" presetSubtype="54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15" grpId="0"/>
      <p:bldP spid="15" grpId="1"/>
      <p:bldP spid="19" grpId="0"/>
      <p:bldP spid="19" grpId="1"/>
      <p:bldP spid="17" grpId="0"/>
      <p:bldP spid="17" grpId="1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que 7"/>
          <p:cNvSpPr/>
          <p:nvPr/>
        </p:nvSpPr>
        <p:spPr>
          <a:xfrm>
            <a:off x="4322323" y="451587"/>
            <a:ext cx="3179929" cy="717778"/>
          </a:xfrm>
          <a:prstGeom prst="plaque">
            <a:avLst/>
          </a:prstGeom>
          <a:solidFill>
            <a:schemeClr val="accent6">
              <a:lumMod val="60000"/>
              <a:lumOff val="4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algn="ctr">
              <a:defRPr/>
            </a:pPr>
            <a:r>
              <a:rPr lang="en-US" sz="4800" b="1" kern="0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bn-IN" sz="4400" b="1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4400" b="1" kern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625" y="451587"/>
            <a:ext cx="3100423" cy="4133897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Plaque 10"/>
          <p:cNvSpPr/>
          <p:nvPr/>
        </p:nvSpPr>
        <p:spPr>
          <a:xfrm>
            <a:off x="6987638" y="4012443"/>
            <a:ext cx="4954153" cy="2358802"/>
          </a:xfrm>
          <a:prstGeom prst="plaque">
            <a:avLst/>
          </a:prstGeom>
          <a:noFill/>
          <a:ln w="28575" cap="flat" cmpd="sng" algn="ctr">
            <a:solidFill>
              <a:schemeClr val="tx1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algn="just"/>
            <a:r>
              <a:rPr lang="en-US" sz="2800" b="1" dirty="0" err="1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2800" b="1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en-US" sz="2800" b="1" dirty="0" err="1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2800" b="1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2800" b="1" dirty="0" err="1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2800" b="1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প্রযুক্তি</a:t>
            </a:r>
            <a:endParaRPr lang="en-US" sz="2800" b="1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400" b="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2400" b="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b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নবম</a:t>
            </a:r>
            <a:endParaRPr lang="en-US" sz="2400" b="1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bn-BD" altLang="en-US" sz="2400" b="1" dirty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altLang="en-US" sz="2400" b="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altLang="en-US" sz="2400" b="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প্রথম</a:t>
            </a:r>
            <a:endParaRPr lang="en-US" altLang="en-US" sz="2400" b="1" dirty="0" smtClean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just"/>
            <a:r>
              <a:rPr lang="en-US" sz="2400" b="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2400" b="1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বিশ্বগ্রাম</a:t>
            </a:r>
            <a:endParaRPr lang="en-US" sz="2400" b="1" dirty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400" b="1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</a:t>
            </a:r>
            <a:endParaRPr lang="en-US" sz="2400" b="1" dirty="0" smtClean="0">
              <a:ln w="1143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just"/>
            <a:r>
              <a:rPr lang="en-US" sz="2400" b="1" kern="0" dirty="0" err="1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তারিখঃ</a:t>
            </a:r>
            <a:r>
              <a:rPr lang="en-US" sz="2400" b="1" kern="0" dirty="0" smtClean="0">
                <a:ln w="1143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4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Plaque 11"/>
          <p:cNvSpPr/>
          <p:nvPr/>
        </p:nvSpPr>
        <p:spPr>
          <a:xfrm>
            <a:off x="679337" y="4585484"/>
            <a:ext cx="3947254" cy="2415662"/>
          </a:xfrm>
          <a:prstGeom prst="plaque">
            <a:avLst/>
          </a:prstGeom>
          <a:noFill/>
          <a:ln w="9525" cap="flat" cmpd="sng" algn="ctr">
            <a:solidFill>
              <a:schemeClr val="tx1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algn="ctr">
              <a:defRPr/>
            </a:pPr>
            <a:r>
              <a:rPr lang="en-US" sz="28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এল.এম</a:t>
            </a:r>
            <a:r>
              <a:rPr lang="en-US" sz="2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আছহাব</a:t>
            </a:r>
            <a:r>
              <a:rPr lang="en-US" sz="2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উদ্দিন</a:t>
            </a:r>
            <a:r>
              <a:rPr lang="en-US" sz="2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হৃদয়</a:t>
            </a:r>
            <a:endParaRPr lang="en-US" sz="2800" b="1" dirty="0" smtClean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>
              <a:defRPr/>
            </a:pPr>
            <a:r>
              <a:rPr lang="en-US" sz="28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2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(</a:t>
            </a:r>
            <a:r>
              <a:rPr lang="en-US" sz="28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2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>
              <a:defRPr/>
            </a:pPr>
            <a:r>
              <a:rPr lang="en-US" sz="28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পেকুয়া</a:t>
            </a:r>
            <a:r>
              <a:rPr lang="en-US" sz="2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বালিকা</a:t>
            </a:r>
            <a:r>
              <a:rPr lang="en-US" sz="2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dirty="0" err="1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en-US" sz="2800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800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5447" y="1169365"/>
            <a:ext cx="1771650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166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92675" y="230262"/>
            <a:ext cx="2367956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none">
            <a:spAutoFit/>
          </a:bodyPr>
          <a:lstStyle/>
          <a:p>
            <a:pPr lvl="0"/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4000" b="1" dirty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বাণিজ্য</a:t>
            </a:r>
            <a:endParaRPr lang="en-US" sz="4000" b="1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973383" y="1042450"/>
            <a:ext cx="40607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88219" y="5766681"/>
            <a:ext cx="112882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মানুষকে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পণ্য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ক্রয়-বিক্রয়ের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জন্য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গ্রাম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অন্য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গ্রামে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কিংবা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দেশ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অন্য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দেশে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যেতো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endParaRPr lang="en-US" sz="3200" b="1" dirty="0">
              <a:solidFill>
                <a:srgbClr val="7030A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3723" y="2586413"/>
            <a:ext cx="3721770" cy="2926449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7063" y="2586413"/>
            <a:ext cx="3721770" cy="2926449"/>
          </a:xfrm>
          <a:prstGeom prst="rect">
            <a:avLst/>
          </a:prstGeom>
          <a:ln w="38100" cap="sq">
            <a:solidFill>
              <a:schemeClr val="tx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5" name="Group 4"/>
          <p:cNvGrpSpPr/>
          <p:nvPr/>
        </p:nvGrpSpPr>
        <p:grpSpPr>
          <a:xfrm>
            <a:off x="8122487" y="2554329"/>
            <a:ext cx="3769517" cy="2958533"/>
            <a:chOff x="8170613" y="2233489"/>
            <a:chExt cx="3769517" cy="2900929"/>
          </a:xfrm>
        </p:grpSpPr>
        <p:pic>
          <p:nvPicPr>
            <p:cNvPr id="2050" name="Picture 2" descr="Image result for à¦¬à§à¦¯à¦¬à¦¸à¦¾ à¦¬à¦¾à¦£à¦¿à¦à§à¦¯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0613" y="2265573"/>
              <a:ext cx="3769517" cy="2868845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8170613" y="2233489"/>
              <a:ext cx="3769517" cy="96909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2999876" y="1611192"/>
            <a:ext cx="64649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অতীতে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মানুষ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কোথায়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গিয়ে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পণ্য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ক্রয়-বিক্রয়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করতো</a:t>
            </a:r>
            <a:r>
              <a:rPr lang="en-US" sz="3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 </a:t>
            </a:r>
            <a:endParaRPr lang="en-US" sz="3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0" name="Picture 6" descr="Related imag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2096" y="2285505"/>
            <a:ext cx="3769518" cy="28691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7371" y="2321940"/>
            <a:ext cx="3769518" cy="28770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Rectangle 21"/>
          <p:cNvSpPr/>
          <p:nvPr/>
        </p:nvSpPr>
        <p:spPr>
          <a:xfrm>
            <a:off x="433785" y="5766681"/>
            <a:ext cx="114427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ই-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কমার্স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ওয়েবসাইট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পণ্য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সেবা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পছন্দ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করে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ক্রয়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করেতে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পারছে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এবং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অনলাইনে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মূল্য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পরিশোধ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করতে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পারছে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3" name="Rectangle 22"/>
          <p:cNvSpPr/>
          <p:nvPr/>
        </p:nvSpPr>
        <p:spPr>
          <a:xfrm>
            <a:off x="7869050" y="5275336"/>
            <a:ext cx="3146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ই-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কমার্স</a:t>
            </a:r>
            <a:endParaRPr lang="en-US" sz="2800" b="1" kern="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233775" y="5219727"/>
            <a:ext cx="31461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অনলাইনে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ব্যবসা</a:t>
            </a:r>
            <a:endParaRPr lang="en-US" sz="2800" b="1" kern="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662991" y="1613295"/>
            <a:ext cx="74595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বিশ্বগ্রাম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3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ব্যবস্থায়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মানুষ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কিভাবে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পণ্য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ক্রয়-বিক্রয়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করছে</a:t>
            </a:r>
            <a:r>
              <a:rPr lang="en-US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? </a:t>
            </a:r>
            <a:endParaRPr lang="en-US" sz="3000" b="1" dirty="0"/>
          </a:p>
        </p:txBody>
      </p:sp>
    </p:spTree>
    <p:extLst>
      <p:ext uri="{BB962C8B-B14F-4D97-AF65-F5344CB8AC3E}">
        <p14:creationId xmlns:p14="http://schemas.microsoft.com/office/powerpoint/2010/main" val="89927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3" grpId="1"/>
      <p:bldP spid="19" grpId="0"/>
      <p:bldP spid="19" grpId="1"/>
      <p:bldP spid="22" grpId="0"/>
      <p:bldP spid="24" grpId="0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36849" y="334110"/>
            <a:ext cx="265507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বিনোদন</a:t>
            </a:r>
            <a:endParaRPr lang="en-US" sz="4000" b="1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000" y="2691406"/>
            <a:ext cx="2806561" cy="2527476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9489" y="2691405"/>
            <a:ext cx="2806561" cy="2550629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4130" y="2700336"/>
            <a:ext cx="2800778" cy="2550630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4150" y="2691406"/>
            <a:ext cx="2805399" cy="2550629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4214684" y="1186828"/>
            <a:ext cx="37064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লক্ষ</a:t>
            </a: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2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05660" y="5274826"/>
            <a:ext cx="1418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গাদ্দি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খেলা</a:t>
            </a:r>
            <a:endParaRPr lang="en-US" sz="2800" b="1" kern="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824792" y="5332749"/>
            <a:ext cx="1418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মুরগ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খেলা</a:t>
            </a:r>
            <a:endParaRPr lang="en-US" sz="2800" b="1" kern="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23352" y="5348791"/>
            <a:ext cx="1418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পালা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গান</a:t>
            </a:r>
            <a:endParaRPr lang="en-US" sz="2800" b="1" kern="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663056" y="5332749"/>
            <a:ext cx="21286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বায়িস্কোপ</a:t>
            </a:r>
            <a:r>
              <a:rPr lang="en-US" sz="2800" b="1" kern="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খেলা</a:t>
            </a:r>
            <a:endParaRPr lang="en-US" sz="2800" b="1" kern="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537111" y="1831123"/>
            <a:ext cx="7437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অতীতে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বিনোদনের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অবলম্বন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ছিল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4760" y="2909881"/>
            <a:ext cx="2251111" cy="22511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Content Placeholder 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0186" y="2909881"/>
            <a:ext cx="2251111" cy="22511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58" y="2909881"/>
            <a:ext cx="2251111" cy="22511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5779" y="2909881"/>
            <a:ext cx="2238130" cy="22511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80272" y="2909881"/>
            <a:ext cx="2178064" cy="22511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0" name="Rectangle 39"/>
          <p:cNvSpPr/>
          <p:nvPr/>
        </p:nvSpPr>
        <p:spPr>
          <a:xfrm>
            <a:off x="861395" y="5401988"/>
            <a:ext cx="1418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রেডিও</a:t>
            </a:r>
            <a:endParaRPr lang="en-US" sz="2800" b="1" kern="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897159" y="5401622"/>
            <a:ext cx="1418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টেলিভিশন</a:t>
            </a:r>
            <a:endParaRPr lang="en-US" sz="2800" b="1" kern="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5342246" y="5373868"/>
            <a:ext cx="1418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কম্পিউটার</a:t>
            </a:r>
            <a:endParaRPr lang="en-US" sz="2800" b="1" kern="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0066226" y="5406776"/>
            <a:ext cx="1418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সিনেমা</a:t>
            </a:r>
            <a:endParaRPr lang="en-US" sz="2800" b="1" kern="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701349" y="5386633"/>
            <a:ext cx="1418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মোবাইল</a:t>
            </a:r>
            <a:endParaRPr lang="en-US" sz="2800" b="1" kern="0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144507" y="1852575"/>
            <a:ext cx="85622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বিশ্বগ্রাম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ব্যবস্থায়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বিনোদনের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অবলম্বন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2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29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54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54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53" presetClass="exit" presetSubtype="54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3" presetClass="exit" presetSubtype="54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xit" presetSubtype="54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xit" presetSubtype="54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53" presetClass="exit" presetSubtype="54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0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  <p:bldP spid="22" grpId="0"/>
      <p:bldP spid="22" grpId="1"/>
      <p:bldP spid="40" grpId="0"/>
      <p:bldP spid="41" grpId="0"/>
      <p:bldP spid="42" grpId="0"/>
      <p:bldP spid="44" grpId="0"/>
      <p:bldP spid="4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3786" y="231533"/>
            <a:ext cx="3353803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7615" y="1851942"/>
            <a:ext cx="7041145" cy="3286961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4352541" y="1058492"/>
            <a:ext cx="34307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2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2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</a:t>
            </a:r>
            <a:r>
              <a:rPr lang="en-US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5279121" y="5262014"/>
            <a:ext cx="10895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চিঠি</a:t>
            </a:r>
            <a:endParaRPr lang="en-US" sz="28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719135" y="5908345"/>
            <a:ext cx="72991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অতীতে</a:t>
            </a: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সামাজিক</a:t>
            </a: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যোগাযোগের</a:t>
            </a: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প্রধান</a:t>
            </a: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মাধ্যম</a:t>
            </a: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ছিল</a:t>
            </a: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চিঠি</a:t>
            </a:r>
            <a:r>
              <a:rPr lang="en-US" sz="2800" b="1" dirty="0" smtClean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b="1" dirty="0"/>
          </a:p>
        </p:txBody>
      </p:sp>
      <p:pic>
        <p:nvPicPr>
          <p:cNvPr id="18" name="Picture 17" descr="Image result for à¦¸à¦¾à¦®à¦¾à¦à¦¿à¦ à¦¯à§à¦à¦¾à¦¯à§à¦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50711" y="1716504"/>
            <a:ext cx="6610384" cy="3467009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5000949" y="5220698"/>
            <a:ext cx="32976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28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ইলেক্ট্রনিক</a:t>
            </a:r>
            <a:r>
              <a:rPr lang="en-US" sz="28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28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মাধ্যম</a:t>
            </a:r>
            <a:r>
              <a:rPr lang="en-US" sz="28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8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35055" y="5716934"/>
            <a:ext cx="115323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বর্তমানে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সামাজিক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যোগাযোগের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জন্য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বিশ্বগ্রামের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নাগরিকরা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ব্যবহার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Facebook, </a:t>
            </a:r>
            <a:r>
              <a:rPr lang="en-US" sz="24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Twitter,You</a:t>
            </a:r>
            <a:r>
              <a:rPr lang="en-US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Tube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এই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ধরণের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ওয়েবসাইট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সোশ্যাল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মিডিয়া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endParaRPr lang="en-US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98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8" grpId="1"/>
      <p:bldP spid="10" grpId="0"/>
      <p:bldP spid="10" grpId="1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835970" y="251859"/>
            <a:ext cx="1869630" cy="7694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rgbClr val="00206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 err="1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সংবাদ</a:t>
            </a:r>
            <a:endParaRPr lang="en-US" sz="4400" b="1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52" name="Picture 4" descr="Related imag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8737" y="2076200"/>
            <a:ext cx="5107051" cy="2783305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Image result for à¦¨à¦¿à¦à¦-à¦ªà§à¦°à§à¦à¦¾à¦²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3096" y="2076200"/>
            <a:ext cx="5107051" cy="2783305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8261789" y="4915982"/>
            <a:ext cx="17059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নিউজ-পোর্টাল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539220" y="4931371"/>
            <a:ext cx="22477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স্যাটেলাইট</a:t>
            </a:r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চ্যানেল</a:t>
            </a:r>
            <a:r>
              <a:rPr lang="en-U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500549" y="1012805"/>
            <a:ext cx="47612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3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গুলোতে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</a:t>
            </a:r>
            <a:r>
              <a:rPr lang="en-US" sz="36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72716" y="5488846"/>
            <a:ext cx="116786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7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বিশ্বগ্রামের</a:t>
            </a:r>
            <a:r>
              <a:rPr lang="en-US" sz="27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যে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জায়গায়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ঘটে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যাওয়া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ঘটনার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বিবরণ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ছবি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অথবা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ভিডিও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মুর্তেই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ইন্টারনেটের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মাধ্যমে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পাঠানো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যায়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এমনকি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স্যাটেলাইট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চ্যানেলের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মাধ্যমে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সরাসরি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সম্প্রচার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করা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যায়</a:t>
            </a:r>
            <a:r>
              <a:rPr lang="en-US" sz="27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endParaRPr lang="en-US" sz="2700" b="1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1158" y="5507713"/>
            <a:ext cx="113417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যে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খবরের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আপডেট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প্রতিনিয়ত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নিউজ-পোর্টাল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ওয়েবসাইটের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মাধ্যমে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পাওয়া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যায়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অর্থা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ৎ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অতি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দ্রুততার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সাথে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সংবাদ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প্রচারের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কারণে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মানুষের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জন্য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তথ্য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পাওয়া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সহজ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হয়েছে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10119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0" grpId="0"/>
      <p:bldP spid="11" grpId="0"/>
      <p:bldP spid="11" grpId="1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758226" y="284412"/>
            <a:ext cx="1865858" cy="707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 err="1">
                <a:ln w="11430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সংস্কৃতি</a:t>
            </a:r>
            <a:endParaRPr lang="en-US" sz="4000" b="1" dirty="0">
              <a:ln w="11430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5360" y="2142693"/>
            <a:ext cx="2790608" cy="2444757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18128" y="4677385"/>
            <a:ext cx="13628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err="1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বাংলাদেশী</a:t>
            </a:r>
            <a:endParaRPr lang="en-US" sz="2800" b="1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102" name="Picture 6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81034" y="2136202"/>
            <a:ext cx="2790608" cy="2444757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0039759" y="4677385"/>
            <a:ext cx="118974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err="1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জাপানীজ</a:t>
            </a:r>
            <a:endParaRPr lang="en-US" sz="2800" b="1" dirty="0" smtClean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106" name="Picture 10" descr="Image result for à¦à§à¦¨à¦¾ à¦¸à¦¾à¦à¦¸à§à¦à§à¦¤à¦¿à¦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2929" y="2136202"/>
            <a:ext cx="2790608" cy="2444757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874433" y="4677385"/>
            <a:ext cx="10583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err="1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ভারতীয়</a:t>
            </a:r>
            <a:endParaRPr lang="en-US" sz="2800" b="1" dirty="0" smtClean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110" name="Picture 14" descr="Related imag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84825" y="2136203"/>
            <a:ext cx="2716024" cy="2444757"/>
          </a:xfrm>
          <a:prstGeom prst="rect">
            <a:avLst/>
          </a:prstGeom>
          <a:ln w="38100" cap="sq">
            <a:solidFill>
              <a:srgbClr val="FFFF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7260183" y="4677385"/>
            <a:ext cx="647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err="1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চীনা</a:t>
            </a:r>
            <a:endParaRPr lang="en-US" sz="2800" b="1" dirty="0" smtClean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92074" y="5601939"/>
            <a:ext cx="1050877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বিশ্বগ্রাম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 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ব্যবস্থায়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ভিন্ন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জাতি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বর্ণ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ধর্মের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মানুষ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একটি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একক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সমাজে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বসবাস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করছে</a:t>
            </a:r>
            <a:r>
              <a:rPr lang="en-US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Calibri" panose="020F0502020204030204" pitchFamily="34" charset="0"/>
                <a:cs typeface="NikoshBAN" panose="02000000000000000000" pitchFamily="2" charset="0"/>
              </a:rPr>
              <a:t>। </a:t>
            </a:r>
            <a:endParaRPr lang="en-US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326349" y="1202870"/>
            <a:ext cx="74831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বলোতো,নিচের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গুলোর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নাচ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kern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দেশের</a:t>
            </a:r>
            <a:r>
              <a:rPr lang="en-US" sz="3600" b="1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360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6205" y="5601939"/>
            <a:ext cx="111746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ফলে</a:t>
            </a: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ভিন্ন</a:t>
            </a: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সংস্কৃতির</a:t>
            </a: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মানুষের</a:t>
            </a: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মাঝে</a:t>
            </a: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সংস্কৃতি</a:t>
            </a: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বিনিময়</a:t>
            </a:r>
            <a:r>
              <a:rPr lang="en-US" sz="2800" b="1" dirty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ঘটছে</a:t>
            </a:r>
            <a:r>
              <a:rPr lang="en-US" sz="2800" b="1" dirty="0" smtClean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এবং</a:t>
            </a:r>
            <a:r>
              <a:rPr lang="en-US" sz="2800" b="1" dirty="0" smtClean="0">
                <a:solidFill>
                  <a:srgbClr val="70AD47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বিভিন্ন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বিষয়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সম্পর্কে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ভূল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ধারণা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ও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অন্ধবিশ্বাস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দূর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হচ্ছে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এবং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মানুষের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চিন্তা-চেতনার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পরিবর্তন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হচ্ছে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ea typeface="Times New Roman" panose="02020603050405020304" pitchFamily="18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89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3" grpId="0"/>
      <p:bldP spid="12" grpId="0"/>
      <p:bldP spid="12" grpId="1"/>
      <p:bldP spid="14" grpId="0"/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que 7"/>
          <p:cNvSpPr/>
          <p:nvPr/>
        </p:nvSpPr>
        <p:spPr>
          <a:xfrm>
            <a:off x="3865728" y="266067"/>
            <a:ext cx="3761704" cy="838200"/>
          </a:xfrm>
          <a:prstGeom prst="plaqu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US" sz="4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0210871" y="397572"/>
            <a:ext cx="1415772" cy="1239363"/>
            <a:chOff x="7222010" y="322589"/>
            <a:chExt cx="1415772" cy="123936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200" y="322589"/>
              <a:ext cx="1031674" cy="973590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7222010" y="1192620"/>
              <a:ext cx="141577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সময়ঃ </a:t>
              </a:r>
              <a:r>
                <a:rPr lang="en-US" dirty="0" smtClean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১০</a:t>
              </a:r>
              <a:r>
                <a:rPr lang="bn-BD" dirty="0" smtClean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মিনিট </a:t>
              </a:r>
              <a:endPara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13" name="Content Placeholder 2"/>
          <p:cNvSpPr txBox="1">
            <a:spLocks/>
          </p:cNvSpPr>
          <p:nvPr/>
        </p:nvSpPr>
        <p:spPr>
          <a:xfrm>
            <a:off x="304800" y="3096634"/>
            <a:ext cx="11534273" cy="914760"/>
          </a:xfrm>
          <a:prstGeom prst="rect">
            <a:avLst/>
          </a:prstGeom>
        </p:spPr>
        <p:txBody>
          <a:bodyPr/>
          <a:lstStyle/>
          <a:p>
            <a:pPr marL="297180" algn="just">
              <a:lnSpc>
                <a:spcPct val="80000"/>
              </a:lnSpc>
            </a:pP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১."যোগাযোগের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বিশ্বটাই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গ্রামে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পরিনত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স্বপক্ষে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তোমাদের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মতামত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41300" indent="-241300" defTabSz="642938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n-US" sz="40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41300" indent="-241300" defTabSz="642938" fontAlgn="base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en-US" sz="40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6145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394581" y="235830"/>
            <a:ext cx="2852381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elaxedInset"/>
          </a:sp3d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400" b="1" dirty="0">
                <a:ln w="1905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itchFamily="2" charset="0"/>
                <a:cs typeface="SolaimanLipi" pitchFamily="2" charset="0"/>
              </a:rPr>
              <a:t> </a:t>
            </a:r>
            <a:r>
              <a:rPr lang="bn-BD" sz="4800" b="1" dirty="0">
                <a:ln w="1905"/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800" b="1" dirty="0">
              <a:ln w="1905"/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41195" y="1260143"/>
            <a:ext cx="9157647" cy="52816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১.বিশ্বগ্রামের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মেরুদন্ড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(ক)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ডেটা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	(খ)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হার্ডওয়্যার</a:t>
            </a:r>
            <a:endParaRPr lang="en-US" sz="2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(গ)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	(ঘ)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নেটওয়ার্ক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কানেক্টিভিটি</a:t>
            </a:r>
            <a:endParaRPr lang="en-US" sz="2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বিজ্ঞাপন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বিশ্বব্যাপী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ছড়িয়ে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সাইন</a:t>
            </a: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বোর্ড</a:t>
            </a: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টানাতে</a:t>
            </a: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(খ)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পত্রিকায়</a:t>
            </a: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(গ)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ওয়েবসাইটে</a:t>
            </a: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	(ঘ)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রেডিওতে</a:t>
            </a: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প্রচার</a:t>
            </a: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endParaRPr lang="en-US" sz="2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বিশ্বগ্রামের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pPr>
              <a:buNone/>
            </a:pP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     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i.জীবনযাত্রার</a:t>
            </a: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সার্বিক</a:t>
            </a: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</a:t>
            </a:r>
          </a:p>
          <a:p>
            <a:pPr>
              <a:buNone/>
            </a:pP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ii.নতুন</a:t>
            </a: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কর্মসংস্থান</a:t>
            </a: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</a:p>
          <a:p>
            <a:pPr>
              <a:buNone/>
            </a:pP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	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iii.সামাজিক</a:t>
            </a: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2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endParaRPr lang="en-US" sz="2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>
              <a:buNone/>
            </a:pPr>
            <a:r>
              <a:rPr lang="en-US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r>
              <a:rPr lang="en-US" sz="2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  <a:p>
            <a:pPr>
              <a:buNone/>
            </a:pPr>
            <a:r>
              <a:rPr lang="en-US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	(ক) </a:t>
            </a:r>
            <a:r>
              <a:rPr lang="en-US" sz="2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 ও  ii   (খ) ii ও iii    (গ)  </a:t>
            </a:r>
            <a:r>
              <a:rPr lang="en-US" sz="2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iii   (ঘ)    </a:t>
            </a:r>
            <a:r>
              <a:rPr lang="en-US" sz="2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en-US" sz="2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ii  ও iii    </a:t>
            </a:r>
          </a:p>
          <a:p>
            <a:pPr>
              <a:buNone/>
            </a:pPr>
            <a:endParaRPr lang="en-US" sz="2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812736" y="1549029"/>
            <a:ext cx="1897039" cy="609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:-ঘ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812736" y="4729499"/>
            <a:ext cx="1897039" cy="609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:-খ</a:t>
            </a:r>
            <a:endParaRPr lang="en-US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812736" y="2661641"/>
            <a:ext cx="1897039" cy="6096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সমাধান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:-গ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27858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997" y="3891996"/>
            <a:ext cx="11309895" cy="70788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সামাজিক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মাধ্যমের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 </a:t>
            </a:r>
            <a:r>
              <a:rPr lang="en-US" sz="4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অসুবিধা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সমূহ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লিখে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4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en-US" sz="4000" b="1" spc="47" dirty="0" smtClean="0">
                <a:ln w="11430">
                  <a:solidFill>
                    <a:sysClr val="windowText" lastClr="000000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4000" b="1" spc="47" dirty="0">
              <a:ln w="11430">
                <a:solidFill>
                  <a:sysClr val="windowText" lastClr="000000"/>
                </a:solidFill>
              </a:ln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772" y="211875"/>
            <a:ext cx="5040120" cy="27154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laque 5"/>
          <p:cNvSpPr/>
          <p:nvPr/>
        </p:nvSpPr>
        <p:spPr>
          <a:xfrm>
            <a:off x="2597204" y="513845"/>
            <a:ext cx="3761704" cy="838200"/>
          </a:xfrm>
          <a:prstGeom prst="plaqu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5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0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5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020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que 7"/>
          <p:cNvSpPr/>
          <p:nvPr/>
        </p:nvSpPr>
        <p:spPr>
          <a:xfrm>
            <a:off x="3297783" y="541103"/>
            <a:ext cx="6014966" cy="828121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solidFill>
              <a:schemeClr val="accent2"/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rtlCol="0" anchor="ctr"/>
          <a:lstStyle/>
          <a:p>
            <a:pPr algn="ctr">
              <a:defRPr/>
            </a:pPr>
            <a:r>
              <a:rPr lang="en-US" sz="16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6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64" y="1787053"/>
            <a:ext cx="11778018" cy="4850031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359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4360" y="1533405"/>
            <a:ext cx="5066097" cy="392994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985" y="1533405"/>
            <a:ext cx="5041446" cy="3929946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8352429" y="5625322"/>
            <a:ext cx="1806397" cy="5950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গ্রাম</a:t>
            </a:r>
            <a:endParaRPr lang="en-US" sz="4000" b="1" dirty="0">
              <a:solidFill>
                <a:srgbClr val="7030A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65860" y="5625322"/>
            <a:ext cx="2673878" cy="5950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পৃথিবী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</a:t>
            </a:r>
            <a:endParaRPr lang="en-US" sz="4000" b="1" dirty="0">
              <a:solidFill>
                <a:srgbClr val="7030A0"/>
              </a:solidFill>
              <a:effectLst>
                <a:outerShdw blurRad="38100" dist="38100" dir="2700000" algn="tl" rotWithShape="0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24337" y="395591"/>
            <a:ext cx="51187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bn-BD" sz="4800" b="1" kern="0" dirty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নিবিড়</a:t>
            </a:r>
            <a:r>
              <a:rPr lang="en-US" sz="4800" b="1" kern="0" dirty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kern="0" dirty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ভাবে </a:t>
            </a:r>
            <a:r>
              <a:rPr lang="bn-BD" sz="4800" b="1" kern="0" dirty="0" smtClean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পর্যবেক্ষ</a:t>
            </a:r>
            <a:r>
              <a:rPr lang="en-US" sz="4800" b="1" kern="0" dirty="0" smtClean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4800" b="1" kern="0" dirty="0" smtClean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kern="0" dirty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</a:t>
            </a:r>
            <a:endParaRPr lang="en-US" sz="4800" b="1" kern="0" dirty="0">
              <a:ln w="11430"/>
              <a:solidFill>
                <a:srgbClr val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1986" y="395591"/>
            <a:ext cx="110284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400" b="1" dirty="0" err="1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অনুমান</a:t>
            </a:r>
            <a:r>
              <a:rPr lang="en-US" sz="4400" b="1" dirty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400" b="1" dirty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</a:t>
            </a:r>
            <a:r>
              <a:rPr lang="en-US" sz="4400" b="1" dirty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sz="4400" b="1" dirty="0" err="1" smtClean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4400" b="1" dirty="0" smtClean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4400" b="1" dirty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400" b="1" dirty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4400" b="1" dirty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আলোচনা</a:t>
            </a:r>
            <a:r>
              <a:rPr lang="en-US" sz="4400" b="1" dirty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4400" b="1" dirty="0">
                <a:ln w="11430"/>
                <a:solidFill>
                  <a:srgbClr val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8" name="Rectangle 7"/>
          <p:cNvSpPr/>
          <p:nvPr/>
        </p:nvSpPr>
        <p:spPr>
          <a:xfrm>
            <a:off x="3119795" y="457147"/>
            <a:ext cx="56315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ছবিতে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দেখা </a:t>
            </a:r>
            <a:r>
              <a:rPr lang="bn-BD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যায়?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74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0" grpId="1"/>
      <p:bldP spid="11" grpId="0"/>
      <p:bldP spid="8" grpId="0"/>
      <p:bldP spid="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13238" y="1672032"/>
            <a:ext cx="3167983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002060"/>
            </a:solidFill>
          </a:ln>
          <a:scene3d>
            <a:camera prst="perspective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en-US" sz="7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বিশ্বগ্রাম</a:t>
            </a:r>
            <a:endParaRPr lang="en-US" sz="7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191" y="2763248"/>
            <a:ext cx="4723922" cy="40947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736979" y="802621"/>
            <a:ext cx="56501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….</a:t>
            </a:r>
            <a:endParaRPr lang="en-US" sz="6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2081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4968" y="2880217"/>
            <a:ext cx="11791665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8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এই পাঠ শেষে </a:t>
            </a:r>
            <a:r>
              <a:rPr lang="bn-IN" sz="48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8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…</a:t>
            </a:r>
            <a:endParaRPr lang="bn-IN" sz="4800" b="1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1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.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বিশ্বগ্রাম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lang="bn-BD" sz="4000" b="1" spc="-15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2.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বিশ্বগ্রামের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সংশ্লিষ্ট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উপাদান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গুলো</a:t>
            </a: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৩.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বিশ্বগ্রামের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just">
              <a:lnSpc>
                <a:spcPct val="90000"/>
              </a:lnSpc>
              <a:spcBef>
                <a:spcPct val="20000"/>
              </a:spcBef>
              <a:defRPr/>
            </a:pP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01925" y="359796"/>
            <a:ext cx="3701142" cy="110799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6"/>
            </a:solidFill>
          </a:ln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kern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2000" b="1" kern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2479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lated ima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161" y="1818519"/>
            <a:ext cx="5045060" cy="3885591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1503" y="1818518"/>
            <a:ext cx="5045060" cy="3885592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1344189" y="490145"/>
            <a:ext cx="9179745" cy="6419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40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40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0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971968" y="5840961"/>
            <a:ext cx="1964130" cy="41092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3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গণমাধ্যম</a:t>
            </a:r>
            <a:endParaRPr lang="en-US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834378" y="5840961"/>
            <a:ext cx="1964130" cy="41092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যানবাহন</a:t>
            </a:r>
            <a:endParaRPr lang="en-US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78831" y="727793"/>
            <a:ext cx="11275925" cy="6716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হ্যাঁ,এগুলো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জায়গায়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এমনকি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বিশ্বের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প্রান্ত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প্রান্তে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খুব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যাওয়া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408965" y="504986"/>
            <a:ext cx="9179745" cy="64192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গণমাধ্যম</a:t>
            </a:r>
            <a:r>
              <a:rPr lang="en-US" sz="40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40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dirty="0" smtClean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95161" y="727793"/>
            <a:ext cx="11435582" cy="6716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গণমাধ্যম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খবর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সংস্কৃতি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বিশ্বের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প্রান্ত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অন্য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প্রান্তে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খুব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পৌঁছে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দেয়</a:t>
            </a:r>
            <a:r>
              <a:rPr lang="en-US" sz="36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231801" y="424186"/>
            <a:ext cx="380264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যাচ্ছে</a:t>
            </a:r>
            <a:r>
              <a:rPr lang="en-US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  <a:endParaRPr lang="en-US" sz="40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6271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7" grpId="0"/>
      <p:bldP spid="8" grpId="0"/>
      <p:bldP spid="8" grpId="1"/>
      <p:bldP spid="9" grpId="0"/>
      <p:bldP spid="9" grpId="1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lated imag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516" y="1295827"/>
            <a:ext cx="2733041" cy="2141905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Related image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2835" y="1295827"/>
            <a:ext cx="2733041" cy="2141905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à¦à§à¦²à¦¿à¦«à§à¦¨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89848" y="1284184"/>
            <a:ext cx="2733041" cy="2141905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Related image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4668" y="4035457"/>
            <a:ext cx="2733041" cy="2141905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Related imag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58142" y="4035457"/>
            <a:ext cx="2733045" cy="2141905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ounded Rectangle 7"/>
          <p:cNvSpPr/>
          <p:nvPr/>
        </p:nvSpPr>
        <p:spPr>
          <a:xfrm>
            <a:off x="4333750" y="3531612"/>
            <a:ext cx="2531210" cy="4263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টেলিভিশন</a:t>
            </a:r>
            <a:endParaRPr lang="en-US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31786" y="3529701"/>
            <a:ext cx="2531210" cy="4263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রেডিও</a:t>
            </a:r>
            <a:r>
              <a:rPr lang="en-US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73763" y="6269336"/>
            <a:ext cx="2531210" cy="4263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endParaRPr lang="en-US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878534" y="6257694"/>
            <a:ext cx="2531210" cy="4263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endParaRPr lang="en-US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8818960" y="3515187"/>
            <a:ext cx="2531210" cy="4263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টেলিফোন</a:t>
            </a:r>
            <a:endParaRPr lang="en-US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610" y="4013953"/>
            <a:ext cx="2679933" cy="215397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Rounded Rectangle 13"/>
          <p:cNvSpPr/>
          <p:nvPr/>
        </p:nvSpPr>
        <p:spPr>
          <a:xfrm>
            <a:off x="4556499" y="6257693"/>
            <a:ext cx="2531210" cy="42638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endParaRPr lang="en-US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616327" y="268642"/>
            <a:ext cx="47676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তোমরা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ছবিতে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kern="0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kern="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দেখছ</a:t>
            </a:r>
            <a:r>
              <a:rPr lang="en-US" sz="40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3021058" y="331647"/>
            <a:ext cx="6324108" cy="5339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এগুলো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দ্বারা</a:t>
            </a: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80685" y="366521"/>
            <a:ext cx="11506516" cy="53392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s-IN" sz="2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বিশ্বের বিভিন্ন </a:t>
            </a:r>
            <a:r>
              <a:rPr lang="as-IN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প্রান্তের</a:t>
            </a:r>
            <a:r>
              <a:rPr lang="en-US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মানুষ</a:t>
            </a:r>
            <a:r>
              <a:rPr lang="as-IN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পরস্পরের সাথে </a:t>
            </a:r>
            <a:r>
              <a:rPr lang="as-IN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28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US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আদান</a:t>
            </a:r>
            <a:r>
              <a:rPr lang="en-US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প্রদান</a:t>
            </a:r>
            <a:r>
              <a:rPr lang="en-US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</a:t>
            </a:r>
            <a:r>
              <a:rPr lang="en-US" sz="2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2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" name="Picture 2" descr="Related image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8149" y="1129391"/>
            <a:ext cx="5375505" cy="4182839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8377" y="1129390"/>
            <a:ext cx="5375505" cy="4182839"/>
          </a:xfrm>
          <a:prstGeom prst="rect">
            <a:avLst/>
          </a:prstGeom>
          <a:ln w="88900" cap="sq" cmpd="thickThin">
            <a:solidFill>
              <a:srgbClr val="FFFF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3" name="Rounded Rectangle 22"/>
          <p:cNvSpPr/>
          <p:nvPr/>
        </p:nvSpPr>
        <p:spPr>
          <a:xfrm>
            <a:off x="574510" y="5732308"/>
            <a:ext cx="11153036" cy="755578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হাতের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মুঠোয়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এসেছে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গ্রামে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পরিণত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হয়েছে</a:t>
            </a:r>
            <a:r>
              <a:rPr lang="en-US" sz="36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2836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4" grpId="0"/>
      <p:bldP spid="14" grpId="1"/>
      <p:bldP spid="17" grpId="0"/>
      <p:bldP spid="17" grpId="1"/>
      <p:bldP spid="18" grpId="0"/>
      <p:bldP spid="18" grpId="1"/>
      <p:bldP spid="19" grpId="0"/>
      <p:bldP spid="19" grpId="1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825005" y="5037820"/>
            <a:ext cx="5796481" cy="7824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85800" indent="-685800" algn="just">
              <a:buFont typeface="Wingdings" panose="05000000000000000000" pitchFamily="2" charset="2"/>
              <a:buChar char="q"/>
              <a:defRPr/>
            </a:pP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বিশ্বগ্রাম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kern="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210871" y="397572"/>
            <a:ext cx="1346844" cy="1239363"/>
            <a:chOff x="7222010" y="322589"/>
            <a:chExt cx="1346844" cy="1239363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15200" y="322589"/>
              <a:ext cx="1031674" cy="97359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7222010" y="1192620"/>
              <a:ext cx="13468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dirty="0">
                  <a:ln w="0"/>
                  <a:solidFill>
                    <a:srgbClr val="002060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NikoshBAN" pitchFamily="2" charset="0"/>
                  <a:cs typeface="NikoshBAN" pitchFamily="2" charset="0"/>
                </a:rPr>
                <a:t>সময়ঃ ৩ মিনিট </a:t>
              </a:r>
              <a:endParaRPr lang="en-US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9" name="Plaque 8"/>
          <p:cNvSpPr/>
          <p:nvPr/>
        </p:nvSpPr>
        <p:spPr>
          <a:xfrm>
            <a:off x="3522611" y="397572"/>
            <a:ext cx="4306117" cy="753120"/>
          </a:xfrm>
          <a:prstGeom prst="plaque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  <a:scene3d>
            <a:camera prst="orthographicFront"/>
            <a:lightRig rig="threePt" dir="t"/>
          </a:scene3d>
          <a:sp3d>
            <a:bevelT prst="angle"/>
          </a:sp3d>
        </p:spPr>
        <p:txBody>
          <a:bodyPr rtlCol="0" anchor="ctr"/>
          <a:lstStyle/>
          <a:p>
            <a:pPr algn="ctr">
              <a:defRPr/>
            </a:pPr>
            <a:r>
              <a:rPr lang="bn-BD" sz="5400" b="1" kern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5400" kern="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378" y="1636935"/>
            <a:ext cx="4886581" cy="2961564"/>
          </a:xfrm>
          <a:prstGeom prst="rect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8033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971800" y="435593"/>
            <a:ext cx="5735472" cy="86094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000" b="1" kern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kern="0" dirty="0" err="1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4400" b="1" kern="0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kern="0" dirty="0" err="1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4400" b="1" kern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400" b="1" kern="0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4400" b="1" kern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kern="0" dirty="0" err="1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নাও</a:t>
            </a:r>
            <a:r>
              <a:rPr lang="en-US" sz="4400" b="1" kern="0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000" kern="0" dirty="0">
              <a:solidFill>
                <a:schemeClr val="accent6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3828" y="2092442"/>
            <a:ext cx="1159691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as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বিশ্বগ্রাম বা গ্লোবাল ভিলেজ বলতে সাধারণত এমন একটি </a:t>
            </a:r>
            <a:r>
              <a:rPr lang="as-IN" sz="28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ধার</a:t>
            </a:r>
            <a:r>
              <a:rPr lang="en-US" sz="2800" b="1" dirty="0" err="1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ণা</a:t>
            </a:r>
            <a:r>
              <a:rPr lang="as-IN" sz="28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 ব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28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ঝানো </a:t>
            </a:r>
            <a:r>
              <a:rPr lang="as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হয় যেখানে বিশ্বের বিভিন্ন প্রান্তের লোকজন পরস্পরের সাথে সহজে যাতায়াত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as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গণমাধ্যম ও ইলেকট্রনিক</a:t>
            </a:r>
            <a:r>
              <a:rPr lang="en-US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রেডিও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টেলিভিশন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টেলিফোন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প্রভৃতি</a:t>
            </a:r>
            <a:r>
              <a:rPr lang="en-US" sz="28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as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যোগাযোগের মাধ্যমে যুক্ত </a:t>
            </a:r>
            <a:r>
              <a:rPr lang="as-IN" sz="28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থ</a:t>
            </a:r>
            <a:r>
              <a:rPr lang="en-US" sz="28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া</a:t>
            </a:r>
            <a:r>
              <a:rPr lang="as-IN" sz="2800" b="1" dirty="0" smtClean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 </a:t>
            </a:r>
            <a:r>
              <a:rPr lang="as-IN" sz="28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 ক্রমেই একটি একক কমিউনিটিতে পরিণত হয়।</a:t>
            </a:r>
            <a:endParaRPr lang="en-US" sz="28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4438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8365</TotalTime>
  <Words>968</Words>
  <Application>Microsoft Office PowerPoint</Application>
  <PresentationFormat>Widescreen</PresentationFormat>
  <Paragraphs>205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Arial</vt:lpstr>
      <vt:lpstr>Calibri</vt:lpstr>
      <vt:lpstr>Calibri Light</vt:lpstr>
      <vt:lpstr>NikoshBAN</vt:lpstr>
      <vt:lpstr>SolaimanLipi</vt:lpstr>
      <vt:lpstr>Times New Roman</vt:lpstr>
      <vt:lpstr>Vrinda</vt:lpstr>
      <vt:lpstr>Wingdings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MADRASHA</dc:creator>
  <cp:lastModifiedBy>Lm Ashab Uddin Ridoy</cp:lastModifiedBy>
  <cp:revision>1057</cp:revision>
  <dcterms:created xsi:type="dcterms:W3CDTF">2019-05-27T04:34:07Z</dcterms:created>
  <dcterms:modified xsi:type="dcterms:W3CDTF">2020-05-16T04:04:36Z</dcterms:modified>
</cp:coreProperties>
</file>