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  <p:sldId id="269" r:id="rId15"/>
    <p:sldId id="270" r:id="rId16"/>
    <p:sldId id="273" r:id="rId17"/>
    <p:sldId id="271" r:id="rId18"/>
    <p:sldId id="272" r:id="rId19"/>
    <p:sldId id="280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4191000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t.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357437"/>
            <a:ext cx="5181599" cy="3814763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52400"/>
            <a:ext cx="3505200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209800"/>
            <a:ext cx="8610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মুনাফাঃ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মুলধনের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পরবর্তি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বছরে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মুলধনের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|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800600"/>
            <a:ext cx="8229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সবৃদ্ধ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মুলঃ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সবৃদ্ধ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মুল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|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unaf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04801"/>
            <a:ext cx="7924800" cy="60960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43000"/>
            <a:ext cx="3733800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</a:rPr>
              <a:t>P   </a:t>
            </a:r>
            <a:r>
              <a:rPr lang="en-US" sz="4400" dirty="0" err="1" smtClean="0">
                <a:solidFill>
                  <a:schemeClr val="accent5">
                    <a:lumMod val="50000"/>
                  </a:schemeClr>
                </a:solidFill>
              </a:rPr>
              <a:t>হলো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5">
                    <a:lumMod val="50000"/>
                  </a:schemeClr>
                </a:solidFill>
              </a:rPr>
              <a:t>মুলধন</a:t>
            </a:r>
            <a:endParaRPr lang="en-US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2209800"/>
            <a:ext cx="34290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C  </a:t>
            </a:r>
            <a:r>
              <a:rPr lang="en-US" sz="4000" dirty="0" err="1" smtClean="0">
                <a:solidFill>
                  <a:srgbClr val="7030A0"/>
                </a:solidFill>
              </a:rPr>
              <a:t>হলো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সবৃদ্ধ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মুল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3276600"/>
            <a:ext cx="381000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n </a:t>
            </a:r>
            <a:r>
              <a:rPr lang="en-US" sz="4000" dirty="0" err="1" smtClean="0">
                <a:solidFill>
                  <a:srgbClr val="00B0F0"/>
                </a:solidFill>
              </a:rPr>
              <a:t>হলো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নির্দিষ্ট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সময়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4419600"/>
            <a:ext cx="3810000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r </a:t>
            </a:r>
            <a:r>
              <a:rPr lang="en-US" sz="4000" dirty="0" err="1" smtClean="0">
                <a:solidFill>
                  <a:srgbClr val="C00000"/>
                </a:solidFill>
              </a:rPr>
              <a:t>হলো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মুনাফার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হার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5638800"/>
            <a:ext cx="381000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  </a:t>
            </a:r>
            <a:r>
              <a:rPr lang="en-US" sz="4000" dirty="0" err="1" smtClean="0"/>
              <a:t>হলো</a:t>
            </a:r>
            <a:r>
              <a:rPr lang="en-US" sz="4000" dirty="0" smtClean="0"/>
              <a:t> </a:t>
            </a:r>
            <a:r>
              <a:rPr lang="en-US" sz="4000" dirty="0" err="1" smtClean="0"/>
              <a:t>সরল</a:t>
            </a:r>
            <a:r>
              <a:rPr lang="en-US" sz="4000" dirty="0" smtClean="0"/>
              <a:t> </a:t>
            </a:r>
            <a:r>
              <a:rPr lang="en-US" sz="4000" dirty="0" err="1" smtClean="0"/>
              <a:t>মুনাফা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524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লক্ষ্য</a:t>
            </a:r>
            <a:r>
              <a:rPr lang="en-US" sz="4800" dirty="0" smtClean="0"/>
              <a:t> </a:t>
            </a:r>
            <a:r>
              <a:rPr lang="en-US" sz="4800" dirty="0" err="1" smtClean="0"/>
              <a:t>কর</a:t>
            </a:r>
            <a:endParaRPr lang="en-US" sz="4800" dirty="0"/>
          </a:p>
        </p:txBody>
      </p:sp>
    </p:spTree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971800" cy="154305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581400" y="2286000"/>
            <a:ext cx="2057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2057400"/>
            <a:ext cx="2971800" cy="1543050"/>
          </a:xfrm>
          <a:prstGeom prst="rect">
            <a:avLst/>
          </a:prstGeom>
        </p:spPr>
      </p:pic>
      <p:pic>
        <p:nvPicPr>
          <p:cNvPr id="13" name="Picture 12" descr="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1066800"/>
            <a:ext cx="2857500" cy="1447800"/>
          </a:xfrm>
          <a:prstGeom prst="rect">
            <a:avLst/>
          </a:prstGeom>
        </p:spPr>
      </p:pic>
      <p:pic>
        <p:nvPicPr>
          <p:cNvPr id="15" name="Picture 14" descr="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572000"/>
            <a:ext cx="2971800" cy="1543050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3200400" y="5486400"/>
            <a:ext cx="1981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 descr="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5029200"/>
            <a:ext cx="3581400" cy="1543050"/>
          </a:xfrm>
          <a:prstGeom prst="rect">
            <a:avLst/>
          </a:prstGeom>
        </p:spPr>
      </p:pic>
      <p:pic>
        <p:nvPicPr>
          <p:cNvPr id="27" name="Picture 26" descr="1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4343400"/>
            <a:ext cx="2857500" cy="1390650"/>
          </a:xfrm>
          <a:prstGeom prst="rect">
            <a:avLst/>
          </a:prstGeom>
        </p:spPr>
      </p:pic>
      <p:pic>
        <p:nvPicPr>
          <p:cNvPr id="30" name="Picture 29" descr="p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5600" y="3886200"/>
            <a:ext cx="2152650" cy="212407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0" y="304800"/>
            <a:ext cx="1104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৫%হারে ১০০ </a:t>
            </a:r>
            <a:r>
              <a:rPr lang="en-US" sz="3600" dirty="0" err="1" smtClean="0"/>
              <a:t>টাকা</a:t>
            </a:r>
            <a:r>
              <a:rPr lang="en-US" sz="3600" dirty="0" smtClean="0"/>
              <a:t> ১ম </a:t>
            </a:r>
            <a:r>
              <a:rPr lang="en-US" sz="3600" dirty="0" err="1" smtClean="0"/>
              <a:t>বছরে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বৃদ্ধি</a:t>
            </a:r>
            <a:r>
              <a:rPr lang="en-US" sz="3600" dirty="0" smtClean="0"/>
              <a:t> </a:t>
            </a:r>
            <a:r>
              <a:rPr lang="en-US" sz="3600" dirty="0" err="1" smtClean="0"/>
              <a:t>পেয়ে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১০৫ </a:t>
            </a:r>
            <a:r>
              <a:rPr lang="en-US" sz="3600" dirty="0" err="1" smtClean="0"/>
              <a:t>টাকা</a:t>
            </a:r>
            <a:endParaRPr lang="en-US" sz="3600" dirty="0"/>
          </a:p>
        </p:txBody>
      </p:sp>
      <p:sp>
        <p:nvSpPr>
          <p:cNvPr id="32" name="TextBox 31"/>
          <p:cNvSpPr txBox="1"/>
          <p:nvPr/>
        </p:nvSpPr>
        <p:spPr>
          <a:xfrm>
            <a:off x="304800" y="38862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২য়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বছরে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পেয়ে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১১০.২৫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9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9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286000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7030A0"/>
                </a:solidFill>
              </a:rPr>
              <a:t>বার্ষিক</a:t>
            </a:r>
            <a:r>
              <a:rPr lang="en-US" sz="7200" dirty="0" smtClean="0">
                <a:solidFill>
                  <a:srgbClr val="7030A0"/>
                </a:solidFill>
              </a:rPr>
              <a:t> ৮% </a:t>
            </a:r>
            <a:r>
              <a:rPr lang="en-US" sz="7200" dirty="0" err="1" smtClean="0">
                <a:solidFill>
                  <a:srgbClr val="7030A0"/>
                </a:solidFill>
              </a:rPr>
              <a:t>মুনাফায়</a:t>
            </a:r>
            <a:r>
              <a:rPr lang="en-US" sz="7200" dirty="0" smtClean="0">
                <a:solidFill>
                  <a:srgbClr val="7030A0"/>
                </a:solidFill>
              </a:rPr>
              <a:t> ২০০০ </a:t>
            </a:r>
            <a:r>
              <a:rPr lang="en-US" sz="7200" dirty="0" err="1" smtClean="0">
                <a:solidFill>
                  <a:srgbClr val="7030A0"/>
                </a:solidFill>
              </a:rPr>
              <a:t>টাকার</a:t>
            </a:r>
            <a:r>
              <a:rPr lang="en-US" sz="7200" dirty="0" smtClean="0">
                <a:solidFill>
                  <a:srgbClr val="7030A0"/>
                </a:solidFill>
              </a:rPr>
              <a:t> ৪ </a:t>
            </a:r>
            <a:r>
              <a:rPr lang="en-US" sz="7200" dirty="0" err="1" smtClean="0">
                <a:solidFill>
                  <a:srgbClr val="7030A0"/>
                </a:solidFill>
              </a:rPr>
              <a:t>বছরের</a:t>
            </a:r>
            <a:r>
              <a:rPr lang="en-US" sz="7200" dirty="0" smtClean="0">
                <a:solidFill>
                  <a:srgbClr val="7030A0"/>
                </a:solidFill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</a:rPr>
              <a:t>চক্রবৃদ্ধি</a:t>
            </a:r>
            <a:r>
              <a:rPr lang="en-US" sz="7200" dirty="0" smtClean="0">
                <a:solidFill>
                  <a:srgbClr val="7030A0"/>
                </a:solidFill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</a:rPr>
              <a:t>মুলধন</a:t>
            </a:r>
            <a:r>
              <a:rPr lang="en-US" sz="7200" dirty="0" smtClean="0">
                <a:solidFill>
                  <a:srgbClr val="7030A0"/>
                </a:solidFill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</a:rPr>
              <a:t>কত</a:t>
            </a:r>
            <a:r>
              <a:rPr lang="en-US" sz="7200" dirty="0" smtClean="0"/>
              <a:t>?</a:t>
            </a:r>
            <a:endParaRPr lang="en-US" sz="7200" dirty="0"/>
          </a:p>
        </p:txBody>
      </p:sp>
    </p:spTree>
  </p:cSld>
  <p:clrMapOvr>
    <a:masterClrMapping/>
  </p:clrMapOvr>
  <p:transition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52400"/>
            <a:ext cx="64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১</a:t>
            </a:r>
            <a:endParaRPr lang="en-US" sz="6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219200"/>
            <a:ext cx="6705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r=৮%=৮/১০০=০.০৮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P=২০০০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n=৪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বছর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C=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আমরাজানি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c=p(১+r)</a:t>
            </a:r>
            <a:r>
              <a:rPr lang="en-US" sz="2800" baseline="50000" dirty="0" smtClean="0">
                <a:latin typeface="NikoshBAN" pitchFamily="2" charset="0"/>
                <a:cs typeface="NikoshBAN" pitchFamily="2" charset="0"/>
              </a:rPr>
              <a:t>n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=২০০০(১+০.০৮)</a:t>
            </a:r>
            <a:r>
              <a:rPr lang="en-US" sz="2800" baseline="50000" dirty="0" smtClean="0">
                <a:latin typeface="NikoshBAN" pitchFamily="2" charset="0"/>
                <a:cs typeface="NikoshBAN" pitchFamily="2" charset="0"/>
              </a:rPr>
              <a:t>৪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=২০০০(১.০৮)</a:t>
            </a:r>
            <a:r>
              <a:rPr lang="en-US" sz="2800" baseline="50000" dirty="0" smtClean="0">
                <a:latin typeface="NikoshBAN" pitchFamily="2" charset="0"/>
                <a:cs typeface="NikoshBAN" pitchFamily="2" charset="0"/>
              </a:rPr>
              <a:t>৪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=২০০০x১.৩৬০৪৮৮৯৬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=২৭২০.৯৭৭৯২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 =২৭২০.৯৮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28600"/>
            <a:ext cx="3429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একক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endParaRPr lang="en-US" sz="6000" dirty="0"/>
          </a:p>
        </p:txBody>
      </p:sp>
      <p:pic>
        <p:nvPicPr>
          <p:cNvPr id="4" name="Picture 3" descr="s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1" y="1676400"/>
            <a:ext cx="4191000" cy="2624137"/>
          </a:xfrm>
          <a:prstGeom prst="rect">
            <a:avLst/>
          </a:prstGeom>
        </p:spPr>
      </p:pic>
      <p:pic>
        <p:nvPicPr>
          <p:cNvPr id="6" name="Picture 5" descr="munaf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1600200"/>
            <a:ext cx="2466975" cy="1981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5029200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৫%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মুনাফায়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২০০০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৫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মুনাফাবের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52400"/>
            <a:ext cx="388620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 ২</a:t>
            </a:r>
            <a:endParaRPr lang="en-US" sz="80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981200"/>
            <a:ext cx="7696200" cy="42473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মুনাফায়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বছরান্তে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মুলধন৫২৫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বছরান্তে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মুলধন৫৫১.২৫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সমাধান-২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685800"/>
            <a:ext cx="7924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১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বছরান্তে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=৫২৫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p(১+r)</a:t>
            </a:r>
            <a:r>
              <a:rPr lang="en-US" sz="2400" baseline="50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n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 525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p(১+r)=525.........(!)</a:t>
            </a:r>
          </a:p>
          <a:p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২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বছরান্তে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=৫৫১.২৫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বা,p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(১+r)</a:t>
            </a:r>
            <a:r>
              <a:rPr lang="en-US" sz="2400" baseline="50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=৫৫১.২৫……(2)</a:t>
            </a:r>
          </a:p>
          <a:p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সমীকরন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(২)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সমীকরন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(১)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পাই</a:t>
            </a:r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P(১+r)</a:t>
            </a:r>
            <a:r>
              <a:rPr lang="en-US" sz="2400" baseline="50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/p(1+r)=551.25/525</a:t>
            </a:r>
          </a:p>
          <a:p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১+r=1.05</a:t>
            </a:r>
          </a:p>
          <a:p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১+r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(১)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বসিয়ে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পাই</a:t>
            </a:r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Px১.০৫=৫২৫</a:t>
            </a:r>
          </a:p>
          <a:p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p=৫২৫/১.০৫,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;p=৫০০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;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p=৫০০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563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জোড়ায়</a:t>
            </a:r>
            <a:r>
              <a:rPr lang="en-US" sz="8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80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124200"/>
            <a:ext cx="7010400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" pitchFamily="2" charset="0"/>
                <a:cs typeface="Nikosh" pitchFamily="2" charset="0"/>
              </a:rPr>
              <a:t>৫০০০০</a:t>
            </a:r>
            <a:r>
              <a:rPr lang="en-US" sz="6000" dirty="0" smtClean="0"/>
              <a:t> </a:t>
            </a:r>
            <a:r>
              <a:rPr lang="en-US" sz="6000" dirty="0" err="1" smtClean="0"/>
              <a:t>টাকার</a:t>
            </a:r>
            <a:r>
              <a:rPr lang="en-US" sz="6000" dirty="0" smtClean="0"/>
              <a:t> ৭ </a:t>
            </a:r>
            <a:r>
              <a:rPr lang="en-US" sz="6000" dirty="0" err="1" smtClean="0"/>
              <a:t>বছরের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সবৃদ্ধ</a:t>
            </a:r>
            <a:r>
              <a:rPr lang="en-US" sz="6000" dirty="0" smtClean="0"/>
              <a:t> </a:t>
            </a:r>
            <a:r>
              <a:rPr lang="en-US" sz="6000" dirty="0" err="1" smtClean="0"/>
              <a:t>মুল</a:t>
            </a:r>
            <a:r>
              <a:rPr lang="en-US" sz="6000" dirty="0" smtClean="0"/>
              <a:t> </a:t>
            </a:r>
            <a:r>
              <a:rPr lang="en-US" sz="6000" dirty="0" err="1" smtClean="0"/>
              <a:t>নির্নয়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কর</a:t>
            </a:r>
            <a:r>
              <a:rPr lang="en-US" sz="6000" dirty="0" smtClean="0"/>
              <a:t> 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04800"/>
            <a:ext cx="3886200" cy="15696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শাহানুর</a:t>
            </a:r>
            <a:r>
              <a:rPr lang="en-US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আলম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3048000"/>
            <a:ext cx="358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সহঃ</a:t>
            </a:r>
            <a:r>
              <a:rPr lang="en-US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1148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পলিটেকনিক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5029200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রংপুর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রংপুর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Resize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2286000"/>
            <a:ext cx="2057400" cy="1905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43000" y="60960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মোবাইলঃ</a:t>
            </a:r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০১৭১৪৫৬৬০৭৯</a:t>
            </a:r>
            <a:endParaRPr lang="en-US" sz="32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810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0" y="152400"/>
            <a:ext cx="2514600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সমস্যা-৩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057400"/>
            <a:ext cx="8001000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শহরের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জনসংখ্যা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৪৪৪০০০জন|জনসংখ্যা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বৃদ্ধির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হাজারে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৫০ |৪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শহরের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জনসংখ্যা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2438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সমাধান-৩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6934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জনসংখ্যা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p=৪,৪০,০০০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জনসংখ্যা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বৃদ্ধির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হাজারে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 r=50/1000=1/20=0.05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n=4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বছর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; ৪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শহরের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জনসংখ্যা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c=p(1+r)</a:t>
            </a:r>
            <a:r>
              <a:rPr lang="en-US" sz="3200" baseline="50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n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=4,40,000x(1+0.05)</a:t>
            </a:r>
            <a:r>
              <a:rPr lang="en-US" sz="3200" baseline="50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4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=4,40,000x(1.05)</a:t>
            </a:r>
            <a:r>
              <a:rPr lang="en-US" sz="3200" baseline="50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4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=534822.75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=534823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|</a:t>
            </a:r>
          </a:p>
        </p:txBody>
      </p:sp>
    </p:spTree>
  </p:cSld>
  <p:clrMapOvr>
    <a:masterClrMapping/>
  </p:clrMapOvr>
  <p:transition>
    <p:pull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52400"/>
            <a:ext cx="243840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143000"/>
            <a:ext cx="8458200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রফিক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সাহেব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৮%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মুনাফায়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১২০০০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নিলেন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| ৫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পরিশোধ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করবেন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|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505200"/>
            <a:ext cx="8077200" cy="113877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এপোলোনিয়াস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দলঃ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রফিক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সাহেব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পরিশোধ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করবেন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|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953000"/>
            <a:ext cx="6705600" cy="113877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পীথাগোরাস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দলঃ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রফিক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সাহেবের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ঋনকৃত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52400"/>
            <a:ext cx="2743200" cy="132343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752600"/>
            <a:ext cx="7620000" cy="37856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১|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সুত্র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২|৫%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মুনাফায়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৭০০০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|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r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4572000" cy="4419600"/>
          </a:xfrm>
          <a:prstGeom prst="rect">
            <a:avLst/>
          </a:prstGeom>
        </p:spPr>
      </p:pic>
      <p:pic>
        <p:nvPicPr>
          <p:cNvPr id="5" name="Picture 4" descr="s 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2438400"/>
            <a:ext cx="1033463" cy="981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9200" y="2438400"/>
            <a:ext cx="106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র,</a:t>
            </a:r>
            <a:endParaRPr lang="en-US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2438400"/>
            <a:ext cx="2819400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/>
              <a:t>কাজ</a:t>
            </a:r>
            <a:endParaRPr lang="en-US" sz="80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5103674"/>
            <a:ext cx="81534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৭%হার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মুনাফায়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৭৫,০০০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টাকার৫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|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381000"/>
            <a:ext cx="74676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আগামী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2895600"/>
            <a:ext cx="6248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err="1" smtClean="0">
                <a:solidFill>
                  <a:srgbClr val="00B050"/>
                </a:solidFill>
              </a:rPr>
              <a:t>ধন্যবাদ</a:t>
            </a:r>
            <a:endParaRPr lang="en-US" sz="16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000"/>
            <a:ext cx="3886200" cy="3733800"/>
          </a:xfrm>
          <a:prstGeom prst="rect">
            <a:avLst/>
          </a:prstGeom>
        </p:spPr>
      </p:pic>
      <p:pic>
        <p:nvPicPr>
          <p:cNvPr id="5" name="Picture 4" descr="m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524000"/>
            <a:ext cx="3409950" cy="35052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16200000" flipH="1">
            <a:off x="4305300" y="2324100"/>
            <a:ext cx="1066800" cy="838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" y="152400"/>
            <a:ext cx="8153400" cy="10772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ভর্ত্তি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ভেঙ্গে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_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352800"/>
            <a:ext cx="8153400" cy="3124200"/>
          </a:xfrm>
          <a:prstGeom prst="rect">
            <a:avLst/>
          </a:prstGeom>
        </p:spPr>
      </p:pic>
      <p:pic>
        <p:nvPicPr>
          <p:cNvPr id="5" name="Picture 4" descr="s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609600"/>
            <a:ext cx="7924800" cy="2514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38400" y="0"/>
            <a:ext cx="3962400" cy="70788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38100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উদ্ধগামী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362200"/>
            <a:ext cx="3962400" cy="34290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16200000" flipH="1">
            <a:off x="4076700" y="3238500"/>
            <a:ext cx="1524000" cy="990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19200" y="609600"/>
            <a:ext cx="70866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রাখছ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তুমি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so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819400"/>
            <a:ext cx="3429000" cy="29718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438400"/>
            <a:ext cx="4038600" cy="3505200"/>
          </a:xfrm>
          <a:prstGeom prst="rect">
            <a:avLst/>
          </a:prstGeom>
        </p:spPr>
      </p:pic>
      <p:pic>
        <p:nvPicPr>
          <p:cNvPr id="7" name="Picture 6" descr="t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438400"/>
            <a:ext cx="3581400" cy="342900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rot="16200000" flipH="1">
            <a:off x="4076700" y="3695700"/>
            <a:ext cx="16002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381000"/>
            <a:ext cx="85344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১৫/২০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তোমাকে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দিবে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"/>
            <a:ext cx="44958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828800"/>
            <a:ext cx="8610600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৮ম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শ্রেনী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গনিত</a:t>
            </a:r>
            <a:endParaRPr lang="en-US" sz="5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ঃ ২য়</a:t>
            </a:r>
          </a:p>
          <a:p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সময়ঃ৫০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8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2743200"/>
            <a:ext cx="2828925" cy="20574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.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7696200" cy="5105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95600" y="228600"/>
            <a:ext cx="40386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52400"/>
            <a:ext cx="38862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828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819400"/>
            <a:ext cx="7162800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১|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|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২|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সবৃদ্ধ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কী?তা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|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৩|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পার্থ্যক্য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|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৪|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গানিতিক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|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415</TotalTime>
  <Words>534</Words>
  <Application>Microsoft Office PowerPoint</Application>
  <PresentationFormat>On-screen Show (4:3)</PresentationFormat>
  <Paragraphs>97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52</cp:revision>
  <dcterms:created xsi:type="dcterms:W3CDTF">2006-08-16T00:00:00Z</dcterms:created>
  <dcterms:modified xsi:type="dcterms:W3CDTF">2020-05-17T06:32:31Z</dcterms:modified>
</cp:coreProperties>
</file>