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5" r:id="rId5"/>
    <p:sldId id="256" r:id="rId6"/>
    <p:sldId id="257" r:id="rId7"/>
    <p:sldId id="258" r:id="rId8"/>
    <p:sldId id="259" r:id="rId9"/>
    <p:sldId id="274" r:id="rId10"/>
    <p:sldId id="276" r:id="rId11"/>
    <p:sldId id="280" r:id="rId12"/>
    <p:sldId id="281" r:id="rId13"/>
    <p:sldId id="27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5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7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8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6B32-95E7-43FB-B25C-C75CFBA3564B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B79FD-4FFE-4C3C-A671-B2DC6FCC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746914"/>
            <a:ext cx="11982735" cy="4981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r>
              <a:rPr lang="en-US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" panose="02000000000000000000" pitchFamily="2" charset="0"/>
                <a:cs typeface="Nikosh" panose="02000000000000000000" pitchFamily="2" charset="0"/>
              </a:rPr>
              <a:t>গ   ত   ম 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099" y="13815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  গ   ত   ম 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34" y="300251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5959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/>
                  <a:t> +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𝒂𝒔</m:t>
                    </m:r>
                  </m:oMath>
                </a14:m>
                <a:r>
                  <a:rPr lang="en-US" sz="3200" b="1" dirty="0" smtClean="0"/>
                  <a:t> –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সমীকরণটি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প্রমান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959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750627"/>
                <a:ext cx="12192000" cy="597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সমীকরনটির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ডান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দুইটি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কেবলমাত্র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জাতিয়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যোগ,বিয়োগ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সমতা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সম্ভব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পদ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জাতিয়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নির্দেশ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হবে,অর্থা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পদের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  <a:p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সমীকরণটির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বামদিকের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পদ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        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সমীকরণটির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ডানদিকের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প্রথম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পদ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𝑈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i="1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শেষ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dirty="0"/>
                  <a:t>)</a:t>
                </a:r>
                <a:r>
                  <a:rPr lang="en-US" sz="2800" baseline="30000" dirty="0"/>
                  <a:t>2</a:t>
                </a:r>
                <a:r>
                  <a:rPr lang="en-US" sz="2800" i="1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আদি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মাত্রা</a:t>
                </a:r>
                <a:r>
                  <a:rPr lang="en-US" sz="2800" i="1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Cambria Math" panose="02040503050406030204" pitchFamily="18" charset="0"/>
                    <a:cs typeface="Nikosh" panose="02000000000000000000" pitchFamily="2" charset="0"/>
                  </a:rPr>
                  <a:t>= </a:t>
                </a: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800" dirty="0" smtClean="0"/>
                  <a:t>)</a:t>
                </a:r>
                <a:r>
                  <a:rPr lang="en-US" sz="2800" baseline="30000" dirty="0" smtClean="0"/>
                  <a:t>2 </a:t>
                </a:r>
                <a:endParaRPr lang="en-US" sz="2800" i="1" dirty="0" smtClean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/>
                  <a:t>L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T</a:t>
                </a:r>
                <a:r>
                  <a:rPr lang="en-US" sz="2800" baseline="30000" dirty="0"/>
                  <a:t>-2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= </a:t>
                </a:r>
                <a:r>
                  <a:rPr lang="en-US" sz="2800" dirty="0"/>
                  <a:t>L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T</a:t>
                </a:r>
                <a:r>
                  <a:rPr lang="en-US" sz="2800" baseline="30000" dirty="0"/>
                  <a:t>-2</a:t>
                </a:r>
                <a:endParaRPr lang="en-US" sz="2800" baseline="30000" dirty="0" smtClean="0"/>
              </a:p>
              <a:p>
                <a:endParaRPr lang="en-US" sz="2800" baseline="3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সমীকরণটির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ডানদিকের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২য়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2as(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২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ধ্রূব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গুণফল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:r>
                  <a:rPr lang="en-US" sz="2800" dirty="0"/>
                  <a:t>LT</a:t>
                </a:r>
                <a:r>
                  <a:rPr lang="en-US" sz="2800" baseline="30000" dirty="0"/>
                  <a:t>-2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/>
                  <a:t>L</a:t>
                </a: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=</a:t>
                </a:r>
                <a:r>
                  <a:rPr lang="en-US" sz="2800" dirty="0" smtClean="0"/>
                  <a:t>L</a:t>
                </a:r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T</a:t>
                </a:r>
                <a:r>
                  <a:rPr lang="en-US" sz="2800" baseline="30000" dirty="0" smtClean="0"/>
                  <a:t>-2</a:t>
                </a: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প্রতিটি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পদের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মাত্রা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সমীকরণটি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সিদ্ধ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50627"/>
                <a:ext cx="12192000" cy="5975097"/>
              </a:xfrm>
              <a:prstGeom prst="rect">
                <a:avLst/>
              </a:prstGeom>
              <a:blipFill rotWithShape="0">
                <a:blip r:embed="rId3"/>
                <a:stretch>
                  <a:fillRect l="-1250" t="-1327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77767" y="6209731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570756"/>
          </a:xfrm>
          <a:prstGeom prst="rect">
            <a:avLst/>
          </a:prstGeom>
          <a:solidFill>
            <a:schemeClr val="accent4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নিউটনের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সূত্রঃ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১৬৮৭সালে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স্যার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আইজ্যাক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নিউটন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তাঁর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অমর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গ্রন্থ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“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ফিলোসোফিয়া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ন্যাচারালিস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প্রিন্সিপিয়াম্যাথমেটিকা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’’-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ভর,গতি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স্থাপন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সূত্র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নিম্নরূপঃ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34027"/>
            <a:ext cx="12192000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 Extra Bold" panose="02060903040505020403" pitchFamily="18" charset="0"/>
              </a:rPr>
              <a:t>*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সূত্রঃ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বাহ্যিক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স্থিরই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সুষম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দ্রূতিতে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সরলপথে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6" y="1907061"/>
            <a:ext cx="5049672" cy="3210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23427" y="6155140"/>
            <a:ext cx="46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543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371600">
            <a:spAutoFit/>
          </a:bodyPr>
          <a:lstStyle/>
          <a:p>
            <a:r>
              <a:rPr lang="en-US" sz="3600" b="1" dirty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সূত্রঃ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ভরবেগের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প্রুযুক্ত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সমানুপাতিক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যেদিক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ক্রিয়া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ভরবেগের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পরিবর্তনও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সেদিকে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ঘটে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3380146"/>
            <a:ext cx="12192000" cy="444737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1371600" anchor="ctr">
            <a:spAutoFit/>
          </a:bodyPr>
          <a:lstStyle/>
          <a:p>
            <a:pPr algn="just"/>
            <a:r>
              <a:rPr lang="en-US" sz="3600" b="1" dirty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তৃতীয়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সূত্রঃ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ক্রিয়ারই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বিপরিত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প্রতিক্রিয়া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3051" y="6155140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3157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সমীকরণঃ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b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1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𝒗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𝒖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𝒂𝒕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                </m:t>
                    </m:r>
                  </m:oMath>
                </a14:m>
                <a:endPara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u= </a:t>
                </a:r>
                <a:r>
                  <a:rPr lang="en-US" sz="36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v=</a:t>
                </a:r>
                <a:r>
                  <a:rPr lang="en-US" sz="36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</a:t>
                </a:r>
                <a:endParaRPr lang="en-US" sz="36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3.S=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en-US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a=</a:t>
                </a:r>
                <a:r>
                  <a:rPr lang="en-US" sz="36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600" b="1" baseline="3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en-US" sz="36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:endParaRPr lang="en-US" sz="32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</a:t>
                </a:r>
                <a:r>
                  <a:rPr lang="en-US" sz="36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t=</a:t>
                </a:r>
                <a:r>
                  <a:rPr lang="en-US" sz="36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endParaRPr lang="en-US" sz="36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+2as                               s =</a:t>
                </a:r>
                <a:r>
                  <a:rPr lang="en-US" sz="36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6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36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3157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409528" y="5349922"/>
            <a:ext cx="50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10449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1.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𝒂𝒕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প্রতিপাদনঃ-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u                                                                                  v                           </a:t>
                </a:r>
              </a:p>
              <a:p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                        t</a:t>
                </a:r>
              </a:p>
              <a:p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u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নিয়ে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a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t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v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প্রাপ্ত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হয়।সুতরাং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t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v-u ।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হারকে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বলে।ত্বরণ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a,</a:t>
                </a:r>
              </a:p>
              <a:p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a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v-u=at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বা,v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u+at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আদিবেগ+ত্বরণ</a:t>
                </a:r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1044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4299046" y="982638"/>
            <a:ext cx="53362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94079" y="982638"/>
            <a:ext cx="6277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341290" y="5390866"/>
            <a:ext cx="5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" y="-27296"/>
                <a:ext cx="12192000" cy="71130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  S=(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)t-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প্রদিপাদনঃ</a:t>
                </a:r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u                                                          v                 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s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u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a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t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s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s।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গড়বেগ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শেষবেগের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গড়ের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সমান।গড়বেগ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3200" dirty="0" smtClean="0"/>
                  <a:t>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…………………..(</a:t>
                </a:r>
                <a:r>
                  <a:rPr lang="en-US" sz="3200" i="1" dirty="0">
                    <a:latin typeface="Nikosh" panose="02000000000000000000" pitchFamily="2" charset="0"/>
                    <a:cs typeface="Nikosh" panose="02000000000000000000" pitchFamily="2" charset="0"/>
                  </a:rPr>
                  <a:t>1)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 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গড়বেগ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সরণ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………………….(</a:t>
                </a:r>
                <a:r>
                  <a:rPr lang="en-US" sz="3200" i="1" dirty="0">
                    <a:latin typeface="Nikosh" panose="02000000000000000000" pitchFamily="2" charset="0"/>
                    <a:cs typeface="Nikosh" panose="02000000000000000000" pitchFamily="2" charset="0"/>
                  </a:rPr>
                  <a:t>11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</a:p>
              <a:p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(১)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(২)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-27296"/>
                <a:ext cx="12192000" cy="71130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730226" y="1489622"/>
            <a:ext cx="4657090" cy="25400"/>
            <a:chOff x="-84150" y="68000"/>
            <a:chExt cx="4572174" cy="120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77999" y="68000"/>
              <a:ext cx="4010025" cy="12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-84150" y="72366"/>
              <a:ext cx="6381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423176" y="6291618"/>
            <a:ext cx="47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20313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200" dirty="0" smtClean="0"/>
                  <a:t>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 smtClean="0"/>
                  <a:t> 2S=t(</a:t>
                </a:r>
                <a:r>
                  <a:rPr lang="en-US" sz="3200" dirty="0" err="1" smtClean="0"/>
                  <a:t>u+v</a:t>
                </a:r>
                <a:r>
                  <a:rPr lang="en-US" sz="3200" dirty="0" smtClean="0"/>
                  <a:t>)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smtClean="0"/>
                  <a:t>S =(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)t –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প্রতিপাদন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20313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156347"/>
                <a:ext cx="12192000" cy="475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S = </a:t>
                </a:r>
                <a:r>
                  <a:rPr lang="en-US" sz="3600" dirty="0" err="1" smtClean="0"/>
                  <a:t>ut</a:t>
                </a:r>
                <a:r>
                  <a:rPr lang="en-US" sz="36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at</a:t>
                </a:r>
                <a:r>
                  <a:rPr lang="en-US" sz="3600" b="1" baseline="30000" dirty="0" smtClean="0"/>
                  <a:t>2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- 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প্রতিপাদন</a:t>
                </a:r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b="1" baseline="30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b="1" baseline="300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600" b="1" baseline="30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baseline="3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u                                s                                                  v</a:t>
                </a:r>
              </a:p>
              <a:p>
                <a:r>
                  <a:rPr lang="en-US" sz="3600" b="1" baseline="30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sz="24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</a:t>
                </a:r>
                <a:r>
                  <a:rPr lang="en-US" sz="36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t</a:t>
                </a:r>
                <a:r>
                  <a:rPr lang="en-US" sz="3600" b="1" baseline="30000" dirty="0" smtClean="0"/>
                  <a:t> </a:t>
                </a:r>
              </a:p>
              <a:p>
                <a:pPr algn="just"/>
                <a:r>
                  <a:rPr lang="en-US" sz="3600" b="1" dirty="0" smtClean="0"/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u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নিয়ে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a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t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চলে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v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প্রাপ্ত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এ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s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করল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 </a:t>
                </a:r>
                <a:r>
                  <a:rPr lang="en-US" sz="36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চলে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গড়বেগ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শেষবেগের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গড়ের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সমান।গড়বেগ</a:t>
                </a:r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6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6347"/>
                <a:ext cx="12192000" cy="4752648"/>
              </a:xfrm>
              <a:prstGeom prst="rect">
                <a:avLst/>
              </a:prstGeom>
              <a:blipFill rotWithShape="0">
                <a:blip r:embed="rId3"/>
                <a:stretch>
                  <a:fillRect l="-1500" r="-1500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16958" y="3939426"/>
            <a:ext cx="6958084" cy="45719"/>
            <a:chOff x="-84150" y="68000"/>
            <a:chExt cx="4572174" cy="1206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77999" y="68000"/>
              <a:ext cx="4010025" cy="12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-84150" y="72366"/>
              <a:ext cx="6381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1655188" y="736979"/>
            <a:ext cx="43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760240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    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…………………..(</a:t>
                </a:r>
                <a:r>
                  <a:rPr lang="en-US" sz="3200" i="1" dirty="0"/>
                  <a:t>1)</a:t>
                </a:r>
                <a:endParaRPr lang="en-US" sz="3200" dirty="0"/>
              </a:p>
              <a:p>
                <a:pPr algn="just"/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 </a:t>
                </a:r>
              </a:p>
              <a:p>
                <a:pPr algn="just"/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গড়বেগ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সরন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সময়</m:t>
                        </m:r>
                      </m:den>
                    </m:f>
                  </m:oMath>
                </a14:m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/>
                  <a:t> 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………………….(2)</a:t>
                </a:r>
              </a:p>
              <a:p>
                <a:pPr algn="just"/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(১)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(২)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3200" dirty="0" smtClean="0">
                    <a:cs typeface="Nikosh" panose="02000000000000000000" pitchFamily="2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2s=(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u+v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)t………………(3)  </a:t>
                </a:r>
              </a:p>
              <a:p>
                <a:pPr algn="just"/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অসম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algn="just"/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সুতরাং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  <a:p>
                <a:pPr algn="just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6024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245755" y="5909481"/>
            <a:ext cx="62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705404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US" sz="3200" b="0" dirty="0" smtClean="0"/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………………….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(৩) ও (৪)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𝑎𝑡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3200" b="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/>
                  <a:t>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)t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বা</a:t>
                </a:r>
                <a:r>
                  <a:rPr lang="en-US" sz="3200" dirty="0" smtClean="0"/>
                  <a:t>,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)t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/>
                  <a:t>at)t </a:t>
                </a:r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r>
                  <a:rPr lang="en-US" sz="3200" baseline="30000" dirty="0" smtClean="0"/>
                  <a:t>2 </a:t>
                </a:r>
              </a:p>
              <a:p>
                <a:r>
                  <a:rPr lang="en-US" sz="3200" baseline="300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aseline="30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ইহা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গতিকালের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সম্পর্কের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প্রতিপাদিত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হইলো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0540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191164" y="6018663"/>
            <a:ext cx="5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744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চতুর্থ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সরন,ত্বরন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সম্পর্ক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𝒗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𝒖</m:t>
                        </m:r>
                      </m:e>
                      <m:sup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𝒂𝒔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 −</m:t>
                    </m:r>
                  </m:oMath>
                </a14:m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প্রতিপাদনঃ</a:t>
                </a:r>
              </a:p>
              <a:p>
                <a:r>
                  <a:rPr lang="en-US" sz="1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    </a:t>
                </a:r>
              </a:p>
              <a:p>
                <a:r>
                  <a:rPr lang="en-US" sz="14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1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       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                                t                                       v</a:t>
                </a:r>
              </a:p>
              <a:p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     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মনেকরি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u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নিয়ে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a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t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v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প্রাপ্ত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এ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s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করল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 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গড়বেগ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 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,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……………………….(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          </a:t>
                </a:r>
              </a:p>
              <a:p>
                <a:pPr algn="just"/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গড়বেগ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শেষবেগের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গড়ের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গড়বেগ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4412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767455" y="1860455"/>
            <a:ext cx="4657090" cy="25400"/>
            <a:chOff x="-84150" y="68000"/>
            <a:chExt cx="4572174" cy="120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77999" y="68000"/>
              <a:ext cx="4010025" cy="12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-84150" y="72366"/>
              <a:ext cx="63817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1491415" y="286603"/>
            <a:ext cx="47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1493"/>
            <a:ext cx="7125719" cy="5302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" y="1517650"/>
            <a:ext cx="7125718" cy="5870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নিখিল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কুমার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চৌধুরী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বিএসসি,বিএড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সহকারি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ইদ্রাকপুর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মাষ্টার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ট্রেইনার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ব্যানবেইস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UITRCE-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সাদুল্লাপুর,গাইবান্ধা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নং-০১৭২১২০৯৯০০ </a:t>
            </a:r>
          </a:p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G-Mail:nikhil.121464@gmail.com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1" y="1252536"/>
            <a:ext cx="3507475" cy="3838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5" y="136478"/>
            <a:ext cx="3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55076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  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200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…………………..(2</a:t>
                </a:r>
                <a:r>
                  <a:rPr lang="en-US" sz="3200" dirty="0" smtClean="0"/>
                  <a:t>)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(১) ও (২)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t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……………(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)</m:t>
                    </m:r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অসম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………………….(4)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সমীকরণ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, 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𝑎𝑠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𝑎𝑠</m:t>
                    </m:r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–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প্রতিপাদিত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5507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518710" y="191069"/>
            <a:ext cx="67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গুলি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655093"/>
                <a:ext cx="12192000" cy="576209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১।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𝒔</m:t>
                    </m:r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𝟑𝟏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উন্নীত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বস্তুটির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চলন্ত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ট্রেন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ষ্টেশন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𝟏𝟎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𝟐𝟒𝟎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ষ্টেশন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ট্রেন্টির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ছিল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𝟑𝟔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𝒌𝒎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𝒉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চলন্ত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ব্রেক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কষে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𝟓𝟎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এ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থামান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গাড়িটির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এসময়ে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৪।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ভূমি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ত্যাগ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পূর্বে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𝟏𝟎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বিমান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রানওয়েতে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𝒌𝒎</m:t>
                    </m:r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দৌড়ায়।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রানওয়ে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বিমান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লাগবে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৫।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ট্রেন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𝟏𝟎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চলার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𝟏𝟐𝟓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পোর্ষ্টকে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৬।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𝟕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প্রতিযোগিতা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শুরু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এদের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𝟓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𝟒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𝒎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𝒔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দুটি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প্রান্তে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পৌঁছায়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তবে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প্রতিযোগিতায়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অংশ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নিয়েছিল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093"/>
                <a:ext cx="12192000" cy="57620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3773" y="150125"/>
            <a:ext cx="4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নিউটনের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সুত্রের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ব্যাখ্যাঃ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2388"/>
            <a:ext cx="12192000" cy="1877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Rockwell Extra Bold" panose="02060903040505020403" pitchFamily="18" charset="0"/>
              </a:rPr>
              <a:t>*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জড়তাঃ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চিরকাল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চাওয়ার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প্রবণতা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বজায়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চাওয়ার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জড়তা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চাওয়ার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ধর্মকে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স্থিরজড়তা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চিরকাল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সমবেগে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ধর্মকে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গতিজড়তা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</a:t>
            </a:r>
            <a:r>
              <a:rPr lang="en-US" sz="28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28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28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জড়তার</a:t>
            </a:r>
            <a:r>
              <a:rPr lang="en-US" sz="2800" b="1" i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পরিমাপ</a:t>
            </a:r>
            <a:r>
              <a:rPr lang="en-US" sz="28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2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88609"/>
            <a:ext cx="12192000" cy="10156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ockwell Extra Bold" panose="02060903040505020403" pitchFamily="18" charset="0"/>
              </a:rPr>
              <a:t>*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বলঃ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অথবা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চায়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চেষ্টা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নিউটন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35021"/>
                <a:ext cx="12192000" cy="273921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গুনফল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যদি,কোন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	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তবে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=mv । </a:t>
                </a:r>
              </a:p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 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আবার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ভরবেগের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ভরের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endParaRPr lang="en-US" sz="28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=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=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35021"/>
                <a:ext cx="12192000" cy="2739211"/>
              </a:xfrm>
              <a:prstGeom prst="rect">
                <a:avLst/>
              </a:prstGeom>
              <a:blipFill rotWithShape="0">
                <a:blip r:embed="rId2"/>
                <a:stretch>
                  <a:fillRect l="-393" b="-1863"/>
                </a:stretch>
              </a:blip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9182" y="109182"/>
            <a:ext cx="436728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9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9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705970"/>
            <a:ext cx="11982735" cy="48586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354842" y="354842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বিস্তারিত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73457"/>
            <a:ext cx="12192000" cy="50167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কথাঃ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জগতে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ওজন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প্রয়োগের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বাধাঁ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সুর্যকে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কেন্দ্র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পৃথিবী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সর্বদা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পৃথিবীতে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গতিশীল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বস্তুর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একান্ত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পাঠটি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মনোযোগ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অনুশীলন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পারলে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গতি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বিস্তারিত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অর্জন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করবে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দৃঢভাবে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08478"/>
            <a:ext cx="12192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চিত্রগুলি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ভালোভাবে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46" y="136478"/>
            <a:ext cx="40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1" y="3364626"/>
            <a:ext cx="6040785" cy="3145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2" y="3232131"/>
            <a:ext cx="4370468" cy="3277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2" y="336530"/>
            <a:ext cx="4370468" cy="2731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82" y="336531"/>
            <a:ext cx="6040784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3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0"/>
                <a:ext cx="12296633" cy="7294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রাশিঃ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ভৌতজগতে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যা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কিছু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পরিমাপ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24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২প্রকার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যথাঃ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*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স্কেলার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*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স্কেলার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রাশিঃ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সকল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ভৌতরাশি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সম্পুর্ণ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রূপে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প্রকাশ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শধু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মানের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প্রয়োজন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হয়,দিকের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প্রয়োজন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না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স্কেলার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	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বলে।যেমনঃদৈর্ঘ,ভর,দ্রূতি,কাজ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ইত্যাদি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রাশিঃযে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সকল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ভৌতরাশি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সম্পুর্ণ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রূপে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প্রকাশ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উভয়ের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প্রয়োজন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বলে।যেমনঃসরণ,ত্বরণ,বেগ,বল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ইত্যাদি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রাশির</a:t>
                </a:r>
                <a:r>
                  <a:rPr lang="en-US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2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নির্দেশনাঃ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সংকেতের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উপর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তীর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চিহ্ন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দিয়ে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নির্দেশ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4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হয়।যেমনঃ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A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*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Rockwell Extra Bold" panose="02060903040505020403" pitchFamily="18" charset="0"/>
                    <a:ea typeface="SimSun-ExtB" panose="02010609060101010101" pitchFamily="49" charset="-122"/>
                    <a:cs typeface="Nikosh" panose="02000000000000000000" pitchFamily="2" charset="0"/>
                  </a:rPr>
                  <a:t>*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এখানে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A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ভেক্টরটি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পশ্চিম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দিকে৯০কিমিঃসরণ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নির্দেশ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করে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এবং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B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ভেক্টরটি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পূঃদিকের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সাথে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৩০ডিগ্রী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কোনে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উত্তর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   	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দিকে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৬০কিমিঃসরণ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নির্দেশ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করে</a:t>
                </a:r>
                <a:r>
                  <a:rPr lang="en-US" sz="2400" b="1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।</a:t>
                </a:r>
                <a:r>
                  <a:rPr lang="en-US" sz="2400" dirty="0" smtClean="0">
                    <a:latin typeface="SimSun-ExtB" panose="02010609060101010101" pitchFamily="49" charset="-122"/>
                    <a:ea typeface="SimSun-ExtB" panose="02010609060101010101" pitchFamily="49" charset="-122"/>
                    <a:cs typeface="Nikosh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</a:t>
                </a: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উঃ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         B=60km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৩০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পঃ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পুঃ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A=90km</a:t>
                </a: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                      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দঃ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296633" cy="7294305"/>
              </a:xfrm>
              <a:prstGeom prst="rect">
                <a:avLst/>
              </a:prstGeom>
              <a:blipFill rotWithShape="0">
                <a:blip r:embed="rId2"/>
                <a:stretch>
                  <a:fillRect l="-1239" t="-1086" r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9812740" y="2251881"/>
            <a:ext cx="2593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15151" y="4496936"/>
            <a:ext cx="1078173" cy="614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48168" y="3753134"/>
            <a:ext cx="3835020" cy="2402006"/>
            <a:chOff x="3248168" y="3753134"/>
            <a:chExt cx="3835020" cy="2402006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178187" y="3753134"/>
              <a:ext cx="73928" cy="2402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248168" y="5111086"/>
              <a:ext cx="3835020" cy="272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>
              <a:off x="5400250" y="4759656"/>
              <a:ext cx="620974" cy="702860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068334" y="6155140"/>
            <a:ext cx="53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955082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rgbClr val="00206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নিম্নে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লিখিত</a:t>
                </a:r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বিষয়গুলি</a:t>
                </a:r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সম্পর্কে</a:t>
                </a:r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ধারনা</a:t>
                </a:r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থাকা</a:t>
                </a:r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একান্ত</a:t>
                </a:r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আবশ্যক</a:t>
                </a:r>
                <a:r>
                  <a:rPr lang="en-US" sz="3200" b="1" u="sng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যেমনঃ</a:t>
                </a:r>
                <a:endParaRPr lang="en-US" sz="3200" b="1" u="sng" dirty="0" smtClean="0">
                  <a:solidFill>
                    <a:srgbClr val="C0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</a:t>
                </a:r>
                <a:r>
                  <a:rPr lang="en-US" sz="2800" b="1" dirty="0" err="1" smtClean="0">
                    <a:solidFill>
                      <a:schemeClr val="accent5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স্থিতি,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গতি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b="1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দুরত্ব,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দ্রূতি,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বেগ,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সুষমবেগ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  <a:r>
                  <a:rPr lang="en-US" sz="2800" b="1" dirty="0" err="1" smtClean="0">
                    <a:solidFill>
                      <a:schemeClr val="bg2">
                        <a:lumMod val="1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অসমবেগ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800" b="1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,মন্দন,</a:t>
                </a:r>
                <a:r>
                  <a:rPr lang="en-US" sz="2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সুষমত্বরণ,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অসমত্বরণ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ইত্যাদি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স্থিতিঃ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পরিপার্শ্বের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সাপেক্ষে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যখন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ঘটে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তখন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ঐ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স্থিতিশীল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বলে।এ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অপরিবর্তিত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থাকাকে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স্থিতি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গতিঃ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পরিপার্শ্বের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সাপেক্ষে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যখন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অবস্থানের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ঘটে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তখন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গতিশীল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এ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ঘটনাকে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	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সরলরৈখিক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গতি,ঘূর্ননগতি,চলনগতি,পর্যায়বৃত্তগতি,সরল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স্পন্দনগতি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ইত্যাদি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প্রকারভেদ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দুরত্বঃ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পারিপাশ্বিকের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স্বাপেক্ষে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m।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সরণঃ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পারিপাশ্বিকের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স্বাপেক্ষে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অবস্থানের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8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।একক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m। </a:t>
                </a:r>
              </a:p>
              <a:p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দ্রূতিঃ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অবস্থানের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পরিবর্তনেরহার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দ্রূতি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দ্রূতির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8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𝒎𝒔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endParaRPr lang="en-US" sz="28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8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95508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259403" y="6168788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8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2192000" cy="6993646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অতিক্রান্ত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     </a:t>
                </a: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	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দুরত্ব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অতিক্রম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গতিশীল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অপরিবর্তিত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ঐ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               	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শব্দের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উৎকৃষ্ট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উদাহরণ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অসম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গতিশীল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অথবা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পরিবর্তিত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ঐ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অসম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algn="just"/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অসম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আদিবেগ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t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শেষবেগ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,</a:t>
                </a:r>
              </a:p>
              <a:p>
                <a:pPr algn="just"/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𝑢</m:t>
                    </m:r>
                  </m:oMath>
                </a14:m>
                <a:endPara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পরিবর্তনের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এখন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ত্বরন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,  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ত্বরনের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। </a:t>
                </a: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993646"/>
              </a:xfrm>
              <a:prstGeom prst="rect">
                <a:avLst/>
              </a:prstGeom>
              <a:blipFill rotWithShape="0">
                <a:blip r:embed="rId2"/>
                <a:stretch>
                  <a:fillRect l="-1097" t="-1301" r="-109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204812" y="6045958"/>
            <a:ext cx="65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8648521"/>
              </a:xfrm>
              <a:prstGeom prst="rect">
                <a:avLst/>
              </a:prstGeom>
              <a:solidFill>
                <a:schemeClr val="accent5"/>
              </a:solid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সব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বাড়তে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অসম</a:t>
                </a:r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ত্বরণঃ</a:t>
                </a:r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বস্তুর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নির্দিষ্ট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দিকে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সব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সময়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হারে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বাড়তে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না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তাহলে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অসম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32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মন্দনঃ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ঋণাত্মক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ত্বরণকেই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মন্দন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গাণিতিক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সমস্যাঃ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r>
                  <a:rPr lang="en-US" sz="3200" b="1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১।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সুষমভাবে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বৃদ্ধি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পেয়ে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5s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                                   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   ২।একটি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গাড়ির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𝑚𝑠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সুষমভাবে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হ্রাস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পেয়ে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8s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পরে</a:t>
                </a:r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					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হয়।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গাড়িটির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কত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</a:t>
                </a:r>
              </a:p>
              <a:p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*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গুরূত্বপুর্ণ</a:t>
                </a:r>
                <a:r>
                  <a:rPr lang="en-US" sz="3200" b="1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b="1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</a:t>
                </a:r>
                <a:endParaRPr lang="en-US" sz="32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১।স্কেলার ও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রাশির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পাথর্ক্যলিখ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২।দুরত্ব ও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সরণের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পাথর্ক্য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লিখ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৩।বেগ ও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ত্বরণের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পাথর্ক্য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লিখ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</a:p>
              <a:p>
                <a:r>
                  <a:rPr lang="en-US" sz="32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৪।দ্রূতি ও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বেগের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পাথর্ক্য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লিখ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? </a:t>
                </a:r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32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3200" b="1" dirty="0" smtClean="0">
                    <a:latin typeface="Rockwell Extra Bold" panose="02060903040505020403" pitchFamily="18" charset="0"/>
                    <a:cs typeface="Nikosh" panose="02000000000000000000" pitchFamily="2" charset="0"/>
                  </a:rPr>
                  <a:t> </a:t>
                </a:r>
                <a:endParaRPr lang="en-US" sz="32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86485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259403" y="5950424"/>
            <a:ext cx="3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মাত্রাঃ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চারপাশে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অসংখ্য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থাকলেও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সাতটি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(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যেমনঃমিটার,কিলোগ্রাম,সেকেন্ড,ওয়াট,কেলভিন,মোল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ক্যান্ডেলা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রাশিগুলোর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	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পরিমাপ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অবশ্যই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	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রাশিতে</a:t>
            </a:r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রাশি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সূচকে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সেটাকে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endParaRPr lang="en-US" sz="32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দৈঘের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ভরের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= M             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200" b="1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সময়ের</a:t>
            </a:r>
            <a:r>
              <a:rPr lang="en-US" sz="3200" b="1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 smtClean="0">
              <a:latin typeface="Rockwell Extra Bold" panose="02060903040505020403" pitchFamily="18" charset="0"/>
              <a:cs typeface="Nikosh" panose="02000000000000000000" pitchFamily="2" charset="0"/>
            </a:endParaRPr>
          </a:p>
          <a:p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 *</a:t>
            </a:r>
            <a:r>
              <a:rPr lang="en-US" sz="3200" b="1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তাপমাত্রার</a:t>
            </a:r>
            <a:r>
              <a:rPr lang="en-US" sz="3200" b="1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           *</a:t>
            </a:r>
            <a:r>
              <a:rPr lang="en-US" sz="3200" b="1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বিদ্যু</a:t>
            </a:r>
            <a:r>
              <a:rPr lang="en-US" sz="3200" b="1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ৎ </a:t>
            </a:r>
            <a:r>
              <a:rPr lang="en-US" sz="3200" b="1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প্রবাহের</a:t>
            </a:r>
            <a:r>
              <a:rPr lang="en-US" sz="3200" b="1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=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80430"/>
            <a:ext cx="1219200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সমীকরণঃ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রাশির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				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সমীকরণ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ব্যাবহারঃ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সমীকরণের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সঠিকতা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যাচাই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মাত্রা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সমীকরণ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ব্যাবহার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হয়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</a:p>
          <a:p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*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প্রয়োজনীয়তাঃ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Rockwell Extra Bold" panose="02060903040505020403" pitchFamily="18" charset="0"/>
                <a:cs typeface="Nikosh" panose="02000000000000000000" pitchFamily="2" charset="0"/>
              </a:rPr>
              <a:t>সমীকরণের</a:t>
            </a:r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Rockwell Extra Bold" panose="02060903040505020403" pitchFamily="18" charset="0"/>
                <a:cs typeface="Nikosh" panose="02000000000000000000" pitchFamily="2" charset="0"/>
              </a:rPr>
              <a:t>সঠিকতা</a:t>
            </a:r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Rockwell Extra Bold" panose="02060903040505020403" pitchFamily="18" charset="0"/>
                <a:cs typeface="Nikosh" panose="02000000000000000000" pitchFamily="2" charset="0"/>
              </a:rPr>
              <a:t>যাচাই</a:t>
            </a:r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Rockwell Extra Bold" panose="02060903040505020403" pitchFamily="18" charset="0"/>
                <a:cs typeface="Nikosh" panose="02000000000000000000" pitchFamily="2" charset="0"/>
              </a:rPr>
              <a:t>করতে</a:t>
            </a:r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Rockwell Extra Bold" panose="02060903040505020403" pitchFamily="18" charset="0"/>
                <a:cs typeface="Nikosh" panose="02000000000000000000" pitchFamily="2" charset="0"/>
              </a:rPr>
              <a:t>মাত্রা</a:t>
            </a:r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সমীকরণের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Rockwell Extra Bold" panose="02060903040505020403" pitchFamily="18" charset="0"/>
                <a:cs typeface="Nikosh" panose="02000000000000000000" pitchFamily="2" charset="0"/>
              </a:rPr>
              <a:t>প্রয়োজন</a:t>
            </a:r>
            <a:r>
              <a:rPr lang="en-US" sz="3200" dirty="0" smtClean="0">
                <a:latin typeface="Rockwell Extra Bold" panose="02060903040505020403" pitchFamily="18" charset="0"/>
                <a:cs typeface="Nikosh" panose="02000000000000000000" pitchFamily="2" charset="0"/>
              </a:rPr>
              <a:t>  </a:t>
            </a:r>
            <a:r>
              <a:rPr lang="en-US" sz="3200" dirty="0" err="1">
                <a:latin typeface="Rockwell Extra Bold" panose="02060903040505020403" pitchFamily="18" charset="0"/>
                <a:cs typeface="Nikosh" panose="02000000000000000000" pitchFamily="2" charset="0"/>
              </a:rPr>
              <a:t>হয়</a:t>
            </a:r>
            <a:r>
              <a:rPr lang="en-US" sz="3200" dirty="0">
                <a:latin typeface="Rockwell Extra Bold" panose="02060903040505020403" pitchFamily="18" charset="0"/>
                <a:cs typeface="Nikosh" panose="02000000000000000000" pitchFamily="2" charset="0"/>
              </a:rPr>
              <a:t>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0472" y="6100549"/>
            <a:ext cx="4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639</Words>
  <Application>Microsoft Office PowerPoint</Application>
  <PresentationFormat>Widescreen</PresentationFormat>
  <Paragraphs>252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SimSun-ExtB</vt:lpstr>
      <vt:lpstr>Arial</vt:lpstr>
      <vt:lpstr>Calibri</vt:lpstr>
      <vt:lpstr>Calibri Light</vt:lpstr>
      <vt:lpstr>Cambria Math</vt:lpstr>
      <vt:lpstr>Nikosh</vt:lpstr>
      <vt:lpstr>Rockwell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NIKHIL CHOWDHURY</dc:creator>
  <cp:lastModifiedBy>NIKHIL CHOWDHURY</cp:lastModifiedBy>
  <cp:revision>285</cp:revision>
  <dcterms:created xsi:type="dcterms:W3CDTF">2020-04-17T12:25:36Z</dcterms:created>
  <dcterms:modified xsi:type="dcterms:W3CDTF">2020-05-09T01:36:04Z</dcterms:modified>
</cp:coreProperties>
</file>