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59" r:id="rId3"/>
    <p:sldId id="258" r:id="rId4"/>
    <p:sldId id="257" r:id="rId5"/>
    <p:sldId id="263" r:id="rId6"/>
    <p:sldId id="274" r:id="rId7"/>
    <p:sldId id="275" r:id="rId8"/>
    <p:sldId id="279"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6" r:id="rId22"/>
    <p:sldId id="277" r:id="rId23"/>
    <p:sldId id="278"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265"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FA9127-5029-4B6A-8B51-59FCD06E8FE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A9127-5029-4B6A-8B51-59FCD06E8FE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A9127-5029-4B6A-8B51-59FCD06E8FE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A9127-5029-4B6A-8B51-59FCD06E8FE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A9127-5029-4B6A-8B51-59FCD06E8FE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FA9127-5029-4B6A-8B51-59FCD06E8FE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FA9127-5029-4B6A-8B51-59FCD06E8FE9}"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FA9127-5029-4B6A-8B51-59FCD06E8FE9}"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A9127-5029-4B6A-8B51-59FCD06E8FE9}"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A9127-5029-4B6A-8B51-59FCD06E8FE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A9127-5029-4B6A-8B51-59FCD06E8FE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0773C-6597-40B8-9ADC-5B6A9FE31A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A9127-5029-4B6A-8B51-59FCD06E8FE9}" type="datetimeFigureOut">
              <a:rPr lang="en-US" smtClean="0"/>
              <a:pPr/>
              <a:t>5/12/2020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0773C-6597-40B8-9ADC-5B6A9FE31A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hakhawath747@gamil.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endParaRPr lang="en-US" dirty="0"/>
          </a:p>
        </p:txBody>
      </p:sp>
      <p:pic>
        <p:nvPicPr>
          <p:cNvPr id="4" name="Content Placeholder 3" descr="_Sans-Tropical.gif"/>
          <p:cNvPicPr>
            <a:picLocks noGrp="1" noChangeAspect="1"/>
          </p:cNvPicPr>
          <p:nvPr>
            <p:ph idx="1"/>
          </p:nvPr>
        </p:nvPicPr>
        <p:blipFill>
          <a:blip r:embed="rId2"/>
          <a:stretch>
            <a:fillRect/>
          </a:stretch>
        </p:blipFill>
        <p:spPr>
          <a:xfrm>
            <a:off x="457200" y="304800"/>
            <a:ext cx="8305800" cy="1143000"/>
          </a:xfrm>
          <a:solidFill>
            <a:srgbClr val="FF0000"/>
          </a:solidFill>
          <a:ln>
            <a:solidFill>
              <a:srgbClr val="FF0000"/>
            </a:solidFill>
          </a:ln>
        </p:spPr>
      </p:pic>
      <p:pic>
        <p:nvPicPr>
          <p:cNvPr id="7" name="Picture 6" descr="536.jpg"/>
          <p:cNvPicPr>
            <a:picLocks noChangeAspect="1"/>
          </p:cNvPicPr>
          <p:nvPr/>
        </p:nvPicPr>
        <p:blipFill>
          <a:blip r:embed="rId3"/>
          <a:stretch>
            <a:fillRect/>
          </a:stretch>
        </p:blipFill>
        <p:spPr>
          <a:xfrm>
            <a:off x="914400" y="1828800"/>
            <a:ext cx="7543800" cy="4495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bn-IN" dirty="0" smtClean="0">
                <a:solidFill>
                  <a:srgbClr val="002060"/>
                </a:solidFill>
              </a:rPr>
              <a:t> </a:t>
            </a:r>
            <a:r>
              <a:rPr lang="bn-IN" sz="5400" dirty="0" smtClean="0">
                <a:solidFill>
                  <a:srgbClr val="002060"/>
                </a:solidFill>
              </a:rPr>
              <a:t>ডেবিট কার্ড ও ক্রেডিট কার্ড</a:t>
            </a:r>
            <a:endParaRPr lang="en-US" sz="5400" dirty="0"/>
          </a:p>
        </p:txBody>
      </p:sp>
      <p:pic>
        <p:nvPicPr>
          <p:cNvPr id="6" name="Content Placeholder 5" descr="g2.jpg"/>
          <p:cNvPicPr>
            <a:picLocks noGrp="1" noChangeAspect="1"/>
          </p:cNvPicPr>
          <p:nvPr>
            <p:ph idx="1"/>
          </p:nvPr>
        </p:nvPicPr>
        <p:blipFill>
          <a:blip r:embed="rId2"/>
          <a:stretch>
            <a:fillRect/>
          </a:stretch>
        </p:blipFill>
        <p:spPr>
          <a:xfrm>
            <a:off x="381000" y="1600200"/>
            <a:ext cx="3733800" cy="19812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533400" y="3962400"/>
            <a:ext cx="7696200" cy="2667000"/>
          </a:xfrm>
          <a:prstGeom prst="roundRect">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এ </a:t>
            </a:r>
            <a:r>
              <a:rPr lang="en-US" sz="2400" dirty="0" err="1" smtClean="0">
                <a:solidFill>
                  <a:srgbClr val="002060"/>
                </a:solidFill>
              </a:rPr>
              <a:t>ধরনের</a:t>
            </a:r>
            <a:r>
              <a:rPr lang="en-US" sz="2400" dirty="0" smtClean="0">
                <a:solidFill>
                  <a:srgbClr val="002060"/>
                </a:solidFill>
              </a:rPr>
              <a:t> </a:t>
            </a:r>
            <a:r>
              <a:rPr lang="en-US" sz="2400" dirty="0" err="1" smtClean="0">
                <a:solidFill>
                  <a:srgbClr val="002060"/>
                </a:solidFill>
              </a:rPr>
              <a:t>ইলেকট্রনিক</a:t>
            </a:r>
            <a:r>
              <a:rPr lang="en-US" sz="2400" dirty="0" smtClean="0">
                <a:solidFill>
                  <a:srgbClr val="002060"/>
                </a:solidFill>
              </a:rPr>
              <a:t> </a:t>
            </a:r>
            <a:r>
              <a:rPr lang="en-US" sz="2400" dirty="0" err="1" smtClean="0">
                <a:solidFill>
                  <a:srgbClr val="002060"/>
                </a:solidFill>
              </a:rPr>
              <a:t>প্লাস্টিক</a:t>
            </a:r>
            <a:r>
              <a:rPr lang="en-US" sz="2400" dirty="0" smtClean="0">
                <a:solidFill>
                  <a:srgbClr val="002060"/>
                </a:solidFill>
              </a:rPr>
              <a:t> </a:t>
            </a:r>
            <a:r>
              <a:rPr lang="en-US" sz="2400" dirty="0" err="1" smtClean="0">
                <a:solidFill>
                  <a:srgbClr val="002060"/>
                </a:solidFill>
              </a:rPr>
              <a:t>কা</a:t>
            </a:r>
            <a:r>
              <a:rPr lang="bn-IN" sz="2400" dirty="0" smtClean="0">
                <a:solidFill>
                  <a:srgbClr val="002060"/>
                </a:solidFill>
              </a:rPr>
              <a:t>র্ড দিয়ে ব্যাংকিং সেবা নেওয়া যায়। ডেবিট কার্ড ও ক্রেডিট কার্ডের মধ্যে পার্থক্য এই যে, নিজের হিসাবে জমা থাকলেই কেবল ডেবিট কার্ড  ব্যবহার করে  দোকান থেকে কেনা-কাটা করা যায়।কিন্তু  নিজের হিসাবে জমা না  থাকলেও ক্রেবিট কার্ডের   মাধ্যমে বাকিতে মালামাল  ক্রয়  করার সুযোগ থাকে। </a:t>
            </a:r>
            <a:endParaRPr lang="en-US" sz="2400" dirty="0">
              <a:solidFill>
                <a:srgbClr val="002060"/>
              </a:solidFill>
            </a:endParaRPr>
          </a:p>
        </p:txBody>
      </p:sp>
      <p:pic>
        <p:nvPicPr>
          <p:cNvPr id="11" name="Picture 10" descr="g4.jpg"/>
          <p:cNvPicPr>
            <a:picLocks noChangeAspect="1"/>
          </p:cNvPicPr>
          <p:nvPr/>
        </p:nvPicPr>
        <p:blipFill>
          <a:blip r:embed="rId3"/>
          <a:stretch>
            <a:fillRect/>
          </a:stretch>
        </p:blipFill>
        <p:spPr>
          <a:xfrm>
            <a:off x="4572000" y="1600200"/>
            <a:ext cx="3733800" cy="19812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2" name="Down Arrow 11"/>
          <p:cNvSpPr/>
          <p:nvPr/>
        </p:nvSpPr>
        <p:spPr>
          <a:xfrm>
            <a:off x="3886200" y="2667000"/>
            <a:ext cx="990600" cy="1371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Autofit/>
          </a:bodyPr>
          <a:lstStyle/>
          <a:p>
            <a:r>
              <a:rPr lang="bn-IN" sz="4000" dirty="0" smtClean="0">
                <a:solidFill>
                  <a:srgbClr val="FFFF00"/>
                </a:solidFill>
              </a:rPr>
              <a:t>নিচের চিত্রগুলো লক্ষ কর </a:t>
            </a:r>
            <a:endParaRPr lang="en-US" sz="4000" dirty="0">
              <a:solidFill>
                <a:srgbClr val="FFFF00"/>
              </a:solidFill>
            </a:endParaRPr>
          </a:p>
        </p:txBody>
      </p:sp>
      <p:pic>
        <p:nvPicPr>
          <p:cNvPr id="11" name="Content Placeholder 10" descr="g7.jpg"/>
          <p:cNvPicPr>
            <a:picLocks noGrp="1" noChangeAspect="1"/>
          </p:cNvPicPr>
          <p:nvPr>
            <p:ph idx="1"/>
          </p:nvPr>
        </p:nvPicPr>
        <p:blipFill>
          <a:blip r:embed="rId2"/>
          <a:stretch>
            <a:fillRect/>
          </a:stretch>
        </p:blipFill>
        <p:spPr>
          <a:xfrm>
            <a:off x="381000" y="1524000"/>
            <a:ext cx="3810000" cy="2362200"/>
          </a:xfrm>
          <a:ln>
            <a:solidFill>
              <a:srgbClr val="FF0000"/>
            </a:solidFill>
          </a:ln>
        </p:spPr>
      </p:pic>
      <p:pic>
        <p:nvPicPr>
          <p:cNvPr id="15" name="Picture 14" descr="g8.jpg"/>
          <p:cNvPicPr>
            <a:picLocks noChangeAspect="1"/>
          </p:cNvPicPr>
          <p:nvPr/>
        </p:nvPicPr>
        <p:blipFill>
          <a:blip r:embed="rId3"/>
          <a:stretch>
            <a:fillRect/>
          </a:stretch>
        </p:blipFill>
        <p:spPr>
          <a:xfrm>
            <a:off x="4648200" y="1524000"/>
            <a:ext cx="4038600" cy="25908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16" name="Picture 15" descr="g9.jpg"/>
          <p:cNvPicPr>
            <a:picLocks noChangeAspect="1"/>
          </p:cNvPicPr>
          <p:nvPr/>
        </p:nvPicPr>
        <p:blipFill>
          <a:blip r:embed="rId4"/>
          <a:stretch>
            <a:fillRect/>
          </a:stretch>
        </p:blipFill>
        <p:spPr>
          <a:xfrm>
            <a:off x="228600" y="4191000"/>
            <a:ext cx="4038600" cy="24384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6" name="Rounded Rectangle 5"/>
          <p:cNvSpPr/>
          <p:nvPr/>
        </p:nvSpPr>
        <p:spPr>
          <a:xfrm>
            <a:off x="4648200" y="4495800"/>
            <a:ext cx="4038600" cy="198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এটিএম</a:t>
            </a:r>
            <a:r>
              <a:rPr lang="en-US" sz="3600" dirty="0" smtClean="0">
                <a:solidFill>
                  <a:srgbClr val="FF0000"/>
                </a:solidFill>
              </a:rPr>
              <a:t> </a:t>
            </a:r>
            <a:r>
              <a:rPr lang="en-US" sz="3600" dirty="0" smtClean="0">
                <a:solidFill>
                  <a:srgbClr val="002060"/>
                </a:solidFill>
              </a:rPr>
              <a:t>(Automated  </a:t>
            </a:r>
            <a:r>
              <a:rPr lang="en-US" sz="3600" dirty="0" err="1" smtClean="0">
                <a:solidFill>
                  <a:srgbClr val="002060"/>
                </a:solidFill>
              </a:rPr>
              <a:t>TeIIer</a:t>
            </a:r>
            <a:r>
              <a:rPr lang="en-US" sz="3600" dirty="0" smtClean="0">
                <a:solidFill>
                  <a:srgbClr val="002060"/>
                </a:solidFill>
              </a:rPr>
              <a:t> Machine) </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4)">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1"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amond(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ounded Rectangle 4"/>
          <p:cNvSpPr/>
          <p:nvPr/>
        </p:nvSpPr>
        <p:spPr>
          <a:xfrm>
            <a:off x="457200" y="304800"/>
            <a:ext cx="8382000" cy="1143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3600" dirty="0" smtClean="0"/>
              <a:t>এটিএম (</a:t>
            </a:r>
            <a:r>
              <a:rPr lang="en-US" sz="3600" dirty="0" smtClean="0"/>
              <a:t>Automated  </a:t>
            </a:r>
            <a:r>
              <a:rPr lang="en-US" sz="3600" dirty="0" err="1" smtClean="0"/>
              <a:t>TeIIer</a:t>
            </a:r>
            <a:r>
              <a:rPr lang="en-US" sz="3600" dirty="0" smtClean="0"/>
              <a:t> Machine) </a:t>
            </a:r>
            <a:endParaRPr lang="en-US" sz="3600" dirty="0"/>
          </a:p>
        </p:txBody>
      </p:sp>
      <p:pic>
        <p:nvPicPr>
          <p:cNvPr id="10" name="Picture 9" descr="g9.jpg"/>
          <p:cNvPicPr>
            <a:picLocks noChangeAspect="1"/>
          </p:cNvPicPr>
          <p:nvPr/>
        </p:nvPicPr>
        <p:blipFill>
          <a:blip r:embed="rId2"/>
          <a:stretch>
            <a:fillRect/>
          </a:stretch>
        </p:blipFill>
        <p:spPr>
          <a:xfrm>
            <a:off x="2133600" y="1676400"/>
            <a:ext cx="4572000" cy="21336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381000" y="4114800"/>
            <a:ext cx="8305800" cy="2514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এটিএম</a:t>
            </a:r>
            <a:r>
              <a:rPr lang="en-US" sz="2400" dirty="0" smtClean="0"/>
              <a:t> </a:t>
            </a:r>
            <a:r>
              <a:rPr lang="en-US" sz="2800" dirty="0" smtClean="0">
                <a:solidFill>
                  <a:srgbClr val="FFFF00"/>
                </a:solidFill>
              </a:rPr>
              <a:t>(Automated </a:t>
            </a:r>
            <a:r>
              <a:rPr lang="en-US" sz="2800" dirty="0" err="1" smtClean="0">
                <a:solidFill>
                  <a:srgbClr val="FFFF00"/>
                </a:solidFill>
              </a:rPr>
              <a:t>TeIIer</a:t>
            </a:r>
            <a:r>
              <a:rPr lang="en-US" sz="2800" dirty="0" smtClean="0">
                <a:solidFill>
                  <a:srgbClr val="FFFF00"/>
                </a:solidFill>
              </a:rPr>
              <a:t> Machine) </a:t>
            </a:r>
            <a:r>
              <a:rPr lang="en-US" sz="2400" dirty="0" err="1" smtClean="0">
                <a:solidFill>
                  <a:srgbClr val="002060"/>
                </a:solidFill>
              </a:rPr>
              <a:t>একধরনের</a:t>
            </a:r>
            <a:r>
              <a:rPr lang="en-US" sz="2400" dirty="0" smtClean="0">
                <a:solidFill>
                  <a:srgbClr val="002060"/>
                </a:solidFill>
              </a:rPr>
              <a:t>  </a:t>
            </a:r>
            <a:r>
              <a:rPr lang="en-US" sz="2400" dirty="0" err="1" smtClean="0">
                <a:solidFill>
                  <a:srgbClr val="002060"/>
                </a:solidFill>
              </a:rPr>
              <a:t>ইলেকট্রনিক</a:t>
            </a:r>
            <a:r>
              <a:rPr lang="en-US" sz="2400" dirty="0" smtClean="0">
                <a:solidFill>
                  <a:srgbClr val="002060"/>
                </a:solidFill>
              </a:rPr>
              <a:t>  </a:t>
            </a:r>
            <a:r>
              <a:rPr lang="en-US" sz="2400" dirty="0" err="1" smtClean="0">
                <a:solidFill>
                  <a:srgbClr val="002060"/>
                </a:solidFill>
              </a:rPr>
              <a:t>যন্ত্র</a:t>
            </a:r>
            <a:r>
              <a:rPr lang="en-US" sz="2400" dirty="0" smtClean="0">
                <a:solidFill>
                  <a:srgbClr val="002060"/>
                </a:solidFill>
              </a:rPr>
              <a:t> , </a:t>
            </a:r>
            <a:r>
              <a:rPr lang="en-US" sz="2400" dirty="0" err="1" smtClean="0">
                <a:solidFill>
                  <a:srgbClr val="002060"/>
                </a:solidFill>
              </a:rPr>
              <a:t>যার</a:t>
            </a:r>
            <a:r>
              <a:rPr lang="en-US" sz="2400" dirty="0" smtClean="0">
                <a:solidFill>
                  <a:srgbClr val="002060"/>
                </a:solidFill>
              </a:rPr>
              <a:t> </a:t>
            </a:r>
            <a:r>
              <a:rPr lang="en-US" sz="2400" dirty="0" err="1" smtClean="0">
                <a:solidFill>
                  <a:srgbClr val="002060"/>
                </a:solidFill>
              </a:rPr>
              <a:t>মাধ্যমে</a:t>
            </a:r>
            <a:r>
              <a:rPr lang="en-US" sz="2400" dirty="0" smtClean="0">
                <a:solidFill>
                  <a:srgbClr val="002060"/>
                </a:solidFill>
              </a:rPr>
              <a:t>  </a:t>
            </a:r>
            <a:r>
              <a:rPr lang="en-US" sz="2400" dirty="0" err="1" smtClean="0">
                <a:solidFill>
                  <a:srgbClr val="002060"/>
                </a:solidFill>
              </a:rPr>
              <a:t>গ্রাহক</a:t>
            </a:r>
            <a:r>
              <a:rPr lang="en-US" sz="2400" dirty="0" smtClean="0">
                <a:solidFill>
                  <a:srgbClr val="002060"/>
                </a:solidFill>
              </a:rPr>
              <a:t> </a:t>
            </a:r>
            <a:r>
              <a:rPr lang="en-US" sz="2400" dirty="0" err="1" smtClean="0">
                <a:solidFill>
                  <a:srgbClr val="002060"/>
                </a:solidFill>
              </a:rPr>
              <a:t>ব্যাংকের</a:t>
            </a:r>
            <a:r>
              <a:rPr lang="en-US" sz="2400" dirty="0" smtClean="0">
                <a:solidFill>
                  <a:srgbClr val="002060"/>
                </a:solidFill>
              </a:rPr>
              <a:t> ক</a:t>
            </a:r>
            <a:r>
              <a:rPr lang="bn-IN" sz="2400" dirty="0" smtClean="0">
                <a:solidFill>
                  <a:srgbClr val="002060"/>
                </a:solidFill>
              </a:rPr>
              <a:t>র্মচারী উপস্থিতি ছাড়া প্রাথমিক কিছু লেনদেন করতে পারে। </a:t>
            </a:r>
          </a:p>
          <a:p>
            <a:pPr algn="ctr"/>
            <a:r>
              <a:rPr lang="bn-IN" sz="2400" dirty="0" smtClean="0">
                <a:solidFill>
                  <a:srgbClr val="002060"/>
                </a:solidFill>
              </a:rPr>
              <a:t>১০টা -৫টা অফিস টাইমের বাইরের সময়ে মেশিনের মাধ্যমে টাকা জমা ও উত্তোলন করা যায়। </a:t>
            </a:r>
            <a:endParaRPr lang="en-US" sz="2400" dirty="0">
              <a:solidFill>
                <a:srgbClr val="002060"/>
              </a:solidFill>
            </a:endParaRPr>
          </a:p>
        </p:txBody>
      </p:sp>
      <p:sp>
        <p:nvSpPr>
          <p:cNvPr id="13" name="Bent Arrow 12"/>
          <p:cNvSpPr/>
          <p:nvPr/>
        </p:nvSpPr>
        <p:spPr>
          <a:xfrm rot="6252417">
            <a:off x="6470703" y="3064486"/>
            <a:ext cx="1203253" cy="1238015"/>
          </a:xfrm>
          <a:prstGeom prst="bentArrow">
            <a:avLst>
              <a:gd name="adj1" fmla="val 25000"/>
              <a:gd name="adj2" fmla="val 24888"/>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bn-IN" sz="5400" dirty="0" smtClean="0"/>
              <a:t>নিচের চিত্রগুলো  লক্ষ কর </a:t>
            </a:r>
            <a:endParaRPr lang="en-US" sz="5400" dirty="0"/>
          </a:p>
        </p:txBody>
      </p:sp>
      <p:pic>
        <p:nvPicPr>
          <p:cNvPr id="4" name="Content Placeholder 3" descr="g10.jpg"/>
          <p:cNvPicPr>
            <a:picLocks noGrp="1" noChangeAspect="1"/>
          </p:cNvPicPr>
          <p:nvPr>
            <p:ph idx="1"/>
          </p:nvPr>
        </p:nvPicPr>
        <p:blipFill>
          <a:blip r:embed="rId2"/>
          <a:stretch>
            <a:fillRect/>
          </a:stretch>
        </p:blipFill>
        <p:spPr>
          <a:xfrm>
            <a:off x="3219450" y="3020219"/>
            <a:ext cx="2705100" cy="168592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Picture 4" descr="g11.jpg"/>
          <p:cNvPicPr>
            <a:picLocks noChangeAspect="1"/>
          </p:cNvPicPr>
          <p:nvPr/>
        </p:nvPicPr>
        <p:blipFill>
          <a:blip r:embed="rId3"/>
          <a:stretch>
            <a:fillRect/>
          </a:stretch>
        </p:blipFill>
        <p:spPr>
          <a:xfrm>
            <a:off x="4800600" y="1524000"/>
            <a:ext cx="4038600" cy="2514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g12.jpg"/>
          <p:cNvPicPr>
            <a:picLocks noChangeAspect="1"/>
          </p:cNvPicPr>
          <p:nvPr/>
        </p:nvPicPr>
        <p:blipFill>
          <a:blip r:embed="rId4"/>
          <a:stretch>
            <a:fillRect/>
          </a:stretch>
        </p:blipFill>
        <p:spPr>
          <a:xfrm>
            <a:off x="381000" y="1524000"/>
            <a:ext cx="4114800" cy="2514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457200" y="4495800"/>
            <a:ext cx="3810000" cy="1828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002060"/>
                </a:solidFill>
              </a:rPr>
              <a:t>মোবাইল ব্যাংকিং </a:t>
            </a:r>
            <a:endParaRPr lang="en-US" sz="4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 fill="hold"/>
                                        <p:tgtEl>
                                          <p:spTgt spid="2"/>
                                        </p:tgtEl>
                                        <p:attrNameLst>
                                          <p:attrName>style.color</p:attrName>
                                        </p:attrNameLst>
                                      </p:cBhvr>
                                      <p:by>
                                        <p:hsl h="0" s="12549" l="25098"/>
                                      </p:by>
                                    </p:animClr>
                                    <p:animClr clrSpc="hsl">
                                      <p:cBhvr>
                                        <p:cTn id="7" dur="500" fill="hold"/>
                                        <p:tgtEl>
                                          <p:spTgt spid="2"/>
                                        </p:tgtEl>
                                        <p:attrNameLst>
                                          <p:attrName>fillcolor</p:attrName>
                                        </p:attrNameLst>
                                      </p:cBhvr>
                                      <p:by>
                                        <p:hsl h="0" s="12549" l="25098"/>
                                      </p:by>
                                    </p:animClr>
                                    <p:animClr clrSpc="hsl">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4)">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g12.jpg"/>
          <p:cNvPicPr>
            <a:picLocks noGrp="1" noChangeAspect="1"/>
          </p:cNvPicPr>
          <p:nvPr>
            <p:ph idx="1"/>
          </p:nvPr>
        </p:nvPicPr>
        <p:blipFill>
          <a:blip r:embed="rId2"/>
          <a:stretch>
            <a:fillRect/>
          </a:stretch>
        </p:blipFill>
        <p:spPr>
          <a:xfrm>
            <a:off x="1752600" y="1600200"/>
            <a:ext cx="53340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533400" y="381000"/>
            <a:ext cx="8077200" cy="914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bn-IN" sz="4800" dirty="0" smtClean="0"/>
              <a:t>মোবাইল ব্যাংকিং </a:t>
            </a:r>
            <a:endParaRPr lang="en-US" sz="4800" dirty="0"/>
          </a:p>
        </p:txBody>
      </p:sp>
      <p:sp>
        <p:nvSpPr>
          <p:cNvPr id="9" name="Oval 8"/>
          <p:cNvSpPr/>
          <p:nvPr/>
        </p:nvSpPr>
        <p:spPr>
          <a:xfrm>
            <a:off x="838200" y="4267200"/>
            <a:ext cx="7239000" cy="2209800"/>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FF00"/>
                </a:solidFill>
              </a:rPr>
              <a:t>মোবাইল ব্যাংকিং একধরনের ব্যাংকিং –সেবা,যার মাধ্যমে গ্রাহক ব্যাংকিং লেনদেন মোবাইলের মাধ্যমে সম্পন্ন করে থাকে। </a:t>
            </a:r>
            <a:endParaRPr lang="en-US" sz="2800" dirty="0">
              <a:solidFill>
                <a:srgbClr val="FFFF00"/>
              </a:solidFill>
            </a:endParaRPr>
          </a:p>
        </p:txBody>
      </p:sp>
      <p:sp>
        <p:nvSpPr>
          <p:cNvPr id="10" name="Right Arrow 9"/>
          <p:cNvSpPr/>
          <p:nvPr/>
        </p:nvSpPr>
        <p:spPr>
          <a:xfrm rot="6536932">
            <a:off x="6052228" y="3322313"/>
            <a:ext cx="1413122" cy="10774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bn-IN" sz="8000" dirty="0" smtClean="0"/>
              <a:t>একক কাজ </a:t>
            </a:r>
            <a:endParaRPr lang="en-US" sz="8000" dirty="0"/>
          </a:p>
        </p:txBody>
      </p:sp>
      <p:pic>
        <p:nvPicPr>
          <p:cNvPr id="4" name="Content Placeholder 3" descr="IMG_4347.JPG"/>
          <p:cNvPicPr>
            <a:picLocks noGrp="1" noChangeAspect="1"/>
          </p:cNvPicPr>
          <p:nvPr>
            <p:ph idx="1"/>
          </p:nvPr>
        </p:nvPicPr>
        <p:blipFill>
          <a:blip r:embed="rId2" cstate="print"/>
          <a:stretch>
            <a:fillRect/>
          </a:stretch>
        </p:blipFill>
        <p:spPr>
          <a:xfrm rot="16200000">
            <a:off x="108547" y="1948854"/>
            <a:ext cx="3699272" cy="2849563"/>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6" name="Flowchart: Data 5"/>
          <p:cNvSpPr/>
          <p:nvPr/>
        </p:nvSpPr>
        <p:spPr>
          <a:xfrm>
            <a:off x="3962400" y="1524000"/>
            <a:ext cx="4191000" cy="4419600"/>
          </a:xfrm>
          <a:prstGeom prst="flowChartInputOutp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smtClean="0">
                <a:solidFill>
                  <a:srgbClr val="002060"/>
                </a:solidFill>
              </a:rPr>
              <a:t>ATM </a:t>
            </a:r>
            <a:r>
              <a:rPr lang="en-US" sz="4800" dirty="0" err="1" smtClean="0">
                <a:solidFill>
                  <a:srgbClr val="002060"/>
                </a:solidFill>
              </a:rPr>
              <a:t>এর</a:t>
            </a:r>
            <a:r>
              <a:rPr lang="en-US" sz="4800" dirty="0" smtClean="0">
                <a:solidFill>
                  <a:srgbClr val="002060"/>
                </a:solidFill>
              </a:rPr>
              <a:t> </a:t>
            </a:r>
            <a:r>
              <a:rPr lang="en-US" sz="4800" dirty="0" err="1" smtClean="0">
                <a:solidFill>
                  <a:srgbClr val="002060"/>
                </a:solidFill>
              </a:rPr>
              <a:t>পূ</a:t>
            </a:r>
            <a:r>
              <a:rPr lang="bn-IN" sz="4800" dirty="0" smtClean="0">
                <a:solidFill>
                  <a:srgbClr val="002060"/>
                </a:solidFill>
              </a:rPr>
              <a:t>র্ণরুপ কী? </a:t>
            </a:r>
            <a:endParaRPr lang="en-US" sz="4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3886200"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bn-IN" sz="6600" dirty="0" smtClean="0"/>
              <a:t>উত্তর </a:t>
            </a:r>
            <a:endParaRPr lang="en-US" sz="6600"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600200" y="2057400"/>
            <a:ext cx="6705600" cy="3505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0000"/>
                </a:solidFill>
              </a:rPr>
              <a:t>ATM </a:t>
            </a:r>
            <a:r>
              <a:rPr lang="en-US" sz="4000" dirty="0" err="1" smtClean="0">
                <a:solidFill>
                  <a:srgbClr val="002060"/>
                </a:solidFill>
              </a:rPr>
              <a:t>এর</a:t>
            </a:r>
            <a:r>
              <a:rPr lang="en-US" sz="4000" dirty="0" smtClean="0">
                <a:solidFill>
                  <a:srgbClr val="002060"/>
                </a:solidFill>
              </a:rPr>
              <a:t> </a:t>
            </a:r>
            <a:r>
              <a:rPr lang="en-US" sz="4000" dirty="0" err="1" smtClean="0">
                <a:solidFill>
                  <a:srgbClr val="002060"/>
                </a:solidFill>
              </a:rPr>
              <a:t>পূ</a:t>
            </a:r>
            <a:r>
              <a:rPr lang="bn-IN" sz="4000" dirty="0" smtClean="0">
                <a:solidFill>
                  <a:srgbClr val="002060"/>
                </a:solidFill>
              </a:rPr>
              <a:t>র্ণরুপ হলো- </a:t>
            </a:r>
            <a:r>
              <a:rPr lang="en-US" sz="4400" dirty="0" smtClean="0">
                <a:solidFill>
                  <a:srgbClr val="002060"/>
                </a:solidFill>
              </a:rPr>
              <a:t>Automated </a:t>
            </a:r>
            <a:r>
              <a:rPr lang="en-US" sz="4400" dirty="0" err="1" smtClean="0">
                <a:solidFill>
                  <a:srgbClr val="002060"/>
                </a:solidFill>
              </a:rPr>
              <a:t>TeIIer</a:t>
            </a:r>
            <a:r>
              <a:rPr lang="en-US" sz="4400" dirty="0" smtClean="0">
                <a:solidFill>
                  <a:srgbClr val="002060"/>
                </a:solidFill>
              </a:rPr>
              <a:t> Machin</a:t>
            </a:r>
            <a:r>
              <a:rPr lang="en-US" sz="4000" dirty="0" smtClean="0">
                <a:solidFill>
                  <a:srgbClr val="002060"/>
                </a:solidFill>
              </a:rPr>
              <a:t>e </a:t>
            </a:r>
            <a:endParaRPr lang="en-US" sz="4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g13.jpg"/>
          <p:cNvPicPr>
            <a:picLocks noGrp="1" noChangeAspect="1"/>
          </p:cNvPicPr>
          <p:nvPr>
            <p:ph idx="1"/>
          </p:nvPr>
        </p:nvPicPr>
        <p:blipFill>
          <a:blip r:embed="rId2"/>
          <a:stretch>
            <a:fillRect/>
          </a:stretch>
        </p:blipFill>
        <p:spPr>
          <a:xfrm>
            <a:off x="3057525" y="3105944"/>
            <a:ext cx="3028950" cy="151447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533400" y="381000"/>
            <a:ext cx="81534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err="1" smtClean="0">
                <a:solidFill>
                  <a:srgbClr val="FFFF00"/>
                </a:solidFill>
              </a:rPr>
              <a:t>নিচের</a:t>
            </a:r>
            <a:r>
              <a:rPr lang="en-US" sz="4800" dirty="0" smtClean="0">
                <a:solidFill>
                  <a:srgbClr val="FFFF00"/>
                </a:solidFill>
              </a:rPr>
              <a:t> </a:t>
            </a:r>
            <a:r>
              <a:rPr lang="en-US" sz="4800" dirty="0" err="1" smtClean="0">
                <a:solidFill>
                  <a:srgbClr val="FFFF00"/>
                </a:solidFill>
              </a:rPr>
              <a:t>চিত্রগুলো</a:t>
            </a:r>
            <a:r>
              <a:rPr lang="en-US" sz="4800" dirty="0" smtClean="0">
                <a:solidFill>
                  <a:srgbClr val="FFFF00"/>
                </a:solidFill>
              </a:rPr>
              <a:t> </a:t>
            </a:r>
            <a:r>
              <a:rPr lang="en-US" sz="4800" dirty="0" err="1" smtClean="0">
                <a:solidFill>
                  <a:srgbClr val="FFFF00"/>
                </a:solidFill>
              </a:rPr>
              <a:t>লক্ষ</a:t>
            </a:r>
            <a:r>
              <a:rPr lang="en-US" sz="4800" dirty="0" smtClean="0">
                <a:solidFill>
                  <a:srgbClr val="FFFF00"/>
                </a:solidFill>
              </a:rPr>
              <a:t> </a:t>
            </a:r>
            <a:r>
              <a:rPr lang="en-US" sz="4800" dirty="0" err="1" smtClean="0">
                <a:solidFill>
                  <a:srgbClr val="FFFF00"/>
                </a:solidFill>
              </a:rPr>
              <a:t>কর</a:t>
            </a:r>
            <a:r>
              <a:rPr lang="en-US" sz="4800" dirty="0" smtClean="0">
                <a:solidFill>
                  <a:srgbClr val="FFFF00"/>
                </a:solidFill>
              </a:rPr>
              <a:t> </a:t>
            </a:r>
            <a:endParaRPr lang="en-US" sz="4800" dirty="0">
              <a:solidFill>
                <a:srgbClr val="FFFF00"/>
              </a:solidFill>
            </a:endParaRPr>
          </a:p>
        </p:txBody>
      </p:sp>
      <p:pic>
        <p:nvPicPr>
          <p:cNvPr id="6" name="Picture 5" descr="g14.jpg"/>
          <p:cNvPicPr>
            <a:picLocks noChangeAspect="1"/>
          </p:cNvPicPr>
          <p:nvPr/>
        </p:nvPicPr>
        <p:blipFill>
          <a:blip r:embed="rId3"/>
          <a:stretch>
            <a:fillRect/>
          </a:stretch>
        </p:blipFill>
        <p:spPr>
          <a:xfrm>
            <a:off x="4724400" y="1752600"/>
            <a:ext cx="3733800" cy="23622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g15.jpg"/>
          <p:cNvPicPr>
            <a:picLocks noChangeAspect="1"/>
          </p:cNvPicPr>
          <p:nvPr/>
        </p:nvPicPr>
        <p:blipFill>
          <a:blip r:embed="rId4"/>
          <a:stretch>
            <a:fillRect/>
          </a:stretch>
        </p:blipFill>
        <p:spPr>
          <a:xfrm>
            <a:off x="304800" y="1676400"/>
            <a:ext cx="3962400" cy="24384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381000" y="4419600"/>
            <a:ext cx="3733800" cy="1905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00B0F0"/>
                </a:solidFill>
              </a:rPr>
              <a:t>এসএমএস ব্যাংকিং </a:t>
            </a:r>
            <a:endParaRPr lang="en-US" sz="5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4800" dirty="0" smtClean="0">
                <a:solidFill>
                  <a:srgbClr val="002060"/>
                </a:solidFill>
              </a:rPr>
              <a:t>এসএমএস ব্যাংকিং </a:t>
            </a:r>
            <a:endParaRPr lang="en-US" sz="4800" dirty="0">
              <a:solidFill>
                <a:srgbClr val="002060"/>
              </a:solidFill>
            </a:endParaRPr>
          </a:p>
        </p:txBody>
      </p:sp>
      <p:pic>
        <p:nvPicPr>
          <p:cNvPr id="4" name="Content Placeholder 3" descr="g11.jpg"/>
          <p:cNvPicPr>
            <a:picLocks noGrp="1" noChangeAspect="1"/>
          </p:cNvPicPr>
          <p:nvPr>
            <p:ph idx="1"/>
          </p:nvPr>
        </p:nvPicPr>
        <p:blipFill>
          <a:blip r:embed="rId2"/>
          <a:stretch>
            <a:fillRect/>
          </a:stretch>
        </p:blipFill>
        <p:spPr>
          <a:xfrm>
            <a:off x="533400" y="1524000"/>
            <a:ext cx="4038600" cy="22098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5" name="Parallelogram 4"/>
          <p:cNvSpPr/>
          <p:nvPr/>
        </p:nvSpPr>
        <p:spPr>
          <a:xfrm>
            <a:off x="4572000" y="1524000"/>
            <a:ext cx="4191000" cy="4953000"/>
          </a:xfrm>
          <a:prstGeom prst="parallelogram">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rPr>
              <a:t>মোবাইল</a:t>
            </a:r>
            <a:r>
              <a:rPr lang="en-US" sz="2800" dirty="0" smtClean="0">
                <a:solidFill>
                  <a:srgbClr val="002060"/>
                </a:solidFill>
              </a:rPr>
              <a:t> </a:t>
            </a:r>
            <a:r>
              <a:rPr lang="en-US" sz="2800" dirty="0" err="1" smtClean="0">
                <a:solidFill>
                  <a:srgbClr val="002060"/>
                </a:solidFill>
              </a:rPr>
              <a:t>এস</a:t>
            </a:r>
            <a:r>
              <a:rPr lang="en-US" sz="2800" dirty="0" smtClean="0">
                <a:solidFill>
                  <a:srgbClr val="002060"/>
                </a:solidFill>
              </a:rPr>
              <a:t> </a:t>
            </a:r>
            <a:r>
              <a:rPr lang="en-US" sz="2800" dirty="0" err="1" smtClean="0">
                <a:solidFill>
                  <a:srgbClr val="002060"/>
                </a:solidFill>
              </a:rPr>
              <a:t>এম</a:t>
            </a:r>
            <a:r>
              <a:rPr lang="en-US" sz="2800" dirty="0" smtClean="0">
                <a:solidFill>
                  <a:srgbClr val="002060"/>
                </a:solidFill>
              </a:rPr>
              <a:t> </a:t>
            </a:r>
            <a:r>
              <a:rPr lang="en-US" sz="2800" dirty="0" err="1" smtClean="0">
                <a:solidFill>
                  <a:srgbClr val="002060"/>
                </a:solidFill>
              </a:rPr>
              <a:t>এসের</a:t>
            </a:r>
            <a:r>
              <a:rPr lang="en-US" sz="2800" dirty="0" smtClean="0">
                <a:solidFill>
                  <a:srgbClr val="002060"/>
                </a:solidFill>
              </a:rPr>
              <a:t> </a:t>
            </a:r>
            <a:r>
              <a:rPr lang="en-US" sz="2800" dirty="0" err="1" smtClean="0">
                <a:solidFill>
                  <a:srgbClr val="002060"/>
                </a:solidFill>
              </a:rPr>
              <a:t>মাধ্যমে</a:t>
            </a:r>
            <a:r>
              <a:rPr lang="en-US" sz="2800" dirty="0" smtClean="0">
                <a:solidFill>
                  <a:srgbClr val="002060"/>
                </a:solidFill>
              </a:rPr>
              <a:t> </a:t>
            </a:r>
            <a:r>
              <a:rPr lang="en-US" sz="2800" dirty="0" err="1" smtClean="0">
                <a:solidFill>
                  <a:srgbClr val="002060"/>
                </a:solidFill>
              </a:rPr>
              <a:t>বিভিন্ন</a:t>
            </a:r>
            <a:r>
              <a:rPr lang="en-US" sz="2800" dirty="0" smtClean="0">
                <a:solidFill>
                  <a:srgbClr val="002060"/>
                </a:solidFill>
              </a:rPr>
              <a:t> </a:t>
            </a:r>
            <a:r>
              <a:rPr lang="en-US" sz="2800" dirty="0" err="1" smtClean="0">
                <a:solidFill>
                  <a:srgbClr val="002060"/>
                </a:solidFill>
              </a:rPr>
              <a:t>ব্যাংকিং</a:t>
            </a:r>
            <a:r>
              <a:rPr lang="en-US" sz="2800" dirty="0" smtClean="0">
                <a:solidFill>
                  <a:srgbClr val="002060"/>
                </a:solidFill>
              </a:rPr>
              <a:t> –</a:t>
            </a:r>
            <a:r>
              <a:rPr lang="en-US" sz="2800" dirty="0" err="1" smtClean="0">
                <a:solidFill>
                  <a:srgbClr val="002060"/>
                </a:solidFill>
              </a:rPr>
              <a:t>সেবা</a:t>
            </a:r>
            <a:r>
              <a:rPr lang="en-US" sz="2800" dirty="0" smtClean="0">
                <a:solidFill>
                  <a:srgbClr val="002060"/>
                </a:solidFill>
              </a:rPr>
              <a:t> </a:t>
            </a:r>
            <a:r>
              <a:rPr lang="en-US" sz="2800" dirty="0" err="1" smtClean="0">
                <a:solidFill>
                  <a:srgbClr val="002060"/>
                </a:solidFill>
              </a:rPr>
              <a:t>প্রদান</a:t>
            </a:r>
            <a:r>
              <a:rPr lang="en-US" sz="2800" dirty="0" smtClean="0">
                <a:solidFill>
                  <a:srgbClr val="002060"/>
                </a:solidFill>
              </a:rPr>
              <a:t> </a:t>
            </a:r>
            <a:r>
              <a:rPr lang="en-US" sz="2800" dirty="0" err="1" smtClean="0">
                <a:solidFill>
                  <a:srgbClr val="002060"/>
                </a:solidFill>
              </a:rPr>
              <a:t>করা</a:t>
            </a:r>
            <a:r>
              <a:rPr lang="en-US" sz="2800" dirty="0" smtClean="0">
                <a:solidFill>
                  <a:srgbClr val="002060"/>
                </a:solidFill>
              </a:rPr>
              <a:t> </a:t>
            </a:r>
            <a:r>
              <a:rPr lang="en-US" sz="2800" dirty="0" err="1" smtClean="0">
                <a:solidFill>
                  <a:srgbClr val="002060"/>
                </a:solidFill>
              </a:rPr>
              <a:t>হয়</a:t>
            </a:r>
            <a:r>
              <a:rPr lang="en-US" sz="2800" dirty="0" smtClean="0">
                <a:solidFill>
                  <a:srgbClr val="002060"/>
                </a:solidFill>
              </a:rPr>
              <a:t>। </a:t>
            </a:r>
            <a:r>
              <a:rPr lang="en-US" sz="2800" dirty="0" err="1" smtClean="0">
                <a:solidFill>
                  <a:srgbClr val="002060"/>
                </a:solidFill>
              </a:rPr>
              <a:t>যেমন</a:t>
            </a:r>
            <a:r>
              <a:rPr lang="en-US" sz="2800" dirty="0" smtClean="0">
                <a:solidFill>
                  <a:srgbClr val="002060"/>
                </a:solidFill>
              </a:rPr>
              <a:t> :</a:t>
            </a:r>
            <a:r>
              <a:rPr lang="en-US" sz="2800" dirty="0" err="1" smtClean="0">
                <a:solidFill>
                  <a:srgbClr val="002060"/>
                </a:solidFill>
              </a:rPr>
              <a:t>হিসাবের</a:t>
            </a:r>
            <a:r>
              <a:rPr lang="en-US" sz="2800" dirty="0" smtClean="0">
                <a:solidFill>
                  <a:srgbClr val="002060"/>
                </a:solidFill>
              </a:rPr>
              <a:t> </a:t>
            </a:r>
            <a:r>
              <a:rPr lang="en-US" sz="2800" dirty="0" err="1" smtClean="0">
                <a:solidFill>
                  <a:srgbClr val="002060"/>
                </a:solidFill>
              </a:rPr>
              <a:t>স্থিতি</a:t>
            </a:r>
            <a:r>
              <a:rPr lang="en-US" sz="2800" dirty="0" smtClean="0">
                <a:solidFill>
                  <a:srgbClr val="002060"/>
                </a:solidFill>
              </a:rPr>
              <a:t>, </a:t>
            </a:r>
            <a:r>
              <a:rPr lang="en-US" sz="2800" dirty="0" err="1" smtClean="0">
                <a:solidFill>
                  <a:srgbClr val="002060"/>
                </a:solidFill>
              </a:rPr>
              <a:t>চেকবইয়ের</a:t>
            </a:r>
            <a:r>
              <a:rPr lang="en-US" sz="2800" dirty="0" smtClean="0">
                <a:solidFill>
                  <a:srgbClr val="002060"/>
                </a:solidFill>
              </a:rPr>
              <a:t> </a:t>
            </a:r>
            <a:r>
              <a:rPr lang="en-US" sz="2800" dirty="0" err="1" smtClean="0">
                <a:solidFill>
                  <a:srgbClr val="002060"/>
                </a:solidFill>
              </a:rPr>
              <a:t>জন্য</a:t>
            </a:r>
            <a:r>
              <a:rPr lang="en-US" sz="2800" dirty="0" smtClean="0">
                <a:solidFill>
                  <a:srgbClr val="002060"/>
                </a:solidFill>
              </a:rPr>
              <a:t> </a:t>
            </a:r>
            <a:r>
              <a:rPr lang="en-US" sz="2800" dirty="0" err="1" smtClean="0">
                <a:solidFill>
                  <a:srgbClr val="002060"/>
                </a:solidFill>
              </a:rPr>
              <a:t>অনুরোধ</a:t>
            </a:r>
            <a:r>
              <a:rPr lang="en-US" sz="2800" dirty="0" smtClean="0">
                <a:solidFill>
                  <a:srgbClr val="002060"/>
                </a:solidFill>
              </a:rPr>
              <a:t> </a:t>
            </a:r>
            <a:r>
              <a:rPr lang="en-US" sz="2800" dirty="0" err="1" smtClean="0">
                <a:solidFill>
                  <a:srgbClr val="002060"/>
                </a:solidFill>
              </a:rPr>
              <a:t>ইত্যাদি</a:t>
            </a:r>
            <a:r>
              <a:rPr lang="en-US" sz="2800" dirty="0" smtClean="0">
                <a:solidFill>
                  <a:srgbClr val="002060"/>
                </a:solidFill>
              </a:rPr>
              <a:t>। </a:t>
            </a:r>
            <a:endParaRPr lang="en-US" sz="2800" dirty="0">
              <a:solidFill>
                <a:srgbClr val="002060"/>
              </a:solidFill>
            </a:endParaRPr>
          </a:p>
        </p:txBody>
      </p:sp>
      <p:sp>
        <p:nvSpPr>
          <p:cNvPr id="7" name="Left Arrow 6"/>
          <p:cNvSpPr/>
          <p:nvPr/>
        </p:nvSpPr>
        <p:spPr>
          <a:xfrm rot="10800000">
            <a:off x="4495800" y="2667000"/>
            <a:ext cx="978408" cy="114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IMG_20181029_104257.jpg"/>
          <p:cNvPicPr>
            <a:picLocks noGrp="1" noChangeAspect="1"/>
          </p:cNvPicPr>
          <p:nvPr>
            <p:ph idx="1"/>
          </p:nvPr>
        </p:nvPicPr>
        <p:blipFill>
          <a:blip r:embed="rId2" cstate="print"/>
          <a:stretch>
            <a:fillRect/>
          </a:stretch>
        </p:blipFill>
        <p:spPr>
          <a:xfrm>
            <a:off x="838200" y="1447800"/>
            <a:ext cx="5029200" cy="449580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ed Rectangle 3"/>
          <p:cNvSpPr/>
          <p:nvPr/>
        </p:nvSpPr>
        <p:spPr>
          <a:xfrm>
            <a:off x="533400" y="381000"/>
            <a:ext cx="8229600" cy="9906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bn-IN" sz="6000" dirty="0" smtClean="0"/>
              <a:t>দলীয় কাজ </a:t>
            </a:r>
            <a:endParaRPr lang="en-US" sz="6000" dirty="0"/>
          </a:p>
        </p:txBody>
      </p:sp>
      <p:sp>
        <p:nvSpPr>
          <p:cNvPr id="6" name="Rounded Rectangle 5"/>
          <p:cNvSpPr/>
          <p:nvPr/>
        </p:nvSpPr>
        <p:spPr>
          <a:xfrm rot="16200000">
            <a:off x="5257800" y="2895600"/>
            <a:ext cx="5029200" cy="2133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002060"/>
                </a:solidFill>
              </a:rPr>
              <a:t>মোবাইল ব্যাংকিং কী? </a:t>
            </a:r>
            <a:endParaRPr lang="en-US" sz="4800" dirty="0">
              <a:solidFill>
                <a:srgbClr val="002060"/>
              </a:solidFill>
            </a:endParaRPr>
          </a:p>
        </p:txBody>
      </p:sp>
      <p:sp>
        <p:nvSpPr>
          <p:cNvPr id="7" name="Up Arrow 6"/>
          <p:cNvSpPr/>
          <p:nvPr/>
        </p:nvSpPr>
        <p:spPr>
          <a:xfrm rot="16200000">
            <a:off x="5739384" y="3404616"/>
            <a:ext cx="1170432" cy="10668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endParaRPr lang="en-US" dirty="0"/>
          </a:p>
        </p:txBody>
      </p:sp>
      <p:pic>
        <p:nvPicPr>
          <p:cNvPr id="10" name="Content Placeholder 9" descr="IMG_9207.JPG"/>
          <p:cNvPicPr>
            <a:picLocks noGrp="1" noChangeAspect="1"/>
          </p:cNvPicPr>
          <p:nvPr>
            <p:ph idx="1"/>
          </p:nvPr>
        </p:nvPicPr>
        <p:blipFill>
          <a:blip r:embed="rId2" cstate="print"/>
          <a:stretch>
            <a:fillRect/>
          </a:stretch>
        </p:blipFill>
        <p:spPr>
          <a:xfrm rot="16200000">
            <a:off x="-1028699" y="2705098"/>
            <a:ext cx="5334004" cy="2971801"/>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p:nvPr/>
        </p:nvSpPr>
        <p:spPr>
          <a:xfrm>
            <a:off x="2057400" y="381000"/>
            <a:ext cx="4953000" cy="1066800"/>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2060"/>
                </a:solidFill>
              </a:rPr>
              <a:t>পরিচিতি</a:t>
            </a:r>
            <a:r>
              <a:rPr lang="en-US" sz="6000" dirty="0" smtClean="0">
                <a:solidFill>
                  <a:srgbClr val="002060"/>
                </a:solidFill>
              </a:rPr>
              <a:t> </a:t>
            </a:r>
            <a:endParaRPr lang="en-US" sz="6000" dirty="0">
              <a:solidFill>
                <a:srgbClr val="002060"/>
              </a:solidFill>
            </a:endParaRPr>
          </a:p>
        </p:txBody>
      </p:sp>
      <p:sp>
        <p:nvSpPr>
          <p:cNvPr id="13" name="Hexagon 12"/>
          <p:cNvSpPr/>
          <p:nvPr/>
        </p:nvSpPr>
        <p:spPr>
          <a:xfrm>
            <a:off x="3118339" y="1524000"/>
            <a:ext cx="3358661" cy="5024511"/>
          </a:xfrm>
          <a:prstGeom prst="hexagon">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rgbClr val="002060"/>
                </a:solidFill>
              </a:rPr>
              <a:t>এম সাখাওয়াত হোসেন </a:t>
            </a:r>
          </a:p>
          <a:p>
            <a:r>
              <a:rPr lang="bn-IN" sz="2000" dirty="0" smtClean="0">
                <a:solidFill>
                  <a:srgbClr val="002060"/>
                </a:solidFill>
              </a:rPr>
              <a:t>সহকারি শিক্ষক (ব্যবসায় শিক্ষা ) </a:t>
            </a:r>
          </a:p>
          <a:p>
            <a:r>
              <a:rPr lang="bn-IN" sz="2000" dirty="0" smtClean="0">
                <a:solidFill>
                  <a:srgbClr val="002060"/>
                </a:solidFill>
              </a:rPr>
              <a:t>মোক্তাল হোসেন উচ্চ বিদ্যালয় ,চল্লিশা, সদর ,নেত্রকোনা </a:t>
            </a:r>
          </a:p>
          <a:p>
            <a:r>
              <a:rPr lang="en-US" sz="2000" dirty="0" smtClean="0">
                <a:solidFill>
                  <a:srgbClr val="002060"/>
                </a:solidFill>
                <a:hlinkClick r:id="rId3"/>
              </a:rPr>
              <a:t>shakhawath747@gamil.com</a:t>
            </a:r>
            <a:r>
              <a:rPr lang="en-US" sz="2000" dirty="0" smtClean="0">
                <a:solidFill>
                  <a:srgbClr val="002060"/>
                </a:solidFill>
              </a:rPr>
              <a:t> </a:t>
            </a:r>
            <a:endParaRPr lang="bn-IN" sz="2000" dirty="0" smtClean="0">
              <a:solidFill>
                <a:srgbClr val="002060"/>
              </a:solidFill>
            </a:endParaRPr>
          </a:p>
          <a:p>
            <a:r>
              <a:rPr lang="en-US" sz="2000" dirty="0" smtClean="0">
                <a:solidFill>
                  <a:srgbClr val="002060"/>
                </a:solidFill>
              </a:rPr>
              <a:t>Mob: </a:t>
            </a:r>
          </a:p>
          <a:p>
            <a:r>
              <a:rPr lang="en-US" sz="2400" dirty="0" smtClean="0">
                <a:solidFill>
                  <a:srgbClr val="002060"/>
                </a:solidFill>
              </a:rPr>
              <a:t>01734475103 </a:t>
            </a:r>
            <a:r>
              <a:rPr lang="en-US" sz="2400" dirty="0" smtClean="0">
                <a:solidFill>
                  <a:srgbClr val="FFFF00"/>
                </a:solidFill>
              </a:rPr>
              <a:t>    01917636486 </a:t>
            </a:r>
            <a:endParaRPr lang="en-US" sz="2400" dirty="0"/>
          </a:p>
        </p:txBody>
      </p:sp>
      <p:sp>
        <p:nvSpPr>
          <p:cNvPr id="15" name="Round Same Side Corner Rectangle 14"/>
          <p:cNvSpPr/>
          <p:nvPr/>
        </p:nvSpPr>
        <p:spPr>
          <a:xfrm>
            <a:off x="6400800" y="1600200"/>
            <a:ext cx="2514600" cy="4876800"/>
          </a:xfrm>
          <a:prstGeom prst="round2Same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7030A0"/>
                </a:solidFill>
              </a:rPr>
              <a:t>শ্রেণি</a:t>
            </a:r>
            <a:r>
              <a:rPr lang="bn-IN" sz="2000" dirty="0" smtClean="0">
                <a:solidFill>
                  <a:srgbClr val="7030A0"/>
                </a:solidFill>
              </a:rPr>
              <a:t>ঃ নবম ও দশম </a:t>
            </a:r>
            <a:r>
              <a:rPr lang="en-US" sz="2000" dirty="0" smtClean="0">
                <a:solidFill>
                  <a:srgbClr val="7030A0"/>
                </a:solidFill>
              </a:rPr>
              <a:t> </a:t>
            </a:r>
            <a:r>
              <a:rPr lang="bn-IN" sz="2000" dirty="0" smtClean="0">
                <a:solidFill>
                  <a:srgbClr val="7030A0"/>
                </a:solidFill>
              </a:rPr>
              <a:t> </a:t>
            </a:r>
            <a:endParaRPr lang="en-US" sz="2000" dirty="0" smtClean="0">
              <a:solidFill>
                <a:srgbClr val="7030A0"/>
              </a:solidFill>
            </a:endParaRPr>
          </a:p>
          <a:p>
            <a:r>
              <a:rPr lang="bn-IN" sz="2000" dirty="0" smtClean="0">
                <a:solidFill>
                  <a:srgbClr val="7030A0"/>
                </a:solidFill>
              </a:rPr>
              <a:t> </a:t>
            </a:r>
            <a:r>
              <a:rPr lang="en-US" sz="2000" dirty="0" err="1" smtClean="0">
                <a:solidFill>
                  <a:srgbClr val="7030A0"/>
                </a:solidFill>
              </a:rPr>
              <a:t>বিষয়</a:t>
            </a:r>
            <a:r>
              <a:rPr lang="bn-IN" sz="2000" dirty="0" smtClean="0">
                <a:solidFill>
                  <a:srgbClr val="7030A0"/>
                </a:solidFill>
              </a:rPr>
              <a:t>ঃ ফিন্যান্স ও ব্যাংকিং </a:t>
            </a:r>
            <a:endParaRPr lang="en-US" sz="2000" dirty="0" smtClean="0">
              <a:solidFill>
                <a:srgbClr val="7030A0"/>
              </a:solidFill>
            </a:endParaRPr>
          </a:p>
          <a:p>
            <a:r>
              <a:rPr lang="en-US" sz="2000" dirty="0" err="1" smtClean="0">
                <a:solidFill>
                  <a:srgbClr val="7030A0"/>
                </a:solidFill>
              </a:rPr>
              <a:t>পাঠ</a:t>
            </a:r>
            <a:r>
              <a:rPr lang="en-US" sz="2000" dirty="0" smtClean="0">
                <a:solidFill>
                  <a:srgbClr val="7030A0"/>
                </a:solidFill>
              </a:rPr>
              <a:t> </a:t>
            </a:r>
            <a:r>
              <a:rPr lang="en-US" sz="2000" dirty="0" err="1" smtClean="0">
                <a:solidFill>
                  <a:srgbClr val="7030A0"/>
                </a:solidFill>
              </a:rPr>
              <a:t>শিরোনাম</a:t>
            </a:r>
            <a:r>
              <a:rPr lang="bn-IN" sz="2000" dirty="0" smtClean="0">
                <a:solidFill>
                  <a:srgbClr val="7030A0"/>
                </a:solidFill>
              </a:rPr>
              <a:t>ঃ ব্যাংকের আমানত </a:t>
            </a:r>
            <a:r>
              <a:rPr lang="bn-IN" sz="2400" dirty="0" smtClean="0">
                <a:solidFill>
                  <a:srgbClr val="FF0000"/>
                </a:solidFill>
              </a:rPr>
              <a:t>(ইলেকট্রনিক ব্যাংকিং –এর বিভিন্ন পণ্য ও সেবা )</a:t>
            </a:r>
          </a:p>
          <a:p>
            <a:r>
              <a:rPr lang="bn-IN" sz="2000" dirty="0" smtClean="0">
                <a:solidFill>
                  <a:srgbClr val="7030A0"/>
                </a:solidFill>
              </a:rPr>
              <a:t>অধ্যায়ঃ একাদশ </a:t>
            </a:r>
          </a:p>
          <a:p>
            <a:r>
              <a:rPr lang="bn-IN" sz="2000" dirty="0" smtClean="0">
                <a:solidFill>
                  <a:srgbClr val="7030A0"/>
                </a:solidFill>
              </a:rPr>
              <a:t>সময়ঃ</a:t>
            </a:r>
          </a:p>
          <a:p>
            <a:r>
              <a:rPr lang="bn-IN" sz="2000" dirty="0" smtClean="0">
                <a:solidFill>
                  <a:srgbClr val="7030A0"/>
                </a:solidFill>
              </a:rPr>
              <a:t>তারিখঃ </a:t>
            </a:r>
          </a:p>
          <a:p>
            <a:r>
              <a:rPr lang="bn-IN" sz="2000" dirty="0" smtClean="0">
                <a:solidFill>
                  <a:srgbClr val="FF0000"/>
                </a:solidFill>
              </a:rPr>
              <a:t> </a:t>
            </a:r>
            <a:endParaRPr lang="en-US" sz="2000" dirty="0" smtClean="0">
              <a:solidFill>
                <a:srgbClr val="FF0000"/>
              </a:solidFill>
            </a:endParaRPr>
          </a:p>
          <a:p>
            <a:r>
              <a:rPr lang="en-US" dirty="0" err="1" smtClean="0">
                <a:solidFill>
                  <a:srgbClr val="FFFF00"/>
                </a:solidFill>
              </a:rPr>
              <a:t>অধ্</a:t>
            </a:r>
            <a:r>
              <a:rPr lang="bn-IN" dirty="0" smtClean="0">
                <a:solidFill>
                  <a:srgbClr val="FFFF00"/>
                </a:solidFill>
              </a:rPr>
              <a:t>একাদশ </a:t>
            </a:r>
            <a:endParaRPr lang="en-US"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905000" y="304800"/>
            <a:ext cx="5486400" cy="1066800"/>
          </a:xfrm>
          <a:prstGeom prst="ellipse">
            <a:avLst/>
          </a:prstGeom>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6000" dirty="0" smtClean="0">
                <a:solidFill>
                  <a:srgbClr val="FF0000"/>
                </a:solidFill>
              </a:rPr>
              <a:t>উত্তর </a:t>
            </a:r>
            <a:endParaRPr lang="en-US" sz="6000" dirty="0">
              <a:solidFill>
                <a:srgbClr val="FF0000"/>
              </a:solidFill>
            </a:endParaRPr>
          </a:p>
        </p:txBody>
      </p:sp>
      <p:sp>
        <p:nvSpPr>
          <p:cNvPr id="5" name="Oval 4"/>
          <p:cNvSpPr/>
          <p:nvPr/>
        </p:nvSpPr>
        <p:spPr>
          <a:xfrm>
            <a:off x="609600" y="1676400"/>
            <a:ext cx="8001000" cy="4343400"/>
          </a:xfrm>
          <a:prstGeom prst="ellipse">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rPr>
              <a:t>তারবিহীন মোবাইল ফোন ব্যবহার করে ব্যাংকের সাথে লেনদেন করার আধুনিক ব্যাংকিং ব্যবস্থা হলো মোবাইল ব্যাংকিং । </a:t>
            </a:r>
            <a:endParaRPr lang="en-US" sz="4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g16.jpg"/>
          <p:cNvPicPr>
            <a:picLocks noGrp="1" noChangeAspect="1"/>
          </p:cNvPicPr>
          <p:nvPr>
            <p:ph idx="1"/>
          </p:nvPr>
        </p:nvPicPr>
        <p:blipFill>
          <a:blip r:embed="rId2"/>
          <a:stretch>
            <a:fillRect/>
          </a:stretch>
        </p:blipFill>
        <p:spPr>
          <a:xfrm>
            <a:off x="4876800" y="4114800"/>
            <a:ext cx="3886200" cy="2447925"/>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4" name="Rounded Rectangle 3"/>
          <p:cNvSpPr/>
          <p:nvPr/>
        </p:nvSpPr>
        <p:spPr>
          <a:xfrm>
            <a:off x="457200" y="304800"/>
            <a:ext cx="8153400" cy="990600"/>
          </a:xfrm>
          <a:prstGeom prst="roundRect">
            <a:avLst/>
          </a:prstGeom>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dirty="0" err="1" smtClean="0">
                <a:solidFill>
                  <a:srgbClr val="FFFF00"/>
                </a:solidFill>
              </a:rPr>
              <a:t>নিচের</a:t>
            </a:r>
            <a:r>
              <a:rPr lang="en-US" sz="4800" dirty="0" smtClean="0">
                <a:solidFill>
                  <a:srgbClr val="FFFF00"/>
                </a:solidFill>
              </a:rPr>
              <a:t> </a:t>
            </a:r>
            <a:r>
              <a:rPr lang="en-US" sz="4800" dirty="0" err="1" smtClean="0">
                <a:solidFill>
                  <a:srgbClr val="FFFF00"/>
                </a:solidFill>
              </a:rPr>
              <a:t>চিত্রগুলো</a:t>
            </a:r>
            <a:r>
              <a:rPr lang="en-US" sz="4800" dirty="0" smtClean="0">
                <a:solidFill>
                  <a:srgbClr val="FFFF00"/>
                </a:solidFill>
              </a:rPr>
              <a:t> </a:t>
            </a:r>
            <a:r>
              <a:rPr lang="en-US" sz="4800" dirty="0" err="1" smtClean="0">
                <a:solidFill>
                  <a:srgbClr val="FFFF00"/>
                </a:solidFill>
              </a:rPr>
              <a:t>লক্ষ</a:t>
            </a:r>
            <a:r>
              <a:rPr lang="en-US" sz="4800" dirty="0" smtClean="0">
                <a:solidFill>
                  <a:srgbClr val="FFFF00"/>
                </a:solidFill>
              </a:rPr>
              <a:t> </a:t>
            </a:r>
            <a:r>
              <a:rPr lang="en-US" sz="4800" dirty="0" err="1" smtClean="0">
                <a:solidFill>
                  <a:srgbClr val="FFFF00"/>
                </a:solidFill>
              </a:rPr>
              <a:t>কর</a:t>
            </a:r>
            <a:r>
              <a:rPr lang="en-US" sz="4800" dirty="0" smtClean="0">
                <a:solidFill>
                  <a:srgbClr val="FFFF00"/>
                </a:solidFill>
              </a:rPr>
              <a:t> </a:t>
            </a:r>
            <a:endParaRPr lang="en-US" sz="4800" dirty="0">
              <a:solidFill>
                <a:srgbClr val="FFFF00"/>
              </a:solidFill>
            </a:endParaRPr>
          </a:p>
        </p:txBody>
      </p:sp>
      <p:pic>
        <p:nvPicPr>
          <p:cNvPr id="6" name="Picture 5" descr="g17.jpg"/>
          <p:cNvPicPr>
            <a:picLocks noChangeAspect="1"/>
          </p:cNvPicPr>
          <p:nvPr/>
        </p:nvPicPr>
        <p:blipFill>
          <a:blip r:embed="rId3"/>
          <a:stretch>
            <a:fillRect/>
          </a:stretch>
        </p:blipFill>
        <p:spPr>
          <a:xfrm>
            <a:off x="4572000" y="1600200"/>
            <a:ext cx="4038600" cy="22860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g18.jpg"/>
          <p:cNvPicPr>
            <a:picLocks noChangeAspect="1"/>
          </p:cNvPicPr>
          <p:nvPr/>
        </p:nvPicPr>
        <p:blipFill>
          <a:blip r:embed="rId4"/>
          <a:stretch>
            <a:fillRect/>
          </a:stretch>
        </p:blipFill>
        <p:spPr>
          <a:xfrm>
            <a:off x="381000" y="1524000"/>
            <a:ext cx="4038600" cy="27432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8" name="Oval 7"/>
          <p:cNvSpPr/>
          <p:nvPr/>
        </p:nvSpPr>
        <p:spPr>
          <a:xfrm>
            <a:off x="457200" y="4572000"/>
            <a:ext cx="3733800" cy="2057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002060"/>
                </a:solidFill>
              </a:rPr>
              <a:t>ইন্টারনেট ব্যাংকিং</a:t>
            </a:r>
            <a:endParaRPr lang="en-US" sz="4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5400" dirty="0" smtClean="0"/>
              <a:t>ইন্টারনেট ব্যাংকিং</a:t>
            </a:r>
            <a:endParaRPr lang="en-US" sz="5400" dirty="0"/>
          </a:p>
        </p:txBody>
      </p:sp>
      <p:pic>
        <p:nvPicPr>
          <p:cNvPr id="7" name="Content Placeholder 6" descr="g17.jpg"/>
          <p:cNvPicPr>
            <a:picLocks noGrp="1" noChangeAspect="1"/>
          </p:cNvPicPr>
          <p:nvPr>
            <p:ph idx="1"/>
          </p:nvPr>
        </p:nvPicPr>
        <p:blipFill>
          <a:blip r:embed="rId2"/>
          <a:stretch>
            <a:fillRect/>
          </a:stretch>
        </p:blipFill>
        <p:spPr>
          <a:xfrm>
            <a:off x="2362200" y="1600200"/>
            <a:ext cx="4953000" cy="2286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533400" y="4267200"/>
            <a:ext cx="8229600" cy="2362200"/>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rPr>
              <a:t>ইন্টারনেট ব্যাংকিংয়ের মাধ্যমে গ্রাহক ব্যাংকের একটি নিরাপদ ওয়েবসাইট নাম এবং পাসওয়ার্ড দ্বারা নিবন্ধিত হয়ে থাকে। তথ্য প্রদানের পর গ্রাহক পৃথিবীর যেকোনো প্রান্ত  থেকে যেকোনো সময় তার বিবরণী ,তহবিল স্থানান্তর ,বিল প্রদানসহ অন্যান্য লেনদেন ইন্টারনেটের  মাধ্যমে করতে পারে।  </a:t>
            </a:r>
            <a:endParaRPr lang="en-US" sz="2400" dirty="0">
              <a:solidFill>
                <a:srgbClr val="002060"/>
              </a:solidFill>
            </a:endParaRPr>
          </a:p>
        </p:txBody>
      </p:sp>
      <p:sp>
        <p:nvSpPr>
          <p:cNvPr id="8" name="Down Arrow 7"/>
          <p:cNvSpPr/>
          <p:nvPr/>
        </p:nvSpPr>
        <p:spPr>
          <a:xfrm rot="10800000">
            <a:off x="4648200" y="3429000"/>
            <a:ext cx="1143000"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219200"/>
          </a:xfrm>
        </p:spPr>
        <p:style>
          <a:lnRef idx="1">
            <a:schemeClr val="accent2"/>
          </a:lnRef>
          <a:fillRef idx="2">
            <a:schemeClr val="accent2"/>
          </a:fillRef>
          <a:effectRef idx="1">
            <a:schemeClr val="accent2"/>
          </a:effectRef>
          <a:fontRef idx="minor">
            <a:schemeClr val="dk1"/>
          </a:fontRef>
        </p:style>
        <p:txBody>
          <a:bodyPr>
            <a:normAutofit/>
          </a:bodyPr>
          <a:lstStyle/>
          <a:p>
            <a:r>
              <a:rPr lang="en-US" sz="4800" dirty="0" err="1" smtClean="0"/>
              <a:t>নিচের</a:t>
            </a:r>
            <a:r>
              <a:rPr lang="en-US" sz="4800" dirty="0" smtClean="0"/>
              <a:t> </a:t>
            </a:r>
            <a:r>
              <a:rPr lang="en-US" sz="4800" dirty="0" err="1" smtClean="0"/>
              <a:t>চিত্রগুলো</a:t>
            </a:r>
            <a:r>
              <a:rPr lang="en-US" sz="4800" dirty="0" smtClean="0"/>
              <a:t> </a:t>
            </a:r>
            <a:r>
              <a:rPr lang="en-US" sz="4800" dirty="0" err="1" smtClean="0"/>
              <a:t>লক্ষ</a:t>
            </a:r>
            <a:r>
              <a:rPr lang="en-US" sz="4800" dirty="0" smtClean="0"/>
              <a:t> </a:t>
            </a:r>
            <a:r>
              <a:rPr lang="en-US" sz="4800" dirty="0" err="1" smtClean="0"/>
              <a:t>কর</a:t>
            </a:r>
            <a:r>
              <a:rPr lang="en-US" sz="4800" dirty="0" smtClean="0"/>
              <a:t> </a:t>
            </a:r>
            <a:endParaRPr lang="en-US" sz="4800" dirty="0"/>
          </a:p>
        </p:txBody>
      </p:sp>
      <p:pic>
        <p:nvPicPr>
          <p:cNvPr id="6" name="Picture 5" descr="g21.jpg"/>
          <p:cNvPicPr>
            <a:picLocks noChangeAspect="1"/>
          </p:cNvPicPr>
          <p:nvPr/>
        </p:nvPicPr>
        <p:blipFill>
          <a:blip r:embed="rId2"/>
          <a:stretch>
            <a:fillRect/>
          </a:stretch>
        </p:blipFill>
        <p:spPr>
          <a:xfrm>
            <a:off x="457200" y="1524000"/>
            <a:ext cx="4191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safa 369.jpg"/>
          <p:cNvPicPr>
            <a:picLocks noChangeAspect="1"/>
          </p:cNvPicPr>
          <p:nvPr/>
        </p:nvPicPr>
        <p:blipFill>
          <a:blip r:embed="rId3"/>
          <a:stretch>
            <a:fillRect/>
          </a:stretch>
        </p:blipFill>
        <p:spPr>
          <a:xfrm>
            <a:off x="5029200" y="1524000"/>
            <a:ext cx="3810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g20.jpg"/>
          <p:cNvPicPr>
            <a:picLocks noChangeAspect="1"/>
          </p:cNvPicPr>
          <p:nvPr/>
        </p:nvPicPr>
        <p:blipFill>
          <a:blip r:embed="rId4"/>
          <a:stretch>
            <a:fillRect/>
          </a:stretch>
        </p:blipFill>
        <p:spPr>
          <a:xfrm>
            <a:off x="304800" y="4419600"/>
            <a:ext cx="4343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Oval 10"/>
          <p:cNvSpPr/>
          <p:nvPr/>
        </p:nvSpPr>
        <p:spPr>
          <a:xfrm>
            <a:off x="5562600" y="4343400"/>
            <a:ext cx="2971800" cy="21336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rPr>
              <a:t>অনলাইন ব্যাংকিং </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bn-IN" sz="6000" dirty="0" smtClean="0">
                <a:solidFill>
                  <a:srgbClr val="002060"/>
                </a:solidFill>
              </a:rPr>
              <a:t>অনলাইন ব্যাংকিং </a:t>
            </a:r>
            <a:endParaRPr lang="en-US" sz="6000" dirty="0">
              <a:solidFill>
                <a:srgbClr val="002060"/>
              </a:solidFill>
            </a:endParaRPr>
          </a:p>
        </p:txBody>
      </p:sp>
      <p:pic>
        <p:nvPicPr>
          <p:cNvPr id="4" name="Content Placeholder 3" descr="g20.jpg"/>
          <p:cNvPicPr>
            <a:picLocks noGrp="1" noChangeAspect="1"/>
          </p:cNvPicPr>
          <p:nvPr>
            <p:ph idx="1"/>
          </p:nvPr>
        </p:nvPicPr>
        <p:blipFill>
          <a:blip r:embed="rId2"/>
          <a:stretch>
            <a:fillRect/>
          </a:stretch>
        </p:blipFill>
        <p:spPr>
          <a:xfrm>
            <a:off x="1524000" y="1600200"/>
            <a:ext cx="5029200" cy="24384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5" name="Rounded Rectangle 4"/>
          <p:cNvSpPr/>
          <p:nvPr/>
        </p:nvSpPr>
        <p:spPr>
          <a:xfrm>
            <a:off x="685800" y="4343400"/>
            <a:ext cx="7315200" cy="2209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rPr>
              <a:t>এর</a:t>
            </a:r>
            <a:r>
              <a:rPr lang="en-US" sz="2800" dirty="0" smtClean="0">
                <a:solidFill>
                  <a:srgbClr val="002060"/>
                </a:solidFill>
              </a:rPr>
              <a:t> </a:t>
            </a:r>
            <a:r>
              <a:rPr lang="en-US" sz="2800" dirty="0" err="1" smtClean="0">
                <a:solidFill>
                  <a:srgbClr val="002060"/>
                </a:solidFill>
              </a:rPr>
              <a:t>মাধ্যমে</a:t>
            </a:r>
            <a:r>
              <a:rPr lang="en-US" sz="2800" dirty="0" smtClean="0">
                <a:solidFill>
                  <a:srgbClr val="002060"/>
                </a:solidFill>
              </a:rPr>
              <a:t> </a:t>
            </a:r>
            <a:r>
              <a:rPr lang="bn-IN" sz="2800" dirty="0" smtClean="0">
                <a:solidFill>
                  <a:srgbClr val="002060"/>
                </a:solidFill>
              </a:rPr>
              <a:t> গ্রাহক এক জায়গা অথবা একটি শাখায় হিসাব খুলে দেশের অন্য যেকোনো শাখায় তার লেনদেন করতে পারে। </a:t>
            </a:r>
            <a:endParaRPr lang="en-US" sz="2800" dirty="0">
              <a:solidFill>
                <a:srgbClr val="002060"/>
              </a:solidFill>
            </a:endParaRPr>
          </a:p>
        </p:txBody>
      </p:sp>
      <p:sp>
        <p:nvSpPr>
          <p:cNvPr id="6" name="Down Arrow 5"/>
          <p:cNvSpPr/>
          <p:nvPr/>
        </p:nvSpPr>
        <p:spPr>
          <a:xfrm rot="12064614">
            <a:off x="4519728" y="3838870"/>
            <a:ext cx="1149317" cy="96165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heel(4)">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g22.jpg"/>
          <p:cNvPicPr>
            <a:picLocks noGrp="1" noChangeAspect="1"/>
          </p:cNvPicPr>
          <p:nvPr>
            <p:ph idx="1"/>
          </p:nvPr>
        </p:nvPicPr>
        <p:blipFill>
          <a:blip r:embed="rId2"/>
          <a:stretch>
            <a:fillRect/>
          </a:stretch>
        </p:blipFill>
        <p:spPr>
          <a:xfrm>
            <a:off x="4876800" y="1524000"/>
            <a:ext cx="3733800" cy="22860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4" name="Oval 3"/>
          <p:cNvSpPr/>
          <p:nvPr/>
        </p:nvSpPr>
        <p:spPr>
          <a:xfrm>
            <a:off x="381000" y="381000"/>
            <a:ext cx="8305800"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bn-IN" sz="4000" dirty="0" smtClean="0"/>
              <a:t>নিচের চিত্রগুলো লক্ষ কর </a:t>
            </a:r>
            <a:endParaRPr lang="en-US" sz="4000" dirty="0"/>
          </a:p>
        </p:txBody>
      </p:sp>
      <p:pic>
        <p:nvPicPr>
          <p:cNvPr id="6" name="Picture 5" descr="g23.jpg"/>
          <p:cNvPicPr>
            <a:picLocks noChangeAspect="1"/>
          </p:cNvPicPr>
          <p:nvPr/>
        </p:nvPicPr>
        <p:blipFill>
          <a:blip r:embed="rId3"/>
          <a:stretch>
            <a:fillRect/>
          </a:stretch>
        </p:blipFill>
        <p:spPr>
          <a:xfrm>
            <a:off x="685800" y="4267200"/>
            <a:ext cx="3810000" cy="22098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7" name="Picture 6" descr="g24.jpg"/>
          <p:cNvPicPr>
            <a:picLocks noChangeAspect="1"/>
          </p:cNvPicPr>
          <p:nvPr/>
        </p:nvPicPr>
        <p:blipFill>
          <a:blip r:embed="rId4"/>
          <a:stretch>
            <a:fillRect/>
          </a:stretch>
        </p:blipFill>
        <p:spPr>
          <a:xfrm>
            <a:off x="685800" y="1600200"/>
            <a:ext cx="3733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Callout 8"/>
          <p:cNvSpPr/>
          <p:nvPr/>
        </p:nvSpPr>
        <p:spPr>
          <a:xfrm rot="5851477">
            <a:off x="6309716" y="4448265"/>
            <a:ext cx="2114681" cy="2171039"/>
          </a:xfrm>
          <a:prstGeom prst="wedgeEllipseCallout">
            <a:avLst>
              <a:gd name="adj1" fmla="val -49300"/>
              <a:gd name="adj2" fmla="val 121364"/>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2060"/>
                </a:solidFill>
              </a:rPr>
              <a:t>কল সেন্টার </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endParaRPr lang="en-US" dirty="0"/>
          </a:p>
        </p:txBody>
      </p:sp>
      <p:sp>
        <p:nvSpPr>
          <p:cNvPr id="4" name="Oval 3"/>
          <p:cNvSpPr/>
          <p:nvPr/>
        </p:nvSpPr>
        <p:spPr>
          <a:xfrm>
            <a:off x="2286000" y="381000"/>
            <a:ext cx="44958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800" dirty="0" smtClean="0"/>
              <a:t>কল সেন্টার </a:t>
            </a:r>
            <a:endParaRPr lang="en-US" sz="4800" dirty="0"/>
          </a:p>
        </p:txBody>
      </p:sp>
      <p:pic>
        <p:nvPicPr>
          <p:cNvPr id="7" name="Content Placeholder 6" descr="g22.jpg"/>
          <p:cNvPicPr>
            <a:picLocks noGrp="1" noChangeAspect="1"/>
          </p:cNvPicPr>
          <p:nvPr>
            <p:ph idx="1"/>
          </p:nvPr>
        </p:nvPicPr>
        <p:blipFill>
          <a:blip r:embed="rId2"/>
          <a:stretch>
            <a:fillRect/>
          </a:stretch>
        </p:blipFill>
        <p:spPr>
          <a:xfrm>
            <a:off x="685800" y="1600200"/>
            <a:ext cx="4724400" cy="30480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Oval Callout 13"/>
          <p:cNvSpPr/>
          <p:nvPr/>
        </p:nvSpPr>
        <p:spPr>
          <a:xfrm rot="5400000">
            <a:off x="5676900" y="3390900"/>
            <a:ext cx="3429000" cy="3048000"/>
          </a:xfrm>
          <a:prstGeom prst="wedgeEllipseCallout">
            <a:avLst>
              <a:gd name="adj1" fmla="val -47664"/>
              <a:gd name="adj2" fmla="val 10347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rPr>
              <a:t>২৪ ঘন্টা গ্রাহকদের ব্যাংকিং সেবা প্রদানে লক্ষ্যে ব্যাংকগুলো কল সেন্টার সেবা দিয়ে থাকে।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7"/>
                                        </p:tgtEl>
                                        <p:attrNameLst>
                                          <p:attrName>style.opacity</p:attrName>
                                        </p:attrNameLst>
                                      </p:cBhvr>
                                      <p:to>
                                        <p:strVal val="0.5"/>
                                      </p:to>
                                    </p:set>
                                    <p:animEffect filter="image" prLst="opacity: 0.5">
                                      <p:cBhvr rctx="IE">
                                        <p:cTn id="11" dur="indefinite"/>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4)">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Autofit/>
          </a:bodyPr>
          <a:lstStyle/>
          <a:p>
            <a:r>
              <a:rPr lang="bn-IN" sz="7200" dirty="0" smtClean="0"/>
              <a:t>মূল্যায়ন  </a:t>
            </a:r>
            <a:endParaRPr lang="en-US" sz="7200"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33400" y="1676400"/>
            <a:ext cx="8077200" cy="5029200"/>
          </a:xfrm>
          <a:prstGeom prst="rect">
            <a:avLst/>
          </a:prstGeom>
          <a:solidFill>
            <a:schemeClr val="accent5">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600" dirty="0" err="1" smtClean="0">
                <a:solidFill>
                  <a:srgbClr val="002060"/>
                </a:solidFill>
              </a:rPr>
              <a:t>শফিক</a:t>
            </a:r>
            <a:r>
              <a:rPr lang="en-US" sz="1600" dirty="0" smtClean="0">
                <a:solidFill>
                  <a:srgbClr val="002060"/>
                </a:solidFill>
              </a:rPr>
              <a:t> </a:t>
            </a:r>
            <a:r>
              <a:rPr lang="en-US" sz="1600" dirty="0" err="1" smtClean="0">
                <a:solidFill>
                  <a:srgbClr val="002060"/>
                </a:solidFill>
              </a:rPr>
              <a:t>সাহেবের</a:t>
            </a:r>
            <a:r>
              <a:rPr lang="en-US" sz="1600" dirty="0" smtClean="0">
                <a:solidFill>
                  <a:srgbClr val="002060"/>
                </a:solidFill>
              </a:rPr>
              <a:t> </a:t>
            </a:r>
            <a:r>
              <a:rPr lang="en-US" sz="1600" dirty="0" err="1" smtClean="0">
                <a:solidFill>
                  <a:srgbClr val="002060"/>
                </a:solidFill>
              </a:rPr>
              <a:t>মেয়ে</a:t>
            </a:r>
            <a:r>
              <a:rPr lang="en-US" sz="1600" dirty="0" smtClean="0">
                <a:solidFill>
                  <a:srgbClr val="002060"/>
                </a:solidFill>
              </a:rPr>
              <a:t>  </a:t>
            </a:r>
            <a:r>
              <a:rPr lang="en-US" sz="1600" dirty="0" err="1" smtClean="0">
                <a:solidFill>
                  <a:srgbClr val="002060"/>
                </a:solidFill>
              </a:rPr>
              <a:t>সাইফা</a:t>
            </a:r>
            <a:r>
              <a:rPr lang="en-US" sz="1600" dirty="0" smtClean="0">
                <a:solidFill>
                  <a:srgbClr val="002060"/>
                </a:solidFill>
              </a:rPr>
              <a:t>  </a:t>
            </a:r>
            <a:r>
              <a:rPr lang="en-US" sz="1600" dirty="0" err="1" smtClean="0">
                <a:solidFill>
                  <a:srgbClr val="002060"/>
                </a:solidFill>
              </a:rPr>
              <a:t>ঢাকার</a:t>
            </a:r>
            <a:r>
              <a:rPr lang="en-US" sz="1600" dirty="0" smtClean="0">
                <a:solidFill>
                  <a:srgbClr val="002060"/>
                </a:solidFill>
              </a:rPr>
              <a:t> </a:t>
            </a:r>
            <a:r>
              <a:rPr lang="en-US" sz="1600" dirty="0" err="1" smtClean="0">
                <a:solidFill>
                  <a:srgbClr val="002060"/>
                </a:solidFill>
              </a:rPr>
              <a:t>একটি</a:t>
            </a:r>
            <a:r>
              <a:rPr lang="en-US" sz="1600" dirty="0" smtClean="0">
                <a:solidFill>
                  <a:srgbClr val="002060"/>
                </a:solidFill>
              </a:rPr>
              <a:t> </a:t>
            </a:r>
            <a:r>
              <a:rPr lang="en-US" sz="1600" dirty="0" err="1" smtClean="0">
                <a:solidFill>
                  <a:srgbClr val="002060"/>
                </a:solidFill>
              </a:rPr>
              <a:t>বড়</a:t>
            </a:r>
            <a:r>
              <a:rPr lang="en-US" sz="1600" dirty="0" smtClean="0">
                <a:solidFill>
                  <a:srgbClr val="002060"/>
                </a:solidFill>
              </a:rPr>
              <a:t> </a:t>
            </a:r>
            <a:r>
              <a:rPr lang="en-US" sz="1600" dirty="0" err="1" smtClean="0">
                <a:solidFill>
                  <a:srgbClr val="002060"/>
                </a:solidFill>
              </a:rPr>
              <a:t>কোম্পানিতে</a:t>
            </a:r>
            <a:r>
              <a:rPr lang="en-US" sz="1600" dirty="0" smtClean="0">
                <a:solidFill>
                  <a:srgbClr val="002060"/>
                </a:solidFill>
              </a:rPr>
              <a:t>  </a:t>
            </a:r>
            <a:r>
              <a:rPr lang="en-US" sz="1600" dirty="0" err="1" smtClean="0">
                <a:solidFill>
                  <a:srgbClr val="002060"/>
                </a:solidFill>
              </a:rPr>
              <a:t>চাকরি</a:t>
            </a:r>
            <a:r>
              <a:rPr lang="en-US" sz="1600" dirty="0" smtClean="0">
                <a:solidFill>
                  <a:srgbClr val="002060"/>
                </a:solidFill>
              </a:rPr>
              <a:t> </a:t>
            </a:r>
            <a:r>
              <a:rPr lang="en-US" sz="1600" dirty="0" err="1" smtClean="0">
                <a:solidFill>
                  <a:srgbClr val="002060"/>
                </a:solidFill>
              </a:rPr>
              <a:t>করে</a:t>
            </a:r>
            <a:r>
              <a:rPr lang="en-US" sz="1600" dirty="0" smtClean="0">
                <a:solidFill>
                  <a:srgbClr val="002060"/>
                </a:solidFill>
              </a:rPr>
              <a:t> ।</a:t>
            </a:r>
            <a:r>
              <a:rPr lang="en-US" sz="1600" dirty="0" err="1" smtClean="0">
                <a:solidFill>
                  <a:srgbClr val="002060"/>
                </a:solidFill>
              </a:rPr>
              <a:t>বেতন</a:t>
            </a:r>
            <a:r>
              <a:rPr lang="en-US" sz="1600" dirty="0" smtClean="0">
                <a:solidFill>
                  <a:srgbClr val="002060"/>
                </a:solidFill>
              </a:rPr>
              <a:t> </a:t>
            </a:r>
            <a:r>
              <a:rPr lang="en-US" sz="1600" dirty="0" err="1" smtClean="0">
                <a:solidFill>
                  <a:srgbClr val="002060"/>
                </a:solidFill>
              </a:rPr>
              <a:t>পাওয়া</a:t>
            </a:r>
            <a:r>
              <a:rPr lang="en-US" sz="1600" dirty="0" smtClean="0">
                <a:solidFill>
                  <a:srgbClr val="002060"/>
                </a:solidFill>
              </a:rPr>
              <a:t> </a:t>
            </a:r>
            <a:r>
              <a:rPr lang="en-US" sz="1600" dirty="0" err="1" smtClean="0">
                <a:solidFill>
                  <a:srgbClr val="002060"/>
                </a:solidFill>
              </a:rPr>
              <a:t>মাত্রই</a:t>
            </a:r>
            <a:r>
              <a:rPr lang="en-US" sz="1600" dirty="0" smtClean="0">
                <a:solidFill>
                  <a:srgbClr val="002060"/>
                </a:solidFill>
              </a:rPr>
              <a:t> </a:t>
            </a:r>
            <a:r>
              <a:rPr lang="en-US" sz="1600" dirty="0" err="1" smtClean="0">
                <a:solidFill>
                  <a:srgbClr val="002060"/>
                </a:solidFill>
              </a:rPr>
              <a:t>বিকাশের</a:t>
            </a:r>
            <a:r>
              <a:rPr lang="en-US" sz="1600" dirty="0" smtClean="0">
                <a:solidFill>
                  <a:srgbClr val="002060"/>
                </a:solidFill>
              </a:rPr>
              <a:t> </a:t>
            </a:r>
            <a:r>
              <a:rPr lang="en-US" sz="1600" dirty="0" err="1" smtClean="0">
                <a:solidFill>
                  <a:srgbClr val="002060"/>
                </a:solidFill>
              </a:rPr>
              <a:t>মাধ্যামে</a:t>
            </a:r>
            <a:r>
              <a:rPr lang="en-US" sz="1600" dirty="0" smtClean="0">
                <a:solidFill>
                  <a:srgbClr val="002060"/>
                </a:solidFill>
              </a:rPr>
              <a:t> </a:t>
            </a:r>
            <a:r>
              <a:rPr lang="en-US" sz="1600" dirty="0" err="1" smtClean="0">
                <a:solidFill>
                  <a:srgbClr val="002060"/>
                </a:solidFill>
              </a:rPr>
              <a:t>বাবা</a:t>
            </a:r>
            <a:r>
              <a:rPr lang="en-US" sz="1600" dirty="0" smtClean="0">
                <a:solidFill>
                  <a:srgbClr val="002060"/>
                </a:solidFill>
              </a:rPr>
              <a:t> </a:t>
            </a:r>
            <a:r>
              <a:rPr lang="en-US" sz="1600" dirty="0" err="1" smtClean="0">
                <a:solidFill>
                  <a:srgbClr val="002060"/>
                </a:solidFill>
              </a:rPr>
              <a:t>মার</a:t>
            </a:r>
            <a:r>
              <a:rPr lang="en-US" sz="1600" dirty="0" smtClean="0">
                <a:solidFill>
                  <a:srgbClr val="002060"/>
                </a:solidFill>
              </a:rPr>
              <a:t> </a:t>
            </a:r>
            <a:r>
              <a:rPr lang="en-US" sz="1600" dirty="0" err="1" smtClean="0">
                <a:solidFill>
                  <a:srgbClr val="002060"/>
                </a:solidFill>
              </a:rPr>
              <a:t>কাছে</a:t>
            </a:r>
            <a:r>
              <a:rPr lang="en-US" sz="1600" dirty="0" smtClean="0">
                <a:solidFill>
                  <a:srgbClr val="002060"/>
                </a:solidFill>
              </a:rPr>
              <a:t> </a:t>
            </a:r>
            <a:r>
              <a:rPr lang="en-US" sz="1600" dirty="0" err="1" smtClean="0">
                <a:solidFill>
                  <a:srgbClr val="002060"/>
                </a:solidFill>
              </a:rPr>
              <a:t>টাকা</a:t>
            </a:r>
            <a:r>
              <a:rPr lang="en-US" sz="1600" dirty="0" smtClean="0">
                <a:solidFill>
                  <a:srgbClr val="002060"/>
                </a:solidFill>
              </a:rPr>
              <a:t> </a:t>
            </a:r>
            <a:r>
              <a:rPr lang="en-US" sz="1600" dirty="0" err="1" smtClean="0">
                <a:solidFill>
                  <a:srgbClr val="002060"/>
                </a:solidFill>
              </a:rPr>
              <a:t>পাঠিয়ে</a:t>
            </a:r>
            <a:r>
              <a:rPr lang="en-US" sz="1600" dirty="0" smtClean="0">
                <a:solidFill>
                  <a:srgbClr val="002060"/>
                </a:solidFill>
              </a:rPr>
              <a:t> </a:t>
            </a:r>
            <a:r>
              <a:rPr lang="en-US" sz="1600" dirty="0" err="1" smtClean="0">
                <a:solidFill>
                  <a:srgbClr val="002060"/>
                </a:solidFill>
              </a:rPr>
              <a:t>দেয়</a:t>
            </a:r>
            <a:r>
              <a:rPr lang="en-US" sz="1600" dirty="0" smtClean="0">
                <a:solidFill>
                  <a:srgbClr val="002060"/>
                </a:solidFill>
              </a:rPr>
              <a:t>। </a:t>
            </a:r>
            <a:r>
              <a:rPr lang="en-US" sz="1600" dirty="0" err="1" smtClean="0">
                <a:solidFill>
                  <a:srgbClr val="002060"/>
                </a:solidFill>
              </a:rPr>
              <a:t>তাকে</a:t>
            </a:r>
            <a:r>
              <a:rPr lang="en-US" sz="1600" dirty="0" smtClean="0">
                <a:solidFill>
                  <a:srgbClr val="002060"/>
                </a:solidFill>
              </a:rPr>
              <a:t> </a:t>
            </a:r>
            <a:r>
              <a:rPr lang="en-US" sz="1600" dirty="0" err="1" smtClean="0">
                <a:solidFill>
                  <a:srgbClr val="002060"/>
                </a:solidFill>
              </a:rPr>
              <a:t>এখন</a:t>
            </a:r>
            <a:r>
              <a:rPr lang="en-US" sz="1600" dirty="0" smtClean="0">
                <a:solidFill>
                  <a:srgbClr val="002060"/>
                </a:solidFill>
              </a:rPr>
              <a:t> </a:t>
            </a:r>
            <a:r>
              <a:rPr lang="en-US" sz="1600" dirty="0" err="1" smtClean="0">
                <a:solidFill>
                  <a:srgbClr val="002060"/>
                </a:solidFill>
              </a:rPr>
              <a:t>আর</a:t>
            </a:r>
            <a:r>
              <a:rPr lang="en-US" sz="1600" dirty="0" smtClean="0">
                <a:solidFill>
                  <a:srgbClr val="002060"/>
                </a:solidFill>
              </a:rPr>
              <a:t> </a:t>
            </a:r>
            <a:r>
              <a:rPr lang="en-US" sz="1600" dirty="0" err="1" smtClean="0">
                <a:solidFill>
                  <a:srgbClr val="002060"/>
                </a:solidFill>
              </a:rPr>
              <a:t>কোনো</a:t>
            </a:r>
            <a:r>
              <a:rPr lang="en-US" sz="1600" dirty="0" smtClean="0">
                <a:solidFill>
                  <a:srgbClr val="002060"/>
                </a:solidFill>
              </a:rPr>
              <a:t> </a:t>
            </a:r>
            <a:r>
              <a:rPr lang="en-US" sz="1600" dirty="0" err="1" smtClean="0">
                <a:solidFill>
                  <a:srgbClr val="002060"/>
                </a:solidFill>
              </a:rPr>
              <a:t>দালালের</a:t>
            </a:r>
            <a:r>
              <a:rPr lang="en-US" sz="1600" dirty="0" smtClean="0">
                <a:solidFill>
                  <a:srgbClr val="002060"/>
                </a:solidFill>
              </a:rPr>
              <a:t> </a:t>
            </a:r>
            <a:r>
              <a:rPr lang="en-US" sz="1600" dirty="0" err="1" smtClean="0">
                <a:solidFill>
                  <a:srgbClr val="002060"/>
                </a:solidFill>
              </a:rPr>
              <a:t>ফাদে</a:t>
            </a:r>
            <a:r>
              <a:rPr lang="en-US" sz="1600" dirty="0" smtClean="0">
                <a:solidFill>
                  <a:srgbClr val="002060"/>
                </a:solidFill>
              </a:rPr>
              <a:t> </a:t>
            </a:r>
            <a:r>
              <a:rPr lang="en-US" sz="1600" dirty="0" err="1" smtClean="0">
                <a:solidFill>
                  <a:srgbClr val="002060"/>
                </a:solidFill>
              </a:rPr>
              <a:t>পড়তে</a:t>
            </a:r>
            <a:r>
              <a:rPr lang="en-US" sz="1600" dirty="0" smtClean="0">
                <a:solidFill>
                  <a:srgbClr val="002060"/>
                </a:solidFill>
              </a:rPr>
              <a:t>  </a:t>
            </a:r>
            <a:r>
              <a:rPr lang="en-US" sz="1600" dirty="0" err="1" smtClean="0">
                <a:solidFill>
                  <a:srgbClr val="002060"/>
                </a:solidFill>
              </a:rPr>
              <a:t>হয়না</a:t>
            </a:r>
            <a:r>
              <a:rPr lang="en-US" sz="1600" dirty="0" smtClean="0">
                <a:solidFill>
                  <a:srgbClr val="002060"/>
                </a:solidFill>
              </a:rPr>
              <a:t>  </a:t>
            </a:r>
            <a:r>
              <a:rPr lang="en-US" sz="1600" dirty="0" err="1" smtClean="0">
                <a:solidFill>
                  <a:srgbClr val="002060"/>
                </a:solidFill>
              </a:rPr>
              <a:t>এবং</a:t>
            </a:r>
            <a:r>
              <a:rPr lang="en-US" sz="1600" dirty="0" smtClean="0">
                <a:solidFill>
                  <a:srgbClr val="002060"/>
                </a:solidFill>
              </a:rPr>
              <a:t> </a:t>
            </a:r>
            <a:r>
              <a:rPr lang="en-US" sz="1600" dirty="0" err="1" smtClean="0">
                <a:solidFill>
                  <a:srgbClr val="002060"/>
                </a:solidFill>
              </a:rPr>
              <a:t>উজ্জল</a:t>
            </a:r>
            <a:r>
              <a:rPr lang="en-US" sz="1600" dirty="0" smtClean="0">
                <a:solidFill>
                  <a:srgbClr val="002060"/>
                </a:solidFill>
              </a:rPr>
              <a:t> </a:t>
            </a:r>
            <a:r>
              <a:rPr lang="en-US" sz="1600" dirty="0" err="1" smtClean="0">
                <a:solidFill>
                  <a:srgbClr val="002060"/>
                </a:solidFill>
              </a:rPr>
              <a:t>ভবিষ</a:t>
            </a:r>
            <a:r>
              <a:rPr lang="bn-IN" sz="1600" dirty="0" smtClean="0">
                <a:solidFill>
                  <a:srgbClr val="002060"/>
                </a:solidFill>
              </a:rPr>
              <a:t>্যতের স্বপ্ন দেখতে পারে। </a:t>
            </a:r>
          </a:p>
          <a:p>
            <a:pPr lvl="1" algn="just"/>
            <a:r>
              <a:rPr lang="bn-IN" sz="1600" dirty="0" smtClean="0">
                <a:solidFill>
                  <a:srgbClr val="FFFF00"/>
                </a:solidFill>
              </a:rPr>
              <a:t>     ০১। সাইফা ইলেকট্রনিক ব্যাংকিং –এর কোন সুবিধা  ভোগ করে। </a:t>
            </a:r>
          </a:p>
          <a:p>
            <a:pPr lvl="1" algn="just"/>
            <a:r>
              <a:rPr lang="bn-IN" sz="1600" dirty="0" smtClean="0">
                <a:solidFill>
                  <a:srgbClr val="FFFF00"/>
                </a:solidFill>
              </a:rPr>
              <a:t>            (ক) কলসেন্টার সুবিধা (খ) এটিএম  বুথ</a:t>
            </a:r>
          </a:p>
          <a:p>
            <a:pPr lvl="1" algn="just"/>
            <a:r>
              <a:rPr lang="bn-IN" sz="1600" dirty="0" smtClean="0">
                <a:solidFill>
                  <a:srgbClr val="FFFF00"/>
                </a:solidFill>
              </a:rPr>
              <a:t>           (গ) অনলাইন ব্যাংকিং   (ঘ)   ফোন ব্যাংকিং</a:t>
            </a:r>
            <a:endParaRPr lang="en-US" sz="1600" dirty="0" smtClean="0">
              <a:solidFill>
                <a:srgbClr val="FFFF00"/>
              </a:solidFill>
            </a:endParaRPr>
          </a:p>
          <a:p>
            <a:pPr lvl="1" algn="just"/>
            <a:r>
              <a:rPr lang="en-US" sz="1600" dirty="0" smtClean="0">
                <a:solidFill>
                  <a:schemeClr val="tx1">
                    <a:lumMod val="85000"/>
                    <a:lumOff val="15000"/>
                  </a:schemeClr>
                </a:solidFill>
              </a:rPr>
              <a:t>০২।ইলেকট্রনিক  </a:t>
            </a:r>
            <a:r>
              <a:rPr lang="en-US" sz="1600" dirty="0" err="1" smtClean="0">
                <a:solidFill>
                  <a:schemeClr val="tx1">
                    <a:lumMod val="85000"/>
                    <a:lumOff val="15000"/>
                  </a:schemeClr>
                </a:solidFill>
              </a:rPr>
              <a:t>ব্যাংকিং</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ব্যবস্থায়</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সাইফা</a:t>
            </a:r>
            <a:r>
              <a:rPr lang="en-US" sz="1600" dirty="0" smtClean="0">
                <a:solidFill>
                  <a:schemeClr val="tx1">
                    <a:lumMod val="85000"/>
                    <a:lumOff val="15000"/>
                  </a:schemeClr>
                </a:solidFill>
              </a:rPr>
              <a:t> র </a:t>
            </a:r>
            <a:r>
              <a:rPr lang="en-US" sz="1600" dirty="0" err="1" smtClean="0">
                <a:solidFill>
                  <a:schemeClr val="tx1">
                    <a:lumMod val="85000"/>
                    <a:lumOff val="15000"/>
                  </a:schemeClr>
                </a:solidFill>
              </a:rPr>
              <a:t>মতো</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জনগোষ্ঠী</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ভবিষ্যতের</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যে</a:t>
            </a:r>
            <a:r>
              <a:rPr lang="en-US" sz="1600" dirty="0" smtClean="0">
                <a:solidFill>
                  <a:schemeClr val="tx1">
                    <a:lumMod val="85000"/>
                    <a:lumOff val="15000"/>
                  </a:schemeClr>
                </a:solidFill>
              </a:rPr>
              <a:t>  </a:t>
            </a:r>
            <a:r>
              <a:rPr lang="bn-IN" sz="1600" dirty="0" smtClean="0">
                <a:solidFill>
                  <a:schemeClr val="tx1">
                    <a:lumMod val="85000"/>
                    <a:lumOff val="15000"/>
                  </a:schemeClr>
                </a:solidFill>
              </a:rPr>
              <a:t>স্বপ্ন দেখে, তা হলো- </a:t>
            </a:r>
          </a:p>
          <a:p>
            <a:pPr lvl="1" algn="just"/>
            <a:r>
              <a:rPr lang="en-US" sz="1600" dirty="0" err="1" smtClean="0">
                <a:solidFill>
                  <a:schemeClr val="tx1">
                    <a:lumMod val="85000"/>
                    <a:lumOff val="15000"/>
                  </a:schemeClr>
                </a:solidFill>
              </a:rPr>
              <a:t>i.সক</a:t>
            </a:r>
            <a:r>
              <a:rPr lang="en-US" sz="1600" dirty="0" smtClean="0">
                <a:solidFill>
                  <a:schemeClr val="tx1">
                    <a:lumMod val="85000"/>
                    <a:lumOff val="15000"/>
                  </a:schemeClr>
                </a:solidFill>
              </a:rPr>
              <a:t> ল </a:t>
            </a:r>
            <a:r>
              <a:rPr lang="en-US" sz="1600" dirty="0" err="1" smtClean="0">
                <a:solidFill>
                  <a:schemeClr val="tx1">
                    <a:lumMod val="85000"/>
                    <a:lumOff val="15000"/>
                  </a:schemeClr>
                </a:solidFill>
              </a:rPr>
              <a:t>সেবায়</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প্রলোভিত</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করা</a:t>
            </a:r>
            <a:r>
              <a:rPr lang="en-US" sz="1600" dirty="0" smtClean="0">
                <a:solidFill>
                  <a:schemeClr val="tx1">
                    <a:lumMod val="85000"/>
                    <a:lumOff val="15000"/>
                  </a:schemeClr>
                </a:solidFill>
              </a:rPr>
              <a:t> </a:t>
            </a:r>
          </a:p>
          <a:p>
            <a:pPr lvl="1" algn="just"/>
            <a:r>
              <a:rPr lang="en-US" sz="1600" dirty="0" smtClean="0">
                <a:solidFill>
                  <a:schemeClr val="tx1">
                    <a:lumMod val="85000"/>
                    <a:lumOff val="15000"/>
                  </a:schemeClr>
                </a:solidFill>
              </a:rPr>
              <a:t>ii .</a:t>
            </a:r>
            <a:r>
              <a:rPr lang="en-US" sz="1600" dirty="0" err="1" smtClean="0">
                <a:solidFill>
                  <a:schemeClr val="tx1">
                    <a:lumMod val="85000"/>
                    <a:lumOff val="15000"/>
                  </a:schemeClr>
                </a:solidFill>
              </a:rPr>
              <a:t>বাংলাদেশের</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উক্ত</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সেবার</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আরও</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সম্প্রসারণ</a:t>
            </a:r>
            <a:r>
              <a:rPr lang="en-US" sz="1600" dirty="0" smtClean="0">
                <a:solidFill>
                  <a:schemeClr val="tx1">
                    <a:lumMod val="85000"/>
                    <a:lumOff val="15000"/>
                  </a:schemeClr>
                </a:solidFill>
              </a:rPr>
              <a:t> </a:t>
            </a:r>
          </a:p>
          <a:p>
            <a:pPr lvl="1" algn="just"/>
            <a:r>
              <a:rPr lang="en-US" sz="1600" dirty="0" smtClean="0">
                <a:solidFill>
                  <a:schemeClr val="tx1">
                    <a:lumMod val="85000"/>
                    <a:lumOff val="15000"/>
                  </a:schemeClr>
                </a:solidFill>
              </a:rPr>
              <a:t>iii .</a:t>
            </a:r>
            <a:r>
              <a:rPr lang="en-US" sz="1600" dirty="0" err="1" smtClean="0">
                <a:solidFill>
                  <a:schemeClr val="tx1">
                    <a:lumMod val="85000"/>
                    <a:lumOff val="15000"/>
                  </a:schemeClr>
                </a:solidFill>
              </a:rPr>
              <a:t>ধনী-গরিব,শিক্ষিত</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অশিক্ষিত</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জনগোষ্ঠী</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কে</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সেবা</a:t>
            </a:r>
            <a:r>
              <a:rPr lang="en-US" sz="1600" dirty="0" smtClean="0">
                <a:solidFill>
                  <a:schemeClr val="tx1">
                    <a:lumMod val="85000"/>
                    <a:lumOff val="15000"/>
                  </a:schemeClr>
                </a:solidFill>
              </a:rPr>
              <a:t> </a:t>
            </a:r>
            <a:r>
              <a:rPr lang="en-US" sz="1600" dirty="0" err="1" smtClean="0">
                <a:solidFill>
                  <a:schemeClr val="tx1">
                    <a:lumMod val="85000"/>
                    <a:lumOff val="15000"/>
                  </a:schemeClr>
                </a:solidFill>
              </a:rPr>
              <a:t>পৌছানো</a:t>
            </a:r>
            <a:r>
              <a:rPr lang="en-US" sz="1600" dirty="0" smtClean="0">
                <a:solidFill>
                  <a:schemeClr val="tx1">
                    <a:lumMod val="85000"/>
                    <a:lumOff val="15000"/>
                  </a:schemeClr>
                </a:solidFill>
              </a:rPr>
              <a:t> </a:t>
            </a:r>
          </a:p>
          <a:p>
            <a:pPr lvl="1" algn="just"/>
            <a:endParaRPr lang="en-US" sz="1600" dirty="0" smtClean="0"/>
          </a:p>
          <a:p>
            <a:pPr lvl="1" algn="just"/>
            <a:r>
              <a:rPr lang="bn-IN" sz="1600" dirty="0" smtClean="0">
                <a:solidFill>
                  <a:srgbClr val="FFFF00"/>
                </a:solidFill>
              </a:rPr>
              <a:t>          </a:t>
            </a:r>
            <a:r>
              <a:rPr lang="en-US" sz="1600" dirty="0" err="1" smtClean="0">
                <a:solidFill>
                  <a:srgbClr val="FFFF00"/>
                </a:solidFill>
              </a:rPr>
              <a:t>নিচের</a:t>
            </a:r>
            <a:r>
              <a:rPr lang="en-US" sz="1600" dirty="0" smtClean="0">
                <a:solidFill>
                  <a:srgbClr val="FFFF00"/>
                </a:solidFill>
              </a:rPr>
              <a:t> </a:t>
            </a:r>
            <a:r>
              <a:rPr lang="en-US" sz="1600" dirty="0" err="1" smtClean="0">
                <a:solidFill>
                  <a:srgbClr val="FFFF00"/>
                </a:solidFill>
              </a:rPr>
              <a:t>কোনটি</a:t>
            </a:r>
            <a:r>
              <a:rPr lang="en-US" sz="1600" dirty="0" smtClean="0">
                <a:solidFill>
                  <a:srgbClr val="FFFF00"/>
                </a:solidFill>
              </a:rPr>
              <a:t> </a:t>
            </a:r>
            <a:r>
              <a:rPr lang="en-US" sz="1600" dirty="0" err="1" smtClean="0">
                <a:solidFill>
                  <a:srgbClr val="FFFF00"/>
                </a:solidFill>
              </a:rPr>
              <a:t>সঠিক</a:t>
            </a:r>
            <a:r>
              <a:rPr lang="en-US" sz="1600" dirty="0" smtClean="0">
                <a:solidFill>
                  <a:srgbClr val="FFFF00"/>
                </a:solidFill>
              </a:rPr>
              <a:t> </a:t>
            </a:r>
          </a:p>
          <a:p>
            <a:pPr lvl="1" algn="just"/>
            <a:r>
              <a:rPr lang="bn-IN" sz="1600" dirty="0" smtClean="0">
                <a:solidFill>
                  <a:srgbClr val="FFFF00"/>
                </a:solidFill>
              </a:rPr>
              <a:t>           </a:t>
            </a:r>
            <a:r>
              <a:rPr lang="en-US" sz="1600" dirty="0" smtClean="0">
                <a:solidFill>
                  <a:srgbClr val="FFFF00"/>
                </a:solidFill>
              </a:rPr>
              <a:t>(ক) </a:t>
            </a:r>
            <a:r>
              <a:rPr lang="en-US" sz="1600" dirty="0" err="1" smtClean="0">
                <a:solidFill>
                  <a:srgbClr val="FFFF00"/>
                </a:solidFill>
              </a:rPr>
              <a:t>i</a:t>
            </a:r>
            <a:r>
              <a:rPr lang="en-US" sz="1600" dirty="0" smtClean="0">
                <a:solidFill>
                  <a:srgbClr val="FFFF00"/>
                </a:solidFill>
              </a:rPr>
              <a:t> ও  ii     (খ)  </a:t>
            </a:r>
            <a:r>
              <a:rPr lang="en-US" sz="1600" dirty="0" err="1" smtClean="0">
                <a:solidFill>
                  <a:srgbClr val="FFFF00"/>
                </a:solidFill>
              </a:rPr>
              <a:t>i</a:t>
            </a:r>
            <a:r>
              <a:rPr lang="en-US" sz="1600" dirty="0" smtClean="0">
                <a:solidFill>
                  <a:srgbClr val="FFFF00"/>
                </a:solidFill>
              </a:rPr>
              <a:t> ও iii</a:t>
            </a:r>
          </a:p>
          <a:p>
            <a:pPr lvl="1" algn="just"/>
            <a:r>
              <a:rPr lang="bn-IN" sz="1600" dirty="0" smtClean="0">
                <a:solidFill>
                  <a:srgbClr val="FFFF00"/>
                </a:solidFill>
              </a:rPr>
              <a:t>             </a:t>
            </a:r>
            <a:r>
              <a:rPr lang="en-US" sz="1600" dirty="0" smtClean="0">
                <a:solidFill>
                  <a:srgbClr val="FFFF00"/>
                </a:solidFill>
              </a:rPr>
              <a:t>(গ)</a:t>
            </a:r>
            <a:r>
              <a:rPr lang="bn-IN" sz="1600" dirty="0" smtClean="0">
                <a:solidFill>
                  <a:srgbClr val="FFFF00"/>
                </a:solidFill>
              </a:rPr>
              <a:t>  </a:t>
            </a:r>
            <a:r>
              <a:rPr lang="en-US" sz="1600" dirty="0" smtClean="0">
                <a:solidFill>
                  <a:srgbClr val="FFFF00"/>
                </a:solidFill>
              </a:rPr>
              <a:t> ii ও  iii     (ঘ) </a:t>
            </a:r>
            <a:r>
              <a:rPr lang="en-US" sz="1600" dirty="0" err="1" smtClean="0">
                <a:solidFill>
                  <a:srgbClr val="FFFF00"/>
                </a:solidFill>
              </a:rPr>
              <a:t>I,ii</a:t>
            </a:r>
            <a:r>
              <a:rPr lang="en-US" sz="1600" dirty="0" smtClean="0">
                <a:solidFill>
                  <a:srgbClr val="FFFF00"/>
                </a:solidFill>
              </a:rPr>
              <a:t> ও ,iii</a:t>
            </a:r>
          </a:p>
          <a:p>
            <a:pPr lvl="1" algn="just"/>
            <a:endParaRPr lang="en-US" dirty="0" smtClean="0"/>
          </a:p>
          <a:p>
            <a:pPr lvl="1" algn="just"/>
            <a:r>
              <a:rPr lang="bn-IN" dirty="0" smtClean="0"/>
              <a:t> </a:t>
            </a:r>
          </a:p>
          <a:p>
            <a:pPr algn="ctr"/>
            <a:endParaRPr lang="bn-IN" dirty="0" smtClean="0"/>
          </a:p>
        </p:txBody>
      </p:sp>
      <p:sp>
        <p:nvSpPr>
          <p:cNvPr id="5" name="Oval 4"/>
          <p:cNvSpPr/>
          <p:nvPr/>
        </p:nvSpPr>
        <p:spPr>
          <a:xfrm>
            <a:off x="3657600" y="3124200"/>
            <a:ext cx="4572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5334000"/>
            <a:ext cx="6858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ssolv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4)">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dissolve">
                                      <p:cBhvr>
                                        <p:cTn id="33" dur="500"/>
                                        <p:tgtEl>
                                          <p:spTgt spid="4">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dissolve">
                                      <p:cBhvr>
                                        <p:cTn id="36" dur="500"/>
                                        <p:tgtEl>
                                          <p:spTgt spid="4">
                                            <p:txEl>
                                              <p:pRg st="5" end="5"/>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dissolve">
                                      <p:cBhvr>
                                        <p:cTn id="39" dur="500"/>
                                        <p:tgtEl>
                                          <p:spTgt spid="4">
                                            <p:txEl>
                                              <p:pRg st="6" end="6"/>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amond(in)">
                                      <p:cBhvr>
                                        <p:cTn id="47" dur="2000"/>
                                        <p:tgtEl>
                                          <p:spTgt spid="4">
                                            <p:txEl>
                                              <p:pRg st="9" end="9"/>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diamond(in)">
                                      <p:cBhvr>
                                        <p:cTn id="50" dur="2000"/>
                                        <p:tgtEl>
                                          <p:spTgt spid="4">
                                            <p:txEl>
                                              <p:pRg st="10" end="10"/>
                                            </p:txEl>
                                          </p:spTgt>
                                        </p:tgtEl>
                                      </p:cBhvr>
                                    </p:animEffect>
                                  </p:childTnLst>
                                </p:cTn>
                              </p:par>
                              <p:par>
                                <p:cTn id="51" presetID="8" presetClass="entr" presetSubtype="16" fill="hold"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diamond(in)">
                                      <p:cBhvr>
                                        <p:cTn id="53" dur="2000"/>
                                        <p:tgtEl>
                                          <p:spTgt spid="4">
                                            <p:txEl>
                                              <p:pRg st="11" end="11"/>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diamond(in)">
                                      <p:cBhvr>
                                        <p:cTn id="56" dur="20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diamond(in)">
                                      <p:cBhvr>
                                        <p:cTn id="6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428.jpg"/>
          <p:cNvPicPr>
            <a:picLocks noGrp="1" noChangeAspect="1"/>
          </p:cNvPicPr>
          <p:nvPr>
            <p:ph idx="1"/>
          </p:nvPr>
        </p:nvPicPr>
        <p:blipFill>
          <a:blip r:embed="rId2"/>
          <a:stretch>
            <a:fillRect/>
          </a:stretch>
        </p:blipFill>
        <p:spPr>
          <a:xfrm>
            <a:off x="5334000" y="1600200"/>
            <a:ext cx="3352800" cy="3657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ed Rectangle 3"/>
          <p:cNvSpPr/>
          <p:nvPr/>
        </p:nvSpPr>
        <p:spPr>
          <a:xfrm>
            <a:off x="533400" y="381000"/>
            <a:ext cx="8153400" cy="9144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2">
                    <a:lumMod val="75000"/>
                  </a:schemeClr>
                </a:solidFill>
              </a:rPr>
              <a:t>বাড়ির কাজ </a:t>
            </a:r>
            <a:endParaRPr lang="en-US" sz="5400" dirty="0">
              <a:solidFill>
                <a:schemeClr val="accent2">
                  <a:lumMod val="75000"/>
                </a:schemeClr>
              </a:solidFill>
            </a:endParaRPr>
          </a:p>
        </p:txBody>
      </p:sp>
      <p:sp>
        <p:nvSpPr>
          <p:cNvPr id="7" name="Oval Callout 6"/>
          <p:cNvSpPr/>
          <p:nvPr/>
        </p:nvSpPr>
        <p:spPr>
          <a:xfrm rot="11712636">
            <a:off x="36860" y="3096350"/>
            <a:ext cx="3765324" cy="3688060"/>
          </a:xfrm>
          <a:prstGeom prst="wedgeEllipseCallout">
            <a:avLst>
              <a:gd name="adj1" fmla="val -81630"/>
              <a:gd name="adj2" fmla="val 64250"/>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2060"/>
                </a:solidFill>
              </a:rPr>
              <a:t>বাংলাদেশে ব্যাপক জনপ্রিয়তা লাভ  করেছে কোনটি?  </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bn-IN" sz="8000" dirty="0" smtClean="0">
                <a:solidFill>
                  <a:srgbClr val="FFFF00"/>
                </a:solidFill>
              </a:rPr>
              <a:t>ধন্যবাদ </a:t>
            </a:r>
            <a:endParaRPr lang="en-US" sz="8000" dirty="0">
              <a:solidFill>
                <a:srgbClr val="FFFF00"/>
              </a:solidFill>
            </a:endParaRPr>
          </a:p>
        </p:txBody>
      </p:sp>
      <p:pic>
        <p:nvPicPr>
          <p:cNvPr id="4" name="Content Placeholder 3" descr="525.jpg"/>
          <p:cNvPicPr>
            <a:picLocks noGrp="1" noChangeAspect="1"/>
          </p:cNvPicPr>
          <p:nvPr>
            <p:ph idx="1"/>
          </p:nvPr>
        </p:nvPicPr>
        <p:blipFill>
          <a:blip r:embed="rId2"/>
          <a:stretch>
            <a:fillRect/>
          </a:stretch>
        </p:blipFill>
        <p:spPr>
          <a:xfrm>
            <a:off x="2133600" y="1752600"/>
            <a:ext cx="5791199" cy="4114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nodeType="clickEffect">
                                  <p:stCondLst>
                                    <p:cond delay="0"/>
                                  </p:stCondLst>
                                  <p:iterate type="lt">
                                    <p:tmPct val="10000"/>
                                  </p:iterate>
                                  <p:childTnLst>
                                    <p:set>
                                      <p:cBhvr override="childStyle">
                                        <p:cTn id="11" dur="500" autoRev="1" fill="hold"/>
                                        <p:tgtEl>
                                          <p:spTgt spid="4"/>
                                        </p:tgtEl>
                                        <p:attrNameLst>
                                          <p:attrName>style.color</p:attrName>
                                        </p:attrNameLst>
                                      </p:cBhvr>
                                      <p:to>
                                        <p:clrVal>
                                          <a:schemeClr val="accent2"/>
                                        </p:clrVal>
                                      </p:to>
                                    </p:set>
                                    <p:set>
                                      <p:cBhvr>
                                        <p:cTn id="12" dur="500" autoRev="1" fill="hold"/>
                                        <p:tgtEl>
                                          <p:spTgt spid="4"/>
                                        </p:tgtEl>
                                        <p:attrNameLst>
                                          <p:attrName>fillcolor</p:attrName>
                                        </p:attrNameLst>
                                      </p:cBhvr>
                                      <p:to>
                                        <p:clrVal>
                                          <a:schemeClr val="accent2"/>
                                        </p:clrVal>
                                      </p:to>
                                    </p:set>
                                    <p:set>
                                      <p:cBhvr>
                                        <p:cTn id="13" dur="500" autoRev="1" fill="hold"/>
                                        <p:tgtEl>
                                          <p:spTgt spid="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5" presetClass="path" presetSubtype="0" accel="50000" decel="50000" fill="hold" nodeType="clickEffect">
                                  <p:stCondLst>
                                    <p:cond delay="0"/>
                                  </p:stCondLst>
                                  <p:iterate type="lt">
                                    <p:tmPct val="0"/>
                                  </p:iterate>
                                  <p:childTnLst>
                                    <p:animMotion origin="layout" path="M 0 0  L 0.029 0.12133  L 0.125 0.12133  L 0.048 0.196  L 0.077 0.31733  L 0 0.24267  L -0.077 0.31733  L -0.048 0.196  L -0.125 0.12133  L -0.029 0.12133  L 0 0  Z" pathEditMode="relative" ptsTypes="">
                                      <p:cBhvr>
                                        <p:cTn id="17"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6600" dirty="0" err="1" smtClean="0"/>
              <a:t>আজকের</a:t>
            </a:r>
            <a:r>
              <a:rPr lang="en-US" sz="6600" dirty="0" smtClean="0"/>
              <a:t> </a:t>
            </a:r>
            <a:r>
              <a:rPr lang="en-US" sz="6600" dirty="0" err="1" smtClean="0"/>
              <a:t>পাঠ</a:t>
            </a:r>
            <a:r>
              <a:rPr lang="en-US" sz="6600" dirty="0" smtClean="0"/>
              <a:t> </a:t>
            </a:r>
            <a:endParaRPr lang="en-US" sz="6600" dirty="0"/>
          </a:p>
        </p:txBody>
      </p:sp>
      <p:pic>
        <p:nvPicPr>
          <p:cNvPr id="4" name="Content Placeholder 3" descr="g1.jpg"/>
          <p:cNvPicPr>
            <a:picLocks noGrp="1" noChangeAspect="1"/>
          </p:cNvPicPr>
          <p:nvPr>
            <p:ph idx="1"/>
          </p:nvPr>
        </p:nvPicPr>
        <p:blipFill>
          <a:blip r:embed="rId2"/>
          <a:stretch>
            <a:fillRect/>
          </a:stretch>
        </p:blipFill>
        <p:spPr>
          <a:xfrm>
            <a:off x="4495800" y="1524000"/>
            <a:ext cx="4191000" cy="25908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g16.jpg"/>
          <p:cNvPicPr>
            <a:picLocks noChangeAspect="1"/>
          </p:cNvPicPr>
          <p:nvPr/>
        </p:nvPicPr>
        <p:blipFill>
          <a:blip r:embed="rId3"/>
          <a:stretch>
            <a:fillRect/>
          </a:stretch>
        </p:blipFill>
        <p:spPr>
          <a:xfrm>
            <a:off x="4572000" y="4191000"/>
            <a:ext cx="4267200" cy="2295525"/>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8" name="Picture 7" descr="g7.jpg"/>
          <p:cNvPicPr>
            <a:picLocks noChangeAspect="1"/>
          </p:cNvPicPr>
          <p:nvPr/>
        </p:nvPicPr>
        <p:blipFill>
          <a:blip r:embed="rId4"/>
          <a:stretch>
            <a:fillRect/>
          </a:stretch>
        </p:blipFill>
        <p:spPr>
          <a:xfrm>
            <a:off x="304800" y="1600200"/>
            <a:ext cx="4038600" cy="23622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10" name="Rounded Rectangle 9"/>
          <p:cNvSpPr/>
          <p:nvPr/>
        </p:nvSpPr>
        <p:spPr>
          <a:xfrm>
            <a:off x="304800" y="4267200"/>
            <a:ext cx="4038600" cy="213360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rPr>
              <a:t>ইলেকট্রনিক ব্যাংকিং –এর বিভিন্ন পণ্য ও সেবা </a:t>
            </a:r>
            <a:endParaRPr lang="en-US" dirty="0">
              <a:solidFill>
                <a:srgbClr val="002060"/>
              </a:solidFill>
            </a:endParaRPr>
          </a:p>
        </p:txBody>
      </p:sp>
      <p:sp>
        <p:nvSpPr>
          <p:cNvPr id="12" name="Down Arrow 11"/>
          <p:cNvSpPr/>
          <p:nvPr/>
        </p:nvSpPr>
        <p:spPr>
          <a:xfrm rot="13441371">
            <a:off x="4198886" y="3480446"/>
            <a:ext cx="703115" cy="108471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 Arrow 14"/>
          <p:cNvSpPr/>
          <p:nvPr/>
        </p:nvSpPr>
        <p:spPr>
          <a:xfrm rot="21247036">
            <a:off x="737553" y="3528930"/>
            <a:ext cx="946211" cy="1058502"/>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Up Arrow 16"/>
          <p:cNvSpPr/>
          <p:nvPr/>
        </p:nvSpPr>
        <p:spPr>
          <a:xfrm rot="4147400">
            <a:off x="4234920" y="4906055"/>
            <a:ext cx="1105382" cy="1112473"/>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7200" dirty="0" err="1" smtClean="0"/>
              <a:t>শিখনফল</a:t>
            </a:r>
            <a:r>
              <a:rPr lang="en-US" sz="7200" dirty="0" smtClean="0"/>
              <a:t> </a:t>
            </a:r>
            <a:endParaRPr lang="en-US" sz="7200" dirty="0"/>
          </a:p>
        </p:txBody>
      </p:sp>
      <p:sp>
        <p:nvSpPr>
          <p:cNvPr id="3" name="Content Placeholder 2"/>
          <p:cNvSpPr>
            <a:spLocks noGrp="1"/>
          </p:cNvSpPr>
          <p:nvPr>
            <p:ph idx="1"/>
          </p:nvPr>
        </p:nvSpPr>
        <p:spPr>
          <a:ln>
            <a:solidFill>
              <a:srgbClr val="FF0000"/>
            </a:solidFill>
          </a:ln>
        </p:spPr>
        <p:txBody>
          <a:bodyPr/>
          <a:lstStyle/>
          <a:p>
            <a:endParaRPr lang="en-US" dirty="0"/>
          </a:p>
        </p:txBody>
      </p:sp>
      <p:sp>
        <p:nvSpPr>
          <p:cNvPr id="5" name="Flowchart: Card 4"/>
          <p:cNvSpPr/>
          <p:nvPr/>
        </p:nvSpPr>
        <p:spPr>
          <a:xfrm>
            <a:off x="609600" y="1676400"/>
            <a:ext cx="7924800" cy="4343400"/>
          </a:xfrm>
          <a:prstGeom prst="flowChartPunchedCard">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rPr>
              <a:t>০১। বিভিন্ন পণ্যের সেবার ধরন সম্পর্কে জানতে পারবে। </a:t>
            </a:r>
          </a:p>
          <a:p>
            <a:pPr algn="ctr"/>
            <a:r>
              <a:rPr lang="bn-IN" sz="2800" dirty="0" smtClean="0">
                <a:solidFill>
                  <a:srgbClr val="002060"/>
                </a:solidFill>
              </a:rPr>
              <a:t>০২। কোন পণ্য কিভাবে ব্যবহার করবে তা জানতে পারবে। </a:t>
            </a:r>
          </a:p>
          <a:p>
            <a:pPr algn="ctr"/>
            <a:r>
              <a:rPr lang="bn-IN" sz="2800" dirty="0" smtClean="0">
                <a:solidFill>
                  <a:srgbClr val="002060"/>
                </a:solidFill>
              </a:rPr>
              <a:t>০৩। বিভিন্ন ধরনের ইলেক্ট্রনিক পণ্য দ্বারা কিভাবে লেনদেন  করতে হয় তা জানতে পারবে। </a:t>
            </a:r>
            <a:endParaRPr lang="en-US" sz="2800" dirty="0" smtClean="0">
              <a:solidFill>
                <a:srgbClr val="002060"/>
              </a:solidFill>
            </a:endParaRPr>
          </a:p>
          <a:p>
            <a:pPr algn="ctr"/>
            <a:r>
              <a:rPr lang="en-US" sz="2800" dirty="0" smtClean="0">
                <a:solidFill>
                  <a:srgbClr val="002060"/>
                </a:solidFill>
              </a:rPr>
              <a:t>০৪।ইলেকট্রনিক </a:t>
            </a:r>
            <a:r>
              <a:rPr lang="en-US" sz="2800" dirty="0" err="1" smtClean="0">
                <a:solidFill>
                  <a:srgbClr val="002060"/>
                </a:solidFill>
              </a:rPr>
              <a:t>ব্যাংকিং</a:t>
            </a:r>
            <a:r>
              <a:rPr lang="en-US" sz="2800" dirty="0" smtClean="0">
                <a:solidFill>
                  <a:srgbClr val="002060"/>
                </a:solidFill>
              </a:rPr>
              <a:t> </a:t>
            </a:r>
            <a:r>
              <a:rPr lang="en-US" sz="2800" dirty="0" err="1" smtClean="0">
                <a:solidFill>
                  <a:srgbClr val="002060"/>
                </a:solidFill>
              </a:rPr>
              <a:t>ব্যবস্থার</a:t>
            </a:r>
            <a:r>
              <a:rPr lang="en-US" sz="2800" dirty="0" smtClean="0">
                <a:solidFill>
                  <a:srgbClr val="002060"/>
                </a:solidFill>
              </a:rPr>
              <a:t> </a:t>
            </a:r>
            <a:r>
              <a:rPr lang="en-US" sz="2800" dirty="0" err="1" smtClean="0">
                <a:solidFill>
                  <a:srgbClr val="002060"/>
                </a:solidFill>
              </a:rPr>
              <a:t>সুবিধা</a:t>
            </a:r>
            <a:r>
              <a:rPr lang="en-US" sz="2800" dirty="0" smtClean="0">
                <a:solidFill>
                  <a:srgbClr val="002060"/>
                </a:solidFill>
              </a:rPr>
              <a:t> ও </a:t>
            </a:r>
            <a:r>
              <a:rPr lang="en-US" sz="2800" dirty="0" err="1" smtClean="0">
                <a:solidFill>
                  <a:srgbClr val="002060"/>
                </a:solidFill>
              </a:rPr>
              <a:t>অসুবিধা</a:t>
            </a:r>
            <a:r>
              <a:rPr lang="en-US" sz="2800" dirty="0" smtClean="0">
                <a:solidFill>
                  <a:srgbClr val="002060"/>
                </a:solidFill>
              </a:rPr>
              <a:t> </a:t>
            </a:r>
            <a:r>
              <a:rPr lang="en-US" sz="2800" dirty="0" err="1" smtClean="0">
                <a:solidFill>
                  <a:srgbClr val="002060"/>
                </a:solidFill>
              </a:rPr>
              <a:t>সম্প</a:t>
            </a:r>
            <a:r>
              <a:rPr lang="bn-IN" sz="2800" dirty="0" smtClean="0">
                <a:solidFill>
                  <a:srgbClr val="002060"/>
                </a:solidFill>
              </a:rPr>
              <a:t>র্কে ধারণা লাভ করতে পারবে। </a:t>
            </a:r>
            <a:endParaRPr lang="en-US" sz="2800" dirty="0" smtClean="0">
              <a:solidFill>
                <a:srgbClr val="002060"/>
              </a:solidFill>
            </a:endParaRPr>
          </a:p>
          <a:p>
            <a:pPr algn="ctr"/>
            <a:endParaRPr lang="en-US" sz="2800" dirty="0">
              <a:solidFill>
                <a:srgbClr val="002060"/>
              </a:solidFill>
            </a:endParaRPr>
          </a:p>
        </p:txBody>
      </p:sp>
      <p:sp>
        <p:nvSpPr>
          <p:cNvPr id="6" name="TextBox 5"/>
          <p:cNvSpPr txBox="1"/>
          <p:nvPr/>
        </p:nvSpPr>
        <p:spPr>
          <a:xfrm>
            <a:off x="2362200" y="1752600"/>
            <a:ext cx="6096000" cy="584775"/>
          </a:xfrm>
          <a:prstGeom prst="rect">
            <a:avLst/>
          </a:prstGeom>
          <a:noFill/>
        </p:spPr>
        <p:txBody>
          <a:bodyPr wrap="square" rtlCol="0">
            <a:spAutoFit/>
          </a:bodyPr>
          <a:lstStyle/>
          <a:p>
            <a:r>
              <a:rPr lang="en-US" sz="3200" dirty="0" err="1" smtClean="0"/>
              <a:t>পাঠ</a:t>
            </a:r>
            <a:r>
              <a:rPr lang="en-US" sz="3200" dirty="0" smtClean="0"/>
              <a:t> </a:t>
            </a:r>
            <a:r>
              <a:rPr lang="en-US" sz="3200" dirty="0" err="1" smtClean="0"/>
              <a:t>শেষে</a:t>
            </a:r>
            <a:r>
              <a:rPr lang="en-US" sz="3200" dirty="0" smtClean="0"/>
              <a:t> </a:t>
            </a:r>
            <a:r>
              <a:rPr lang="en-US" sz="3200" dirty="0" err="1" smtClean="0"/>
              <a:t>শিক্ষা</a:t>
            </a:r>
            <a:r>
              <a:rPr lang="bn-IN" sz="3200" dirty="0" smtClean="0"/>
              <a:t>র্থীরা-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amond(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amond(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wheel(4)">
                                      <p:cBhvr>
                                        <p:cTn id="32" dur="2000"/>
                                        <p:tgtEl>
                                          <p:spTgt spid="5">
                                            <p:bg/>
                                          </p:spTgt>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heel(4)">
                                      <p:cBhvr>
                                        <p:cTn id="35" dur="2000"/>
                                        <p:tgtEl>
                                          <p:spTgt spid="5">
                                            <p:txEl>
                                              <p:pRg st="0" end="0"/>
                                            </p:txEl>
                                          </p:spTgt>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heel(4)">
                                      <p:cBhvr>
                                        <p:cTn id="38" dur="2000"/>
                                        <p:tgtEl>
                                          <p:spTgt spid="5">
                                            <p:txEl>
                                              <p:pRg st="1" end="1"/>
                                            </p:txEl>
                                          </p:spTgt>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heel(4)">
                                      <p:cBhvr>
                                        <p:cTn id="41" dur="2000"/>
                                        <p:tgtEl>
                                          <p:spTgt spid="5">
                                            <p:txEl>
                                              <p:pRg st="2" end="2"/>
                                            </p:txEl>
                                          </p:spTgt>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heel(4)">
                                      <p:cBhvr>
                                        <p:cTn id="44" dur="20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6000" dirty="0" smtClean="0"/>
              <a:t>ইলেকট্রনিক পণ্য </a:t>
            </a:r>
            <a:endParaRPr lang="en-US" sz="6000"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810000" y="1905000"/>
            <a:ext cx="1981200" cy="1981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2060"/>
                </a:solidFill>
              </a:rPr>
              <a:t>ইলেকট্রনিক পণ্য </a:t>
            </a:r>
            <a:endParaRPr lang="en-US" sz="2800" dirty="0">
              <a:solidFill>
                <a:srgbClr val="002060"/>
              </a:solidFill>
            </a:endParaRPr>
          </a:p>
        </p:txBody>
      </p:sp>
      <p:sp>
        <p:nvSpPr>
          <p:cNvPr id="5" name="Rounded Rectangle 4"/>
          <p:cNvSpPr/>
          <p:nvPr/>
        </p:nvSpPr>
        <p:spPr>
          <a:xfrm>
            <a:off x="533400" y="1828800"/>
            <a:ext cx="35052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rPr>
              <a:t>ডেবিট কার্ড ও ক্রেডিট কার্ড </a:t>
            </a:r>
            <a:endParaRPr lang="en-US" sz="2400" dirty="0">
              <a:solidFill>
                <a:srgbClr val="002060"/>
              </a:solidFill>
            </a:endParaRPr>
          </a:p>
        </p:txBody>
      </p:sp>
      <p:sp>
        <p:nvSpPr>
          <p:cNvPr id="6" name="Rounded Rectangle 5"/>
          <p:cNvSpPr/>
          <p:nvPr/>
        </p:nvSpPr>
        <p:spPr>
          <a:xfrm>
            <a:off x="5410200" y="1676400"/>
            <a:ext cx="32004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rPr>
              <a:t>এসএমএস ব্যাংকিং </a:t>
            </a:r>
            <a:endParaRPr lang="en-US" sz="2400" dirty="0">
              <a:solidFill>
                <a:srgbClr val="002060"/>
              </a:solidFill>
            </a:endParaRPr>
          </a:p>
        </p:txBody>
      </p:sp>
      <p:sp>
        <p:nvSpPr>
          <p:cNvPr id="7" name="Rounded Rectangle 6"/>
          <p:cNvSpPr/>
          <p:nvPr/>
        </p:nvSpPr>
        <p:spPr>
          <a:xfrm>
            <a:off x="5715000" y="4648200"/>
            <a:ext cx="2895600" cy="9144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t>অনলাইন ব্যাংকিং </a:t>
            </a:r>
            <a:endParaRPr lang="en-US" sz="2400" dirty="0"/>
          </a:p>
        </p:txBody>
      </p:sp>
      <p:sp>
        <p:nvSpPr>
          <p:cNvPr id="8" name="Rounded Rectangle 7"/>
          <p:cNvSpPr/>
          <p:nvPr/>
        </p:nvSpPr>
        <p:spPr>
          <a:xfrm>
            <a:off x="5715000" y="3124200"/>
            <a:ext cx="2971800"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t>ইন্টারনেট ব্যাংকিং </a:t>
            </a:r>
            <a:endParaRPr lang="en-US" sz="2400" dirty="0"/>
          </a:p>
        </p:txBody>
      </p:sp>
      <p:sp>
        <p:nvSpPr>
          <p:cNvPr id="9" name="Rounded Rectangle 8"/>
          <p:cNvSpPr/>
          <p:nvPr/>
        </p:nvSpPr>
        <p:spPr>
          <a:xfrm>
            <a:off x="4267200" y="3886200"/>
            <a:ext cx="1295400" cy="1981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0000"/>
                </a:solidFill>
              </a:rPr>
              <a:t>কল সেন্টার </a:t>
            </a:r>
            <a:endParaRPr lang="en-US" sz="2400" dirty="0">
              <a:solidFill>
                <a:srgbClr val="FF0000"/>
              </a:solidFill>
            </a:endParaRPr>
          </a:p>
        </p:txBody>
      </p:sp>
      <p:sp>
        <p:nvSpPr>
          <p:cNvPr id="10" name="Rounded Rectangle 9"/>
          <p:cNvSpPr/>
          <p:nvPr/>
        </p:nvSpPr>
        <p:spPr>
          <a:xfrm>
            <a:off x="533400" y="3048000"/>
            <a:ext cx="3276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FF00"/>
                </a:solidFill>
              </a:rPr>
              <a:t>এটিএম</a:t>
            </a:r>
            <a:r>
              <a:rPr lang="bn-IN" dirty="0" smtClean="0">
                <a:solidFill>
                  <a:srgbClr val="FFFF00"/>
                </a:solidFill>
              </a:rPr>
              <a:t> </a:t>
            </a:r>
            <a:endParaRPr lang="en-US" dirty="0">
              <a:solidFill>
                <a:srgbClr val="FFFF00"/>
              </a:solidFill>
            </a:endParaRPr>
          </a:p>
        </p:txBody>
      </p:sp>
      <p:sp>
        <p:nvSpPr>
          <p:cNvPr id="11" name="Rounded Rectangle 10"/>
          <p:cNvSpPr/>
          <p:nvPr/>
        </p:nvSpPr>
        <p:spPr>
          <a:xfrm>
            <a:off x="533400" y="4648200"/>
            <a:ext cx="36576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2060"/>
                </a:solidFill>
              </a:rPr>
              <a:t>মোবাইল ব্যাংকিং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dissolv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heel(4)">
                                      <p:cBhvr>
                                        <p:cTn id="4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4800" dirty="0" smtClean="0"/>
              <a:t>ইলেকট্রনিক ব্যাংকিং ব্যবস্থা </a:t>
            </a:r>
            <a:endParaRPr lang="en-US" sz="4800"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3352800" y="2743200"/>
            <a:ext cx="3505200" cy="1828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4000" dirty="0" smtClean="0">
                <a:solidFill>
                  <a:srgbClr val="002060"/>
                </a:solidFill>
              </a:rPr>
              <a:t>ইলেকট্রনিক ব্যাংকিং ব্যবস্থা </a:t>
            </a:r>
            <a:endParaRPr lang="en-US" sz="4000" dirty="0">
              <a:solidFill>
                <a:srgbClr val="002060"/>
              </a:solidFill>
            </a:endParaRPr>
          </a:p>
        </p:txBody>
      </p:sp>
      <p:sp>
        <p:nvSpPr>
          <p:cNvPr id="5" name="Oval 4"/>
          <p:cNvSpPr/>
          <p:nvPr/>
        </p:nvSpPr>
        <p:spPr>
          <a:xfrm>
            <a:off x="5181600" y="4572000"/>
            <a:ext cx="3429000" cy="14478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800" dirty="0" smtClean="0">
                <a:solidFill>
                  <a:srgbClr val="FFFF00"/>
                </a:solidFill>
              </a:rPr>
              <a:t>জাল নোটের ঝুঁকি নেই </a:t>
            </a:r>
            <a:endParaRPr lang="en-US" sz="2800" dirty="0">
              <a:solidFill>
                <a:srgbClr val="FFFF00"/>
              </a:solidFill>
            </a:endParaRPr>
          </a:p>
        </p:txBody>
      </p:sp>
      <p:sp>
        <p:nvSpPr>
          <p:cNvPr id="6" name="Oval 5"/>
          <p:cNvSpPr/>
          <p:nvPr/>
        </p:nvSpPr>
        <p:spPr>
          <a:xfrm>
            <a:off x="6019800" y="1600200"/>
            <a:ext cx="26670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2800" dirty="0" smtClean="0">
                <a:solidFill>
                  <a:srgbClr val="7030A0"/>
                </a:solidFill>
              </a:rPr>
              <a:t>খরচ কমবে</a:t>
            </a:r>
            <a:endParaRPr lang="en-US" sz="2800" dirty="0">
              <a:solidFill>
                <a:srgbClr val="7030A0"/>
              </a:solidFill>
            </a:endParaRPr>
          </a:p>
        </p:txBody>
      </p:sp>
      <p:sp>
        <p:nvSpPr>
          <p:cNvPr id="7" name="Oval 6"/>
          <p:cNvSpPr/>
          <p:nvPr/>
        </p:nvSpPr>
        <p:spPr>
          <a:xfrm>
            <a:off x="609600" y="4495800"/>
            <a:ext cx="4191000" cy="13716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bn-IN" sz="2800" dirty="0" smtClean="0"/>
              <a:t>নগদ বহনের ঝুঁকি নেই </a:t>
            </a:r>
            <a:endParaRPr lang="en-US" sz="2800" dirty="0"/>
          </a:p>
        </p:txBody>
      </p:sp>
      <p:sp>
        <p:nvSpPr>
          <p:cNvPr id="8" name="Oval 7"/>
          <p:cNvSpPr/>
          <p:nvPr/>
        </p:nvSpPr>
        <p:spPr>
          <a:xfrm>
            <a:off x="914400" y="1676400"/>
            <a:ext cx="2895600" cy="1371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2400" dirty="0" smtClean="0"/>
              <a:t>সময় বাঁচবে</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4)">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bn-IN" dirty="0" smtClean="0"/>
              <a:t>ইন্টারনেট ব্যাংকিং ব্যবহার সুবিধা </a:t>
            </a:r>
            <a:endParaRPr lang="en-US" dirty="0"/>
          </a:p>
        </p:txBody>
      </p:sp>
      <p:sp>
        <p:nvSpPr>
          <p:cNvPr id="3" name="Content Placeholder 2"/>
          <p:cNvSpPr>
            <a:spLocks noGrp="1"/>
          </p:cNvSpPr>
          <p:nvPr>
            <p:ph idx="1"/>
          </p:nvPr>
        </p:nvSpPr>
        <p:spPr/>
        <p:txBody>
          <a:bodyPr/>
          <a:lstStyle/>
          <a:p>
            <a:endParaRPr lang="en-US" dirty="0"/>
          </a:p>
        </p:txBody>
      </p:sp>
      <p:sp>
        <p:nvSpPr>
          <p:cNvPr id="10" name="Rounded Rectangle 9"/>
          <p:cNvSpPr/>
          <p:nvPr/>
        </p:nvSpPr>
        <p:spPr>
          <a:xfrm>
            <a:off x="533400" y="1676400"/>
            <a:ext cx="8077200" cy="5181600"/>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0070C0"/>
                </a:solidFill>
              </a:rPr>
              <a:t>০১। </a:t>
            </a:r>
            <a:r>
              <a:rPr lang="en-US" sz="2400" dirty="0" smtClean="0">
                <a:solidFill>
                  <a:srgbClr val="0070C0"/>
                </a:solidFill>
              </a:rPr>
              <a:t>২৪ </a:t>
            </a:r>
            <a:r>
              <a:rPr lang="en-US" sz="2400" dirty="0" err="1" smtClean="0">
                <a:solidFill>
                  <a:srgbClr val="0070C0"/>
                </a:solidFill>
              </a:rPr>
              <a:t>ঘন্টা</a:t>
            </a:r>
            <a:r>
              <a:rPr lang="en-US" sz="2400" dirty="0" smtClean="0">
                <a:solidFill>
                  <a:srgbClr val="0070C0"/>
                </a:solidFill>
              </a:rPr>
              <a:t> ,৩৬৫দিন </a:t>
            </a:r>
            <a:r>
              <a:rPr lang="en-US" sz="2400" dirty="0" err="1" smtClean="0">
                <a:solidFill>
                  <a:srgbClr val="0070C0"/>
                </a:solidFill>
              </a:rPr>
              <a:t>একাউন্টে</a:t>
            </a:r>
            <a:r>
              <a:rPr lang="en-US" sz="2400" dirty="0" smtClean="0">
                <a:solidFill>
                  <a:srgbClr val="0070C0"/>
                </a:solidFill>
              </a:rPr>
              <a:t> </a:t>
            </a:r>
            <a:r>
              <a:rPr lang="en-US" sz="2400" dirty="0" err="1" smtClean="0">
                <a:solidFill>
                  <a:srgbClr val="0070C0"/>
                </a:solidFill>
              </a:rPr>
              <a:t>প্রবেশের</a:t>
            </a:r>
            <a:r>
              <a:rPr lang="en-US" sz="2400" dirty="0" smtClean="0">
                <a:solidFill>
                  <a:srgbClr val="0070C0"/>
                </a:solidFill>
              </a:rPr>
              <a:t> </a:t>
            </a:r>
            <a:r>
              <a:rPr lang="en-US" sz="2400" dirty="0" err="1" smtClean="0">
                <a:solidFill>
                  <a:srgbClr val="0070C0"/>
                </a:solidFill>
              </a:rPr>
              <a:t>সুবিধা</a:t>
            </a:r>
            <a:r>
              <a:rPr lang="en-US" sz="2400" dirty="0" smtClean="0">
                <a:solidFill>
                  <a:srgbClr val="0070C0"/>
                </a:solidFill>
              </a:rPr>
              <a:t> ।</a:t>
            </a:r>
          </a:p>
          <a:p>
            <a:pPr algn="ctr"/>
            <a:r>
              <a:rPr lang="en-US" sz="2400" dirty="0" smtClean="0">
                <a:solidFill>
                  <a:srgbClr val="0070C0"/>
                </a:solidFill>
              </a:rPr>
              <a:t>০২। </a:t>
            </a:r>
            <a:r>
              <a:rPr lang="en-US" sz="2400" dirty="0" err="1" smtClean="0">
                <a:solidFill>
                  <a:srgbClr val="0070C0"/>
                </a:solidFill>
              </a:rPr>
              <a:t>হিসাবের</a:t>
            </a:r>
            <a:r>
              <a:rPr lang="en-US" sz="2400" dirty="0" smtClean="0">
                <a:solidFill>
                  <a:srgbClr val="0070C0"/>
                </a:solidFill>
              </a:rPr>
              <a:t> </a:t>
            </a:r>
            <a:r>
              <a:rPr lang="en-US" sz="2400" dirty="0" err="1" smtClean="0">
                <a:solidFill>
                  <a:srgbClr val="0070C0"/>
                </a:solidFill>
              </a:rPr>
              <a:t>ব্যালেন্স</a:t>
            </a:r>
            <a:r>
              <a:rPr lang="en-US" sz="2400" dirty="0" smtClean="0">
                <a:solidFill>
                  <a:srgbClr val="0070C0"/>
                </a:solidFill>
              </a:rPr>
              <a:t> </a:t>
            </a:r>
            <a:r>
              <a:rPr lang="en-US" sz="2400" dirty="0" err="1" smtClean="0">
                <a:solidFill>
                  <a:srgbClr val="0070C0"/>
                </a:solidFill>
              </a:rPr>
              <a:t>অনুসদ্ধান</a:t>
            </a:r>
            <a:r>
              <a:rPr lang="en-US" sz="2400" dirty="0" smtClean="0">
                <a:solidFill>
                  <a:srgbClr val="0070C0"/>
                </a:solidFill>
              </a:rPr>
              <a:t> ।</a:t>
            </a:r>
          </a:p>
          <a:p>
            <a:pPr algn="ctr"/>
            <a:r>
              <a:rPr lang="en-US" sz="2400" dirty="0" smtClean="0">
                <a:solidFill>
                  <a:srgbClr val="0070C0"/>
                </a:solidFill>
              </a:rPr>
              <a:t>০৩। </a:t>
            </a:r>
            <a:r>
              <a:rPr lang="en-US" sz="2400" dirty="0" err="1" smtClean="0">
                <a:solidFill>
                  <a:srgbClr val="0070C0"/>
                </a:solidFill>
              </a:rPr>
              <a:t>এক</a:t>
            </a:r>
            <a:r>
              <a:rPr lang="en-US" sz="2400" dirty="0" smtClean="0">
                <a:solidFill>
                  <a:srgbClr val="0070C0"/>
                </a:solidFill>
              </a:rPr>
              <a:t> </a:t>
            </a:r>
            <a:r>
              <a:rPr lang="en-US" sz="2400" dirty="0" err="1" smtClean="0">
                <a:solidFill>
                  <a:srgbClr val="0070C0"/>
                </a:solidFill>
              </a:rPr>
              <a:t>স্থান</a:t>
            </a:r>
            <a:r>
              <a:rPr lang="en-US" sz="2400" dirty="0" smtClean="0">
                <a:solidFill>
                  <a:srgbClr val="0070C0"/>
                </a:solidFill>
              </a:rPr>
              <a:t> (</a:t>
            </a:r>
            <a:r>
              <a:rPr lang="en-US" sz="2400" dirty="0" err="1" smtClean="0">
                <a:solidFill>
                  <a:srgbClr val="0070C0"/>
                </a:solidFill>
              </a:rPr>
              <a:t>অ্যাকাউন্ট</a:t>
            </a:r>
            <a:r>
              <a:rPr lang="en-US" sz="2400" dirty="0" smtClean="0">
                <a:solidFill>
                  <a:srgbClr val="0070C0"/>
                </a:solidFill>
              </a:rPr>
              <a:t>) </a:t>
            </a:r>
            <a:r>
              <a:rPr lang="en-US" sz="2400" dirty="0" err="1" smtClean="0">
                <a:solidFill>
                  <a:srgbClr val="0070C0"/>
                </a:solidFill>
              </a:rPr>
              <a:t>থেকে</a:t>
            </a:r>
            <a:r>
              <a:rPr lang="en-US" sz="2400" dirty="0" smtClean="0">
                <a:solidFill>
                  <a:srgbClr val="0070C0"/>
                </a:solidFill>
              </a:rPr>
              <a:t> </a:t>
            </a:r>
            <a:r>
              <a:rPr lang="en-US" sz="2400" dirty="0" err="1" smtClean="0">
                <a:solidFill>
                  <a:srgbClr val="0070C0"/>
                </a:solidFill>
              </a:rPr>
              <a:t>অন্য</a:t>
            </a:r>
            <a:r>
              <a:rPr lang="en-US" sz="2400" dirty="0" smtClean="0">
                <a:solidFill>
                  <a:srgbClr val="0070C0"/>
                </a:solidFill>
              </a:rPr>
              <a:t> </a:t>
            </a:r>
            <a:r>
              <a:rPr lang="en-US" sz="2400" dirty="0" err="1" smtClean="0">
                <a:solidFill>
                  <a:srgbClr val="0070C0"/>
                </a:solidFill>
              </a:rPr>
              <a:t>স্থানে</a:t>
            </a:r>
            <a:r>
              <a:rPr lang="en-US" sz="2400" dirty="0" smtClean="0">
                <a:solidFill>
                  <a:srgbClr val="0070C0"/>
                </a:solidFill>
              </a:rPr>
              <a:t> (</a:t>
            </a:r>
            <a:r>
              <a:rPr lang="en-US" sz="2400" dirty="0" err="1" smtClean="0">
                <a:solidFill>
                  <a:srgbClr val="0070C0"/>
                </a:solidFill>
              </a:rPr>
              <a:t>অ্যাকাউন্ট</a:t>
            </a:r>
            <a:r>
              <a:rPr lang="en-US" sz="2400" dirty="0" smtClean="0">
                <a:solidFill>
                  <a:srgbClr val="0070C0"/>
                </a:solidFill>
              </a:rPr>
              <a:t>) অ</a:t>
            </a:r>
            <a:r>
              <a:rPr lang="bn-IN" sz="2400" dirty="0" smtClean="0">
                <a:solidFill>
                  <a:srgbClr val="0070C0"/>
                </a:solidFill>
              </a:rPr>
              <a:t>র্থ স্থানান্তর।</a:t>
            </a:r>
          </a:p>
          <a:p>
            <a:pPr algn="ctr"/>
            <a:r>
              <a:rPr lang="bn-IN" sz="2400" dirty="0" smtClean="0">
                <a:solidFill>
                  <a:srgbClr val="0070C0"/>
                </a:solidFill>
              </a:rPr>
              <a:t>০৪। নিজের একাধিক হিসাবের মধ্যে অর্থ স্থানান্তর ।</a:t>
            </a:r>
          </a:p>
          <a:p>
            <a:pPr algn="ctr"/>
            <a:r>
              <a:rPr lang="bn-IN" sz="2400" dirty="0" smtClean="0">
                <a:solidFill>
                  <a:srgbClr val="0070C0"/>
                </a:solidFill>
              </a:rPr>
              <a:t>০৫। ইউটিলিটি বিল পরিশোধ ( যেমন –বিদ্যুৎ,পানি,গ্যাস, ফোন ,মোবাইল,ইন্টারনেট ইত্যাদি।) </a:t>
            </a:r>
          </a:p>
          <a:p>
            <a:pPr algn="ctr"/>
            <a:r>
              <a:rPr lang="bn-IN" sz="2400" dirty="0" smtClean="0">
                <a:solidFill>
                  <a:srgbClr val="0070C0"/>
                </a:solidFill>
              </a:rPr>
              <a:t>০৬। হিসাবের হার অনুসদ্ধান । </a:t>
            </a:r>
          </a:p>
          <a:p>
            <a:pPr algn="ctr"/>
            <a:r>
              <a:rPr lang="bn-IN" sz="2400" dirty="0" smtClean="0">
                <a:solidFill>
                  <a:srgbClr val="0070C0"/>
                </a:solidFill>
              </a:rPr>
              <a:t>০৭।চেক বইয়ের জন্য অনুরোধ </a:t>
            </a:r>
          </a:p>
          <a:p>
            <a:pPr algn="ctr"/>
            <a:r>
              <a:rPr lang="bn-IN" sz="2400" dirty="0" smtClean="0">
                <a:solidFill>
                  <a:srgbClr val="0070C0"/>
                </a:solidFill>
              </a:rPr>
              <a:t>০৮। চেক এর  পেমেন্ট বাতিল করা ।</a:t>
            </a:r>
          </a:p>
          <a:p>
            <a:pPr algn="ctr"/>
            <a:r>
              <a:rPr lang="bn-IN" sz="2400" dirty="0" smtClean="0">
                <a:solidFill>
                  <a:srgbClr val="0070C0"/>
                </a:solidFill>
              </a:rPr>
              <a:t>০৯।বিভিন্ন ডিপোজিট স্কিম খোলা </a:t>
            </a:r>
          </a:p>
          <a:p>
            <a:pPr algn="ctr"/>
            <a:r>
              <a:rPr lang="bn-IN" sz="2400" dirty="0" smtClean="0">
                <a:solidFill>
                  <a:srgbClr val="0070C0"/>
                </a:solidFill>
              </a:rPr>
              <a:t>১০। সুদের হার অনুসদ্ধান, বৈদেশিক মুদ্রার বিনিময় হার অনুসদ্ধান ইত্যাদি। </a:t>
            </a:r>
          </a:p>
          <a:p>
            <a:pPr algn="ct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diamond(in)">
                                      <p:cBhvr>
                                        <p:cTn id="12" dur="2000"/>
                                        <p:tgtEl>
                                          <p:spTgt spid="10">
                                            <p:txEl>
                                              <p:pRg st="4" end="4"/>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diamond(in)">
                                      <p:cBhvr>
                                        <p:cTn id="15" dur="2000"/>
                                        <p:tgtEl>
                                          <p:spTgt spid="1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0">
                                            <p:txEl>
                                              <p:pRg st="6" end="6"/>
                                            </p:txEl>
                                          </p:spTgt>
                                        </p:tgtEl>
                                        <p:attrNameLst>
                                          <p:attrName>style.visibility</p:attrName>
                                        </p:attrNameLst>
                                      </p:cBhvr>
                                      <p:to>
                                        <p:strVal val="visible"/>
                                      </p:to>
                                    </p:set>
                                    <p:animEffect transition="in" filter="wheel(4)">
                                      <p:cBhvr>
                                        <p:cTn id="20" dur="2000"/>
                                        <p:tgtEl>
                                          <p:spTgt spid="10">
                                            <p:txEl>
                                              <p:pRg st="6" end="6"/>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Effect transition="in" filter="wheel(4)">
                                      <p:cBhvr>
                                        <p:cTn id="23" dur="2000"/>
                                        <p:tgtEl>
                                          <p:spTgt spid="10">
                                            <p:txEl>
                                              <p:pRg st="7" end="7"/>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10">
                                            <p:txEl>
                                              <p:pRg st="8" end="8"/>
                                            </p:txEl>
                                          </p:spTgt>
                                        </p:tgtEl>
                                        <p:attrNameLst>
                                          <p:attrName>style.visibility</p:attrName>
                                        </p:attrNameLst>
                                      </p:cBhvr>
                                      <p:to>
                                        <p:strVal val="visible"/>
                                      </p:to>
                                    </p:set>
                                    <p:animEffect transition="in" filter="wheel(4)">
                                      <p:cBhvr>
                                        <p:cTn id="26" dur="2000"/>
                                        <p:tgtEl>
                                          <p:spTgt spid="10">
                                            <p:txEl>
                                              <p:pRg st="8" end="8"/>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animEffect transition="in" filter="wheel(4)">
                                      <p:cBhvr>
                                        <p:cTn id="29" dur="2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bn-IN" dirty="0" smtClean="0">
                <a:solidFill>
                  <a:srgbClr val="FF0000"/>
                </a:solidFill>
              </a:rPr>
              <a:t>ইন্টারনেট ব্যাংকিং ব্যবহার অসুবিধা </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4" name="Hexagon 3"/>
          <p:cNvSpPr/>
          <p:nvPr/>
        </p:nvSpPr>
        <p:spPr>
          <a:xfrm>
            <a:off x="457200" y="1676400"/>
            <a:ext cx="8305800" cy="4038600"/>
          </a:xfrm>
          <a:prstGeom prst="hexagon">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err="1" smtClean="0">
                <a:solidFill>
                  <a:srgbClr val="00B050"/>
                </a:solidFill>
              </a:rPr>
              <a:t>অনেক</a:t>
            </a:r>
            <a:r>
              <a:rPr lang="en-US" sz="2800" dirty="0" smtClean="0">
                <a:solidFill>
                  <a:srgbClr val="00B050"/>
                </a:solidFill>
              </a:rPr>
              <a:t> </a:t>
            </a:r>
            <a:r>
              <a:rPr lang="en-US" sz="2800" dirty="0" err="1" smtClean="0">
                <a:solidFill>
                  <a:srgbClr val="00B050"/>
                </a:solidFill>
              </a:rPr>
              <a:t>সময়</a:t>
            </a:r>
            <a:r>
              <a:rPr lang="en-US" sz="2800" dirty="0" smtClean="0">
                <a:solidFill>
                  <a:srgbClr val="00B050"/>
                </a:solidFill>
              </a:rPr>
              <a:t> </a:t>
            </a:r>
            <a:r>
              <a:rPr lang="bn-IN" sz="2800" dirty="0" smtClean="0">
                <a:solidFill>
                  <a:srgbClr val="00B050"/>
                </a:solidFill>
              </a:rPr>
              <a:t>পাসওয়ার্ড অন্যের জানার ফলে একাউন্টের গোপনীয়তা বজায় রাখা সম্ভব হয়না । এছাড়া কর যারা ফাকি দেয় তারা এ ব্যাংকিং এর সুবিধা বেশি ভগ করতে পারে। সুতারং  সুবিধার ন্যায় অসুবিধা থাকলে ও  আধুনিক সমাজে মোবাইল ব্যাংকিং এর ভূমিকা অনেক গুরুত্ব বহন করে।  </a:t>
            </a:r>
            <a:endParaRPr lang="en-US" sz="28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g1.jpg"/>
          <p:cNvPicPr>
            <a:picLocks noGrp="1" noChangeAspect="1"/>
          </p:cNvPicPr>
          <p:nvPr>
            <p:ph idx="1"/>
          </p:nvPr>
        </p:nvPicPr>
        <p:blipFill>
          <a:blip r:embed="rId2"/>
          <a:stretch>
            <a:fillRect/>
          </a:stretch>
        </p:blipFill>
        <p:spPr>
          <a:xfrm>
            <a:off x="457200" y="4267200"/>
            <a:ext cx="4419600" cy="21336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457200" y="304800"/>
            <a:ext cx="8153400" cy="10668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FF00"/>
                </a:solidFill>
              </a:rPr>
              <a:t>নিচের চিত্রগুলো লক্ষ কর </a:t>
            </a:r>
            <a:endParaRPr lang="en-US" sz="5400" dirty="0">
              <a:solidFill>
                <a:srgbClr val="FFFF00"/>
              </a:solidFill>
            </a:endParaRPr>
          </a:p>
        </p:txBody>
      </p:sp>
      <p:pic>
        <p:nvPicPr>
          <p:cNvPr id="6" name="Picture 5" descr="g2.jpg"/>
          <p:cNvPicPr>
            <a:picLocks noChangeAspect="1"/>
          </p:cNvPicPr>
          <p:nvPr/>
        </p:nvPicPr>
        <p:blipFill>
          <a:blip r:embed="rId3"/>
          <a:stretch>
            <a:fillRect/>
          </a:stretch>
        </p:blipFill>
        <p:spPr>
          <a:xfrm>
            <a:off x="4876800" y="1524000"/>
            <a:ext cx="3962400" cy="25146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7" name="Picture 6" descr="g3.jpg"/>
          <p:cNvPicPr>
            <a:picLocks noChangeAspect="1"/>
          </p:cNvPicPr>
          <p:nvPr/>
        </p:nvPicPr>
        <p:blipFill>
          <a:blip r:embed="rId4"/>
          <a:stretch>
            <a:fillRect/>
          </a:stretch>
        </p:blipFill>
        <p:spPr>
          <a:xfrm>
            <a:off x="457200" y="1600200"/>
            <a:ext cx="4191000" cy="23622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5257800" y="4343400"/>
            <a:ext cx="3733800" cy="1981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002060"/>
                </a:solidFill>
              </a:rPr>
              <a:t>ডেবিট কার্ড</a:t>
            </a:r>
            <a:endParaRPr lang="en-US" sz="6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4)">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2"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8"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779</Words>
  <Application>Microsoft Office PowerPoint</Application>
  <PresentationFormat>On-screen Show (4:3)</PresentationFormat>
  <Paragraphs>106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আজকের পাঠ </vt:lpstr>
      <vt:lpstr>শিখনফল </vt:lpstr>
      <vt:lpstr>ইলেকট্রনিক পণ্য </vt:lpstr>
      <vt:lpstr>ইলেকট্রনিক ব্যাংকিং ব্যবস্থা </vt:lpstr>
      <vt:lpstr>ইন্টারনেট ব্যাংকিং ব্যবহার সুবিধা </vt:lpstr>
      <vt:lpstr>ইন্টারনেট ব্যাংকিং ব্যবহার অসুবিধা </vt:lpstr>
      <vt:lpstr>Slide 9</vt:lpstr>
      <vt:lpstr> ডেবিট কার্ড ও ক্রেডিট কার্ড</vt:lpstr>
      <vt:lpstr>নিচের চিত্রগুলো লক্ষ কর </vt:lpstr>
      <vt:lpstr>Slide 12</vt:lpstr>
      <vt:lpstr>নিচের চিত্রগুলো  লক্ষ কর </vt:lpstr>
      <vt:lpstr>Slide 14</vt:lpstr>
      <vt:lpstr>একক কাজ </vt:lpstr>
      <vt:lpstr>উত্তর </vt:lpstr>
      <vt:lpstr>Slide 17</vt:lpstr>
      <vt:lpstr>এসএমএস ব্যাংকিং </vt:lpstr>
      <vt:lpstr>Slide 19</vt:lpstr>
      <vt:lpstr>Slide 20</vt:lpstr>
      <vt:lpstr>Slide 21</vt:lpstr>
      <vt:lpstr>ইন্টারনেট ব্যাংকিং</vt:lpstr>
      <vt:lpstr>নিচের চিত্রগুলো লক্ষ কর </vt:lpstr>
      <vt:lpstr>অনলাইন ব্যাংকিং </vt:lpstr>
      <vt:lpstr>Slide 25</vt:lpstr>
      <vt:lpstr>Slide 26</vt:lpstr>
      <vt:lpstr>মূল্যায়ন  </vt:lpstr>
      <vt:lpstr>Slide 28</vt:lpstr>
      <vt:lpstr>ধন্যবাদ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sagor khan</dc:creator>
  <cp:lastModifiedBy>sagor khan</cp:lastModifiedBy>
  <cp:revision>63</cp:revision>
  <dcterms:created xsi:type="dcterms:W3CDTF">2020-04-27T19:50:28Z</dcterms:created>
  <dcterms:modified xsi:type="dcterms:W3CDTF">2020-05-12T17:09:15Z</dcterms:modified>
</cp:coreProperties>
</file>