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9" r:id="rId2"/>
    <p:sldId id="283" r:id="rId3"/>
    <p:sldId id="288" r:id="rId4"/>
    <p:sldId id="292" r:id="rId5"/>
    <p:sldId id="258" r:id="rId6"/>
    <p:sldId id="261" r:id="rId7"/>
    <p:sldId id="290" r:id="rId8"/>
    <p:sldId id="276" r:id="rId9"/>
    <p:sldId id="277" r:id="rId10"/>
    <p:sldId id="285" r:id="rId11"/>
    <p:sldId id="291" r:id="rId12"/>
    <p:sldId id="284" r:id="rId13"/>
    <p:sldId id="287" r:id="rId14"/>
    <p:sldId id="268" r:id="rId15"/>
    <p:sldId id="270" r:id="rId16"/>
    <p:sldId id="28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6ABDE1-B282-4055-8341-E661F9478D39}">
          <p14:sldIdLst>
            <p14:sldId id="259"/>
            <p14:sldId id="283"/>
            <p14:sldId id="288"/>
            <p14:sldId id="292"/>
            <p14:sldId id="258"/>
            <p14:sldId id="261"/>
            <p14:sldId id="290"/>
            <p14:sldId id="276"/>
            <p14:sldId id="277"/>
            <p14:sldId id="285"/>
            <p14:sldId id="291"/>
          </p14:sldIdLst>
        </p14:section>
        <p14:section name="Untitled Section" id="{1E91FE2E-76AE-4BFC-8DCD-B2FFD2A499F4}">
          <p14:sldIdLst>
            <p14:sldId id="284"/>
            <p14:sldId id="287"/>
            <p14:sldId id="268"/>
            <p14:sldId id="270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84381" autoAdjust="0"/>
  </p:normalViewPr>
  <p:slideViewPr>
    <p:cSldViewPr>
      <p:cViewPr varScale="1">
        <p:scale>
          <a:sx n="59" d="100"/>
          <a:sy n="59" d="100"/>
        </p:scale>
        <p:origin x="576" y="6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17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4E183-2239-42F9-82A0-A9919D89A06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8227F-EC28-4AD1-B41C-89441DCE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227F-EC28-4AD1-B41C-89441DCEF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1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2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1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1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19050" y="0"/>
            <a:ext cx="9144000" cy="6858000"/>
          </a:xfrm>
          <a:prstGeom prst="frame">
            <a:avLst>
              <a:gd name="adj1" fmla="val 2634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86800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304800"/>
            <a:ext cx="5010150" cy="1134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89708" y="592667"/>
            <a:ext cx="3440784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মূল্য নির্ণয়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9996" y="1689100"/>
            <a:ext cx="1752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PV</a:t>
            </a:r>
            <a:r>
              <a:rPr lang="en-US" sz="4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=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2971800"/>
            <a:ext cx="5410200" cy="3581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FV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ভবিষ্যৎ মূল্য,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PV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বর্তমান মূল্য,</a:t>
            </a:r>
          </a:p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=বাৎসরিক সুদের হার,</a:t>
            </a:r>
          </a:p>
          <a:p>
            <a:r>
              <a:rPr lang="en-US" sz="4400" b="1" baseline="30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=মেয়াদ কাল/ বছর</a:t>
            </a: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333500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FV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0320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(1+i)</a:t>
            </a:r>
            <a:r>
              <a:rPr lang="en-US" sz="3600" b="1" baseline="30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n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22596" y="1981200"/>
            <a:ext cx="11752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25400" y="0"/>
            <a:ext cx="9144000" cy="6858000"/>
          </a:xfrm>
          <a:prstGeom prst="frame">
            <a:avLst>
              <a:gd name="adj1" fmla="val 263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2300" y="1066800"/>
            <a:ext cx="31623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819400"/>
            <a:ext cx="6629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5486400"/>
            <a:ext cx="2667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64"/>
            </a:avLst>
          </a:prstGeom>
          <a:solidFill>
            <a:srgbClr val="C00000"/>
          </a:solidFill>
          <a:ln>
            <a:solidFill>
              <a:srgbClr val="FAFAFA"/>
            </a:solidFill>
            <a:prstDash val="lgDashDot"/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1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3429000"/>
            <a:ext cx="86868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ভবিষ্যৎ মুল্য=বর্তমান মুল্য (১+সুদের হার) </a:t>
            </a:r>
            <a:r>
              <a:rPr lang="bn-BD" sz="4400" b="1" baseline="30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মেয়াদ</a:t>
            </a: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  = ১০০(১+০.১০)</a:t>
            </a:r>
            <a:r>
              <a:rPr lang="bn-BD" sz="4400" b="1" baseline="30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  = ১০০</a:t>
            </a:r>
            <a:r>
              <a:rPr lang="en-US" sz="4400" b="1" dirty="0" smtClean="0">
                <a:solidFill>
                  <a:srgbClr val="7030A0"/>
                </a:solidFill>
                <a:latin typeface="Arial"/>
                <a:cs typeface="Arial"/>
              </a:rPr>
              <a:t>ᵡ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১.২১</a:t>
            </a: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  = ১২১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9708" y="419100"/>
            <a:ext cx="3440784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ভবিষ্যৎ মূল্য নির্ণয়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89154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১০% সুদে এখন ১০০ টাকা ব্যাংকে রাখা হলো,২ বছর পর ব্যাংক ১২১ টাকা ফেরত দিল। এটি নিম্নরূপে নির্ণয় করা যাবেঃ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" y="-38100"/>
            <a:ext cx="9144000" cy="6896100"/>
          </a:xfrm>
          <a:prstGeom prst="frame">
            <a:avLst>
              <a:gd name="adj1" fmla="val 2634"/>
            </a:avLst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64008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04800"/>
            <a:ext cx="3440784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মূল্য নির্ণয়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105400"/>
            <a:ext cx="2209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838200"/>
            <a:ext cx="89154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১০% সুদে এখন কত টাকা ব্যাংকে রাখা হলে,২ বছর পর ব্যাংক ১২১ টাকা ফেরত দেবে?</a:t>
            </a:r>
            <a:endParaRPr lang="en-US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নিম্নরূপে নির্ণয় করা যাবে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5600" y="51054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১২১ </a:t>
            </a:r>
            <a:endParaRPr lang="en-US" sz="2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19400" y="5484812"/>
            <a:ext cx="1447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0" y="54864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4114800"/>
            <a:ext cx="3200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bn-BD" sz="4000" b="1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2819400"/>
            <a:ext cx="5181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মুল্য= </a:t>
            </a:r>
            <a:endParaRPr lang="bn-BD" sz="4000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baseline="30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5600" y="28194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ভবিষ্যৎ মুল্য 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19400" y="3427412"/>
            <a:ext cx="23622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71800" y="4191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১২১ </a:t>
            </a:r>
            <a:endParaRPr lang="en-US" sz="2800" dirty="0"/>
          </a:p>
        </p:txBody>
      </p:sp>
      <p:cxnSp>
        <p:nvCxnSpPr>
          <p:cNvPr id="25" name="Straight Connector 24"/>
          <p:cNvCxnSpPr>
            <a:endCxn id="18" idx="3"/>
          </p:cNvCxnSpPr>
          <p:nvPr/>
        </p:nvCxnSpPr>
        <p:spPr>
          <a:xfrm>
            <a:off x="2743200" y="4648200"/>
            <a:ext cx="18288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86000" y="57912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47244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(১+০</a:t>
            </a:r>
            <a:r>
              <a:rPr lang="en-US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.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১০)</a:t>
            </a:r>
            <a:r>
              <a:rPr lang="bn-BD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2819400" y="35814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baseline="-2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(১+সুদের হার) </a:t>
            </a:r>
            <a:r>
              <a:rPr lang="bn-BD" sz="3600" b="1" baseline="2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9144000" cy="6781800"/>
          </a:xfrm>
          <a:prstGeom prst="frame">
            <a:avLst>
              <a:gd name="adj1" fmla="val 2634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  <p:bldP spid="5" grpId="0"/>
      <p:bldP spid="5" grpId="1"/>
      <p:bldP spid="6" grpId="0"/>
      <p:bldP spid="6" grpId="1"/>
      <p:bldP spid="23" grpId="0"/>
      <p:bldP spid="23" grpId="1"/>
      <p:bldP spid="26" grpId="0"/>
      <p:bldP spid="26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85800"/>
            <a:ext cx="4495800" cy="1006522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IN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772400" cy="38862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% 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সুদে এখন 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১০০,০০০ 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 ব্যাংকে রাখা হলে,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 পর ব্যাংক কত টাকা ফেরত দেবে?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1600" y="5181600"/>
            <a:ext cx="3352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সময়—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400" b="1" dirty="0" smtClean="0"/>
              <a:t>.</a:t>
            </a:r>
            <a:endParaRPr lang="en-US" sz="2400" b="1" dirty="0"/>
          </a:p>
        </p:txBody>
      </p:sp>
      <p:sp>
        <p:nvSpPr>
          <p:cNvPr id="6" name="Frame 5"/>
          <p:cNvSpPr/>
          <p:nvPr/>
        </p:nvSpPr>
        <p:spPr>
          <a:xfrm>
            <a:off x="8467" y="0"/>
            <a:ext cx="9144000" cy="6858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685800"/>
            <a:ext cx="3429000" cy="1066800"/>
          </a:xfrm>
          <a:prstGeom prst="ellipse">
            <a:avLst/>
          </a:prstGeom>
          <a:noFill/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47900"/>
            <a:ext cx="80772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ভবিষ্যৎমূল্য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মুল্যের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নির্ধারনের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0800" y="838200"/>
            <a:ext cx="3657600" cy="12192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6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52500" y="2552700"/>
            <a:ext cx="7734300" cy="3162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৭.৫%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১০০,০০০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03634" y="0"/>
            <a:ext cx="9247634" cy="6858000"/>
          </a:xfrm>
          <a:prstGeom prst="frame">
            <a:avLst>
              <a:gd name="adj1" fmla="val 2634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55" r="10810" b="17709"/>
          <a:stretch/>
        </p:blipFill>
        <p:spPr>
          <a:xfrm>
            <a:off x="152401" y="1828801"/>
            <a:ext cx="8768750" cy="480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4209431" cy="148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7733" y="146957"/>
            <a:ext cx="39285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শ্রেণি, 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BD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(অর্থের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৫০মি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১৭.০৫.২০২০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-25022" y="2533650"/>
            <a:ext cx="9016621" cy="4800600"/>
          </a:xfrm>
          <a:prstGeom prst="horizontalScroll">
            <a:avLst>
              <a:gd name="adj" fmla="val 114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b="1" cap="all" dirty="0" err="1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b="1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bn-BD" sz="5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আ.র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০১৭২১-০২৫৫৫৯৯</a:t>
            </a:r>
          </a:p>
          <a:p>
            <a:pPr algn="ctr"/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mdhossain599@gmail.com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2438400" cy="2819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"/>
            <a:ext cx="9202888" cy="6858000"/>
          </a:xfrm>
          <a:prstGeom prst="frame">
            <a:avLst>
              <a:gd name="adj1" fmla="val 263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68" y="152400"/>
            <a:ext cx="2429932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0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8" y="381000"/>
            <a:ext cx="2692021" cy="2305562"/>
          </a:xfrm>
          <a:prstGeom prst="rect">
            <a:avLst/>
          </a:prstGeom>
        </p:spPr>
      </p:pic>
      <p:pic>
        <p:nvPicPr>
          <p:cNvPr id="17414" name="Picture 6" descr="C:\Users\user\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61" y="3047999"/>
            <a:ext cx="1981200" cy="3657601"/>
          </a:xfrm>
          <a:prstGeom prst="rect">
            <a:avLst/>
          </a:prstGeom>
          <a:noFill/>
        </p:spPr>
      </p:pic>
      <p:pic>
        <p:nvPicPr>
          <p:cNvPr id="17422" name="Picture 14" descr="C:\Users\user\Documents\blog-2007-04-07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1000"/>
            <a:ext cx="2590800" cy="21665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9085" y="381000"/>
            <a:ext cx="2895600" cy="2209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ocuments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5767" y="3083181"/>
            <a:ext cx="3390900" cy="3276601"/>
          </a:xfrm>
          <a:prstGeom prst="rect">
            <a:avLst/>
          </a:prstGeom>
          <a:noFill/>
        </p:spPr>
      </p:pic>
      <p:pic>
        <p:nvPicPr>
          <p:cNvPr id="8" name="Picture 5" descr="C:\Users\user\Documents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276600"/>
            <a:ext cx="2971800" cy="3048002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76200"/>
            <a:ext cx="9144000" cy="6781800"/>
          </a:xfrm>
          <a:prstGeom prst="frame">
            <a:avLst>
              <a:gd name="adj1" fmla="val 2634"/>
            </a:avLst>
          </a:prstGeom>
          <a:solidFill>
            <a:srgbClr val="00B050"/>
          </a:solidFill>
          <a:ln>
            <a:noFill/>
          </a:ln>
          <a:effectLst>
            <a:glow rad="101600">
              <a:srgbClr val="7030A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686800" cy="662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ধরি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১রিম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যেতো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৪০টাকা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আজ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04800" y="1371600"/>
            <a:ext cx="533400" cy="533400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381000" y="3886200"/>
            <a:ext cx="533400" cy="533400"/>
          </a:xfrm>
          <a:prstGeom prst="notch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1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2321004"/>
            <a:ext cx="6324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সময়মূল্য নির্ধারণ </a:t>
            </a:r>
            <a:endParaRPr lang="en-US" sz="6600" u="sng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1500" y="1371600"/>
            <a:ext cx="8001000" cy="4419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0" indent="0" algn="l"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0" indent="0" algn="l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অর্থের সময়মূল্য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অর্থের বর্তমান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মূল্য নির্ণয়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ভবিষ্যত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মূল্য নির্ণয়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0"/>
            <a:ext cx="3875314" cy="2743200"/>
          </a:xfrm>
          <a:prstGeom prst="rect">
            <a:avLst/>
          </a:prstGeom>
          <a:noFill/>
        </p:spPr>
      </p:pic>
      <p:pic>
        <p:nvPicPr>
          <p:cNvPr id="3" name="Picture 10" descr="C:\Users\user\Document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3200400" cy="2590800"/>
          </a:xfrm>
          <a:prstGeom prst="rect">
            <a:avLst/>
          </a:prstGeom>
          <a:noFill/>
        </p:spPr>
      </p:pic>
      <p:pic>
        <p:nvPicPr>
          <p:cNvPr id="6" name="Picture 4" descr="C:\Users\user\Document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4279900" cy="2667000"/>
          </a:xfrm>
          <a:prstGeom prst="rect">
            <a:avLst/>
          </a:prstGeom>
          <a:noFill/>
        </p:spPr>
      </p:pic>
      <p:pic>
        <p:nvPicPr>
          <p:cNvPr id="7" name="Picture 7" descr="C:\Users\user\Documents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8367" y="381000"/>
            <a:ext cx="4343400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95400" y="3048000"/>
            <a:ext cx="6553200" cy="6096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632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ধরা যাক, ১০% সুদে এখন ১০০ টাকা ব্যাংকে রাখা হলো, ১ বছর পর ব্যাংক ১১০ টাকা ফেরত দিল। তাহলে এখনকার ১০০ টাকা ভবিষ্যতের ১১০ টাকার সমান মুল্য বহন করে। সময়ের সাথে সাথে অর্থের মূল্যের এই  পরিবর্তনই অর্থের সময় মুল্য।</a:t>
            </a:r>
          </a:p>
          <a:p>
            <a:pPr algn="just"/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অর্থের সময় মুল্যের মূল কারণ সুদের হার।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বেশিরভাগ সিদ্ধান্তের মূলে অর্থের </a:t>
            </a:r>
            <a:r>
              <a:rPr lang="bn-BD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মুল্যের ধারণাটি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43200" y="855134"/>
            <a:ext cx="3429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ভবিষ্যৎ মূল্য নির্ণয়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56267"/>
            <a:ext cx="3962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FV=PV(1+i)</a:t>
            </a:r>
            <a:r>
              <a:rPr lang="en-US" sz="4400" b="1" baseline="30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n</a:t>
            </a:r>
            <a:endParaRPr lang="en-US" sz="4400" b="1" baseline="300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2675467"/>
            <a:ext cx="5638800" cy="3581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FV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ভবিষ্যৎ মূল্য,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PV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=বর্তমান মূল্য,</a:t>
            </a:r>
          </a:p>
          <a:p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=বাৎসরিক সুদের হার,</a:t>
            </a:r>
          </a:p>
          <a:p>
            <a:r>
              <a:rPr lang="en-US" sz="4400" b="1" baseline="30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=মেয়াদ কাল/ বছর</a:t>
            </a: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5400" y="0"/>
            <a:ext cx="9144000" cy="6858000"/>
          </a:xfrm>
          <a:prstGeom prst="frame">
            <a:avLst>
              <a:gd name="adj1" fmla="val 2634"/>
            </a:avLst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438</Words>
  <Application>Microsoft Office PowerPoint</Application>
  <PresentationFormat>On-screen Show (4:3)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NUSAIBA HOSSAIN</cp:lastModifiedBy>
  <cp:revision>280</cp:revision>
  <dcterms:created xsi:type="dcterms:W3CDTF">2006-08-16T00:00:00Z</dcterms:created>
  <dcterms:modified xsi:type="dcterms:W3CDTF">2020-05-16T22:36:58Z</dcterms:modified>
</cp:coreProperties>
</file>