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59" r:id="rId6"/>
    <p:sldId id="260" r:id="rId7"/>
    <p:sldId id="261" r:id="rId8"/>
    <p:sldId id="269" r:id="rId9"/>
    <p:sldId id="270" r:id="rId10"/>
    <p:sldId id="271" r:id="rId11"/>
    <p:sldId id="262" r:id="rId12"/>
    <p:sldId id="272" r:id="rId13"/>
    <p:sldId id="273" r:id="rId14"/>
    <p:sldId id="274" r:id="rId15"/>
    <p:sldId id="263"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3Fc5JqM81FZzh7AOulr/g==" hashData="hHqnMc4zVtJYKhXEz1m/lv08sjoUJdrz5aJe4VHOvsdQwLamrVkCC+48eqD8gO8oRxLWgVZ7srAfvpvDWCJVa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B95580-6330-4E47-82EB-6DEBABFCA419}"/>
              </a:ext>
            </a:extLst>
          </p:cNvPr>
          <p:cNvSpPr txBox="1"/>
          <p:nvPr userDrawn="1"/>
        </p:nvSpPr>
        <p:spPr>
          <a:xfrm>
            <a:off x="105116" y="6426444"/>
            <a:ext cx="11978640" cy="323165"/>
          </a:xfrm>
          <a:prstGeom prst="rect">
            <a:avLst/>
          </a:prstGeom>
          <a:solidFill>
            <a:schemeClr val="accent4"/>
          </a:solidFill>
          <a:ln w="9525">
            <a:solidFill>
              <a:schemeClr val="tx1"/>
            </a:solidFill>
          </a:ln>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Swandip Banerjee, Assistant Teacher (English), Pallimangal Secondary School, Sonadanga, Khulna. 01718503573, E-mail: swandipb1@gmail.com</a:t>
            </a:r>
          </a:p>
        </p:txBody>
      </p:sp>
      <p:sp>
        <p:nvSpPr>
          <p:cNvPr id="8" name="Rectangle 7">
            <a:extLst>
              <a:ext uri="{FF2B5EF4-FFF2-40B4-BE49-F238E27FC236}">
                <a16:creationId xmlns:a16="http://schemas.microsoft.com/office/drawing/2014/main" id="{0E5E9EEB-9775-422B-928A-FA3CF4FC3FA2}"/>
              </a:ext>
            </a:extLst>
          </p:cNvPr>
          <p:cNvSpPr/>
          <p:nvPr userDrawn="1"/>
        </p:nvSpPr>
        <p:spPr>
          <a:xfrm>
            <a:off x="108244" y="94002"/>
            <a:ext cx="11978640" cy="6675120"/>
          </a:xfrm>
          <a:prstGeom prst="rect">
            <a:avLst/>
          </a:prstGeom>
          <a:noFill/>
          <a:ln w="76200">
            <a:solidFill>
              <a:srgbClr val="1C5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94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A58-828D-4912-BDFB-4FBD14A91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4E1D8D-F7AD-47E7-BADE-6F7AE2961D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47CBC-8043-4BBD-A7C2-8C6950A96D55}"/>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5" name="Footer Placeholder 4">
            <a:extLst>
              <a:ext uri="{FF2B5EF4-FFF2-40B4-BE49-F238E27FC236}">
                <a16:creationId xmlns:a16="http://schemas.microsoft.com/office/drawing/2014/main" id="{3CCD85F3-0C5D-4249-80CF-F8A55843B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D7494-AFF5-4BA1-A964-B19C6F407A6C}"/>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178202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DA770-F917-4DE4-951C-87A7BAF36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3E0DEC-DF60-488F-ADC0-1B936EA99E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67746-C80F-4818-9254-298D61C2F76A}"/>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5" name="Footer Placeholder 4">
            <a:extLst>
              <a:ext uri="{FF2B5EF4-FFF2-40B4-BE49-F238E27FC236}">
                <a16:creationId xmlns:a16="http://schemas.microsoft.com/office/drawing/2014/main" id="{1834D850-8B95-408C-B9E2-A9F740D80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BE43-DDB6-462F-915A-B65EBEA7C0FD}"/>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5822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8FC3-0613-4829-9D0D-B401ACF2E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05AD-90E4-4119-B1AA-454E31FCA7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9379-A0FB-465E-AF0B-BA4FF219C5AB}"/>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5" name="Footer Placeholder 4">
            <a:extLst>
              <a:ext uri="{FF2B5EF4-FFF2-40B4-BE49-F238E27FC236}">
                <a16:creationId xmlns:a16="http://schemas.microsoft.com/office/drawing/2014/main" id="{6D492721-E721-45B8-9763-C5491EC5D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A0CF2-6952-4D7B-B1C2-C8EBBE10119C}"/>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7762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8232-3EE7-495B-B330-AA6933DE0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C016A7-3013-4013-A38A-980F7C1D2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868D5-2C40-4CA4-B718-84653FDD2F5C}"/>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5" name="Footer Placeholder 4">
            <a:extLst>
              <a:ext uri="{FF2B5EF4-FFF2-40B4-BE49-F238E27FC236}">
                <a16:creationId xmlns:a16="http://schemas.microsoft.com/office/drawing/2014/main" id="{1179DA74-0178-4734-A139-94DB678C6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CE81E-0276-4730-8A4E-956E2D70F9C9}"/>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293780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288E-F1DD-4E35-B289-8A10FA966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D7214-01F5-40C3-BBD1-533032FD14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45105-CD0E-48FC-9295-984148DC27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D6F36-035B-463B-B3D2-A1F0731006F0}"/>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6" name="Footer Placeholder 5">
            <a:extLst>
              <a:ext uri="{FF2B5EF4-FFF2-40B4-BE49-F238E27FC236}">
                <a16:creationId xmlns:a16="http://schemas.microsoft.com/office/drawing/2014/main" id="{90452CAD-89B0-4D32-A85B-2432238F4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1BD2C-0BDB-4F60-B8BF-65F5CD4C4A9D}"/>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30102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831C-C801-4472-B836-24F00F9B73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B96817-14B3-441B-A9C1-9462F3AB5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43D8EA-78CD-42D5-9284-9452EBA01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E5E049-3774-4E35-98B3-A9EA822C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1ED65A-8535-443D-8DC0-431DEBD46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5854E7-C243-4C23-AA89-4A7DB5ABF238}"/>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8" name="Footer Placeholder 7">
            <a:extLst>
              <a:ext uri="{FF2B5EF4-FFF2-40B4-BE49-F238E27FC236}">
                <a16:creationId xmlns:a16="http://schemas.microsoft.com/office/drawing/2014/main" id="{8E6114AE-3BBC-451F-851F-5BE1C1655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F09908-D7F9-4592-A652-DC982153CD89}"/>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43997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C430-E90B-452C-98A7-014F2EF0C2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26B02-A326-4E42-878F-1002A5B730D8}"/>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4" name="Footer Placeholder 3">
            <a:extLst>
              <a:ext uri="{FF2B5EF4-FFF2-40B4-BE49-F238E27FC236}">
                <a16:creationId xmlns:a16="http://schemas.microsoft.com/office/drawing/2014/main" id="{848E3532-2A20-4658-881D-5816B9E898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7BBEF-21B0-4327-AAE9-4FD0A23093E2}"/>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194815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758AF-70CA-42BF-B3FD-0F6FB519D4EB}"/>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3" name="Footer Placeholder 2">
            <a:extLst>
              <a:ext uri="{FF2B5EF4-FFF2-40B4-BE49-F238E27FC236}">
                <a16:creationId xmlns:a16="http://schemas.microsoft.com/office/drawing/2014/main" id="{A16946F1-B389-4972-B620-9F1A59848C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436358-23A0-41C0-814F-9F984EAE49C3}"/>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217300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39E-AC20-4268-97F9-00C6F96955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ACB507-88F9-40A4-8853-11FBC351E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5AD52-CDBB-4F27-A28B-CC70FB78A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36782-EFBF-44D9-9206-5A07713F397D}"/>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6" name="Footer Placeholder 5">
            <a:extLst>
              <a:ext uri="{FF2B5EF4-FFF2-40B4-BE49-F238E27FC236}">
                <a16:creationId xmlns:a16="http://schemas.microsoft.com/office/drawing/2014/main" id="{D6754018-269B-4D8B-9E20-C423F39E7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3DBCB-8A4B-4ED1-87B6-28E629B79737}"/>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43626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BF86-6758-43A9-8D1A-45926A8A9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FD3D62-40F6-44A2-9328-29D093617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3FBEE-5BF4-48FB-A023-20F43FF5D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33151-E7D9-4561-B545-28DC006CDB22}"/>
              </a:ext>
            </a:extLst>
          </p:cNvPr>
          <p:cNvSpPr>
            <a:spLocks noGrp="1"/>
          </p:cNvSpPr>
          <p:nvPr>
            <p:ph type="dt" sz="half" idx="10"/>
          </p:nvPr>
        </p:nvSpPr>
        <p:spPr/>
        <p:txBody>
          <a:bodyPr/>
          <a:lstStyle/>
          <a:p>
            <a:fld id="{019884FC-289E-4FC3-91DB-E49961E0B56E}" type="datetimeFigureOut">
              <a:rPr lang="en-US" smtClean="0"/>
              <a:t>15-May-20</a:t>
            </a:fld>
            <a:endParaRPr lang="en-US"/>
          </a:p>
        </p:txBody>
      </p:sp>
      <p:sp>
        <p:nvSpPr>
          <p:cNvPr id="6" name="Footer Placeholder 5">
            <a:extLst>
              <a:ext uri="{FF2B5EF4-FFF2-40B4-BE49-F238E27FC236}">
                <a16:creationId xmlns:a16="http://schemas.microsoft.com/office/drawing/2014/main" id="{87CEF304-5EC8-4FCA-8C15-1ADCC8056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C598C-9A88-47EB-931B-F23375921F26}"/>
              </a:ext>
            </a:extLst>
          </p:cNvPr>
          <p:cNvSpPr>
            <a:spLocks noGrp="1"/>
          </p:cNvSpPr>
          <p:nvPr>
            <p:ph type="sldNum" sz="quarter" idx="12"/>
          </p:nvPr>
        </p:nvSpPr>
        <p:spPr/>
        <p:txBody>
          <a:bodyPr/>
          <a:lstStyle/>
          <a:p>
            <a:fld id="{D5D46DC0-A6F3-41D1-B0FF-BAB88465357B}" type="slidenum">
              <a:rPr lang="en-US" smtClean="0"/>
              <a:t>‹#›</a:t>
            </a:fld>
            <a:endParaRPr lang="en-US"/>
          </a:p>
        </p:txBody>
      </p:sp>
    </p:spTree>
    <p:extLst>
      <p:ext uri="{BB962C8B-B14F-4D97-AF65-F5344CB8AC3E}">
        <p14:creationId xmlns:p14="http://schemas.microsoft.com/office/powerpoint/2010/main" val="135969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4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57D7C-2E04-4CF9-9ED9-0FB0A9525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2A2411-4E67-46E8-BF67-CB06C313C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47BE7-22CC-4923-93FF-D5E28F6E1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884FC-289E-4FC3-91DB-E49961E0B56E}" type="datetimeFigureOut">
              <a:rPr lang="en-US" smtClean="0"/>
              <a:t>15-May-20</a:t>
            </a:fld>
            <a:endParaRPr lang="en-US"/>
          </a:p>
        </p:txBody>
      </p:sp>
      <p:sp>
        <p:nvSpPr>
          <p:cNvPr id="5" name="Footer Placeholder 4">
            <a:extLst>
              <a:ext uri="{FF2B5EF4-FFF2-40B4-BE49-F238E27FC236}">
                <a16:creationId xmlns:a16="http://schemas.microsoft.com/office/drawing/2014/main" id="{7E6D421D-CD3C-488E-81D0-C2B4CFDEA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312A76-4C6C-449F-A524-7BA2411B64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46DC0-A6F3-41D1-B0FF-BAB88465357B}" type="slidenum">
              <a:rPr lang="en-US" smtClean="0"/>
              <a:t>‹#›</a:t>
            </a:fld>
            <a:endParaRPr lang="en-US"/>
          </a:p>
        </p:txBody>
      </p:sp>
    </p:spTree>
    <p:extLst>
      <p:ext uri="{BB962C8B-B14F-4D97-AF65-F5344CB8AC3E}">
        <p14:creationId xmlns:p14="http://schemas.microsoft.com/office/powerpoint/2010/main" val="2666875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ACA931-A759-4743-98F9-F950FA1B488D}"/>
              </a:ext>
            </a:extLst>
          </p:cNvPr>
          <p:cNvSpPr txBox="1"/>
          <p:nvPr/>
        </p:nvSpPr>
        <p:spPr>
          <a:xfrm>
            <a:off x="6181724" y="313965"/>
            <a:ext cx="5600701" cy="2123658"/>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There is no love </a:t>
            </a:r>
          </a:p>
          <a:p>
            <a:r>
              <a:rPr lang="en-US" sz="4400" b="1" dirty="0">
                <a:solidFill>
                  <a:srgbClr val="C00000"/>
                </a:solidFill>
                <a:latin typeface="Times New Roman" panose="02020603050405020304" pitchFamily="18" charset="0"/>
                <a:cs typeface="Times New Roman" panose="02020603050405020304" pitchFamily="18" charset="0"/>
              </a:rPr>
              <a:t>pure than a mother’s love in this world.</a:t>
            </a:r>
          </a:p>
        </p:txBody>
      </p:sp>
    </p:spTree>
    <p:extLst>
      <p:ext uri="{BB962C8B-B14F-4D97-AF65-F5344CB8AC3E}">
        <p14:creationId xmlns:p14="http://schemas.microsoft.com/office/powerpoint/2010/main" val="1905074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289D3-7C40-442B-9C8D-A8C86A9976C6}"/>
              </a:ext>
            </a:extLst>
          </p:cNvPr>
          <p:cNvSpPr txBox="1"/>
          <p:nvPr/>
        </p:nvSpPr>
        <p:spPr>
          <a:xfrm>
            <a:off x="2605087" y="307304"/>
            <a:ext cx="698182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A8414800-1E91-439C-85FF-98F7C9C0853F}"/>
              </a:ext>
            </a:extLst>
          </p:cNvPr>
          <p:cNvSpPr txBox="1"/>
          <p:nvPr/>
        </p:nvSpPr>
        <p:spPr>
          <a:xfrm>
            <a:off x="454325" y="1282461"/>
            <a:ext cx="1866182"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 </a:t>
            </a:r>
          </a:p>
        </p:txBody>
      </p:sp>
      <p:sp>
        <p:nvSpPr>
          <p:cNvPr id="4" name="TextBox 3">
            <a:extLst>
              <a:ext uri="{FF2B5EF4-FFF2-40B4-BE49-F238E27FC236}">
                <a16:creationId xmlns:a16="http://schemas.microsoft.com/office/drawing/2014/main" id="{E03D9A66-4A4B-4E8C-AFC2-AD21BB984C8C}"/>
              </a:ext>
            </a:extLst>
          </p:cNvPr>
          <p:cNvSpPr txBox="1"/>
          <p:nvPr/>
        </p:nvSpPr>
        <p:spPr>
          <a:xfrm>
            <a:off x="454323" y="2550005"/>
            <a:ext cx="3556960" cy="954107"/>
          </a:xfrm>
          <a:prstGeom prst="rect">
            <a:avLst/>
          </a:prstGeom>
          <a:noFill/>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quality or state of being strong.</a:t>
            </a:r>
          </a:p>
        </p:txBody>
      </p:sp>
      <p:sp>
        <p:nvSpPr>
          <p:cNvPr id="6" name="TextBox 5">
            <a:extLst>
              <a:ext uri="{FF2B5EF4-FFF2-40B4-BE49-F238E27FC236}">
                <a16:creationId xmlns:a16="http://schemas.microsoft.com/office/drawing/2014/main" id="{58391DFF-A146-4753-8DEB-D91D69B870A9}"/>
              </a:ext>
            </a:extLst>
          </p:cNvPr>
          <p:cNvSpPr txBox="1"/>
          <p:nvPr/>
        </p:nvSpPr>
        <p:spPr>
          <a:xfrm>
            <a:off x="454323" y="4577834"/>
            <a:ext cx="5753819"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Power, Force.</a:t>
            </a:r>
          </a:p>
        </p:txBody>
      </p:sp>
      <p:pic>
        <p:nvPicPr>
          <p:cNvPr id="8" name="Picture 7">
            <a:extLst>
              <a:ext uri="{FF2B5EF4-FFF2-40B4-BE49-F238E27FC236}">
                <a16:creationId xmlns:a16="http://schemas.microsoft.com/office/drawing/2014/main" id="{744978A3-FD4F-4F32-96E7-F59A371DBE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9425" y="1047809"/>
            <a:ext cx="4738687" cy="47623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11058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01F65-9D4D-431D-8313-761295EB43E3}"/>
              </a:ext>
            </a:extLst>
          </p:cNvPr>
          <p:cNvSpPr/>
          <p:nvPr/>
        </p:nvSpPr>
        <p:spPr>
          <a:xfrm>
            <a:off x="526212" y="1188963"/>
            <a:ext cx="5300931" cy="4480073"/>
          </a:xfrm>
          <a:prstGeom prst="rect">
            <a:avLst/>
          </a:prstGeom>
          <a:ln w="19050">
            <a:solidFill>
              <a:schemeClr val="tx1"/>
            </a:solidFill>
          </a:ln>
        </p:spPr>
        <p:txBody>
          <a:bodyPr wrap="square">
            <a:spAutoFit/>
          </a:bodyPr>
          <a:lstStyle/>
          <a:p>
            <a:pPr fontAlgn="base">
              <a:lnSpc>
                <a:spcPct val="150000"/>
              </a:lnSpc>
            </a:pP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had two Mothers – two Mothers I claim</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different people, yet with the same name.</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separate women, diverse by design,</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But I loved them both because they were mine.</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first was the Mother who carried me here,</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Gave birth and nurtured and launched my career.</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She was the one whose features I bear,</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Complete with the facial expressions I wear.</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She gave me her love, which follows me yet,</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Along with the examples in life that she set.</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As I got older, she somehow younger grew,</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And we’d laugh as just Mothers and daughters should do.</a:t>
            </a:r>
          </a:p>
        </p:txBody>
      </p:sp>
      <p:sp>
        <p:nvSpPr>
          <p:cNvPr id="4" name="Rectangle 3">
            <a:extLst>
              <a:ext uri="{FF2B5EF4-FFF2-40B4-BE49-F238E27FC236}">
                <a16:creationId xmlns:a16="http://schemas.microsoft.com/office/drawing/2014/main" id="{2701959D-D889-4C7C-BFE4-F78A0EFCF5CC}"/>
              </a:ext>
            </a:extLst>
          </p:cNvPr>
          <p:cNvSpPr/>
          <p:nvPr/>
        </p:nvSpPr>
        <p:spPr>
          <a:xfrm>
            <a:off x="6649529" y="1188963"/>
            <a:ext cx="5300930" cy="4480073"/>
          </a:xfrm>
          <a:prstGeom prst="rect">
            <a:avLst/>
          </a:prstGeom>
          <a:ln w="19050">
            <a:solidFill>
              <a:schemeClr val="tx1"/>
            </a:solidFill>
          </a:ln>
        </p:spPr>
        <p:txBody>
          <a:bodyPr wrap="square">
            <a:spAutoFit/>
          </a:bodyPr>
          <a:lstStyle/>
          <a:p>
            <a:pPr fontAlgn="base">
              <a:lnSpc>
                <a:spcPct val="150000"/>
              </a:lnSpc>
              <a:spcAft>
                <a:spcPts val="1500"/>
              </a:spcAft>
            </a:pP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But then came the time that her mind clouded so,</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And I sensed that the Mother I knew would soon go.</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So quickly she changed and turned into the other,</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stranger who dressed in the clothes of my Mother.</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Oh, she looked the same, at least at arm’s length,</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But now she was the child and I was her strength.</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We’d come full circle, we women three,</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My Mother the first, the second and me.</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And if my own children should come to a day,</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When a new Mother comes and the old goes away,</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I’d ask of them nothing that I didn’t do.</a:t>
            </a:r>
            <a:b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Love both of your Mothers as both have loved you.</a:t>
            </a:r>
          </a:p>
        </p:txBody>
      </p:sp>
      <p:sp>
        <p:nvSpPr>
          <p:cNvPr id="5" name="TextBox 4">
            <a:extLst>
              <a:ext uri="{FF2B5EF4-FFF2-40B4-BE49-F238E27FC236}">
                <a16:creationId xmlns:a16="http://schemas.microsoft.com/office/drawing/2014/main" id="{BEB40D86-F2A6-4B03-AF56-DD455525E27B}"/>
              </a:ext>
            </a:extLst>
          </p:cNvPr>
          <p:cNvSpPr txBox="1"/>
          <p:nvPr/>
        </p:nvSpPr>
        <p:spPr>
          <a:xfrm>
            <a:off x="3270849" y="172527"/>
            <a:ext cx="5828581" cy="892552"/>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Mothers Remembered</a:t>
            </a:r>
            <a:b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Joann Snow Duncanson</a:t>
            </a:r>
            <a:endPar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Two Mothers by Joann Snow Duncanson">
            <a:hlinkClick r:id="" action="ppaction://media"/>
            <a:extLst>
              <a:ext uri="{FF2B5EF4-FFF2-40B4-BE49-F238E27FC236}">
                <a16:creationId xmlns:a16="http://schemas.microsoft.com/office/drawing/2014/main" id="{E7ECFF31-5E16-4CFB-A3CA-183C314735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27143" y="4953117"/>
            <a:ext cx="839803" cy="839803"/>
          </a:xfrm>
          <a:prstGeom prst="rect">
            <a:avLst/>
          </a:prstGeom>
        </p:spPr>
      </p:pic>
    </p:spTree>
    <p:extLst>
      <p:ext uri="{BB962C8B-B14F-4D97-AF65-F5344CB8AC3E}">
        <p14:creationId xmlns:p14="http://schemas.microsoft.com/office/powerpoint/2010/main" val="125536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6200"/>
                            </p:stCondLst>
                            <p:childTnLst>
                              <p:par>
                                <p:cTn id="10" presetID="2" presetClass="entr" presetSubtype="1" decel="100000"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BFDAA-94E8-44E0-AD78-115E2EDE374E}"/>
              </a:ext>
            </a:extLst>
          </p:cNvPr>
          <p:cNvSpPr txBox="1"/>
          <p:nvPr/>
        </p:nvSpPr>
        <p:spPr>
          <a:xfrm>
            <a:off x="1260895" y="238547"/>
            <a:ext cx="322627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Poem</a:t>
            </a:r>
          </a:p>
        </p:txBody>
      </p:sp>
      <p:sp>
        <p:nvSpPr>
          <p:cNvPr id="3" name="TextBox 2">
            <a:extLst>
              <a:ext uri="{FF2B5EF4-FFF2-40B4-BE49-F238E27FC236}">
                <a16:creationId xmlns:a16="http://schemas.microsoft.com/office/drawing/2014/main" id="{E6FAFAEA-F7D5-4055-B0B2-EA66642AC730}"/>
              </a:ext>
            </a:extLst>
          </p:cNvPr>
          <p:cNvSpPr txBox="1"/>
          <p:nvPr/>
        </p:nvSpPr>
        <p:spPr>
          <a:xfrm>
            <a:off x="7200180" y="238547"/>
            <a:ext cx="322627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Explanation</a:t>
            </a:r>
          </a:p>
        </p:txBody>
      </p:sp>
      <p:sp>
        <p:nvSpPr>
          <p:cNvPr id="4" name="Rectangle 3">
            <a:extLst>
              <a:ext uri="{FF2B5EF4-FFF2-40B4-BE49-F238E27FC236}">
                <a16:creationId xmlns:a16="http://schemas.microsoft.com/office/drawing/2014/main" id="{84B26E65-1DFA-482D-B261-49DAC4A0D33D}"/>
              </a:ext>
            </a:extLst>
          </p:cNvPr>
          <p:cNvSpPr/>
          <p:nvPr/>
        </p:nvSpPr>
        <p:spPr>
          <a:xfrm>
            <a:off x="330680" y="2311250"/>
            <a:ext cx="5086710" cy="2713563"/>
          </a:xfrm>
          <a:prstGeom prst="rect">
            <a:avLst/>
          </a:prstGeom>
          <a:ln w="19050">
            <a:solidFill>
              <a:schemeClr val="tx1"/>
            </a:solidFill>
          </a:ln>
        </p:spPr>
        <p:txBody>
          <a:bodyPr wrap="square">
            <a:spAutoFit/>
          </a:bodyPr>
          <a:lstStyle/>
          <a:p>
            <a:pPr fontAlgn="base">
              <a:spcAft>
                <a:spcPts val="2230"/>
              </a:spcAft>
            </a:pPr>
            <a: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had two mothers – two mothers I claim,</a:t>
            </a:r>
            <a:b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different people, yet with the same name.</a:t>
            </a:r>
            <a:b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separate women, diverse by design,</a:t>
            </a:r>
            <a:b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but I loved them both because they were mine.</a:t>
            </a:r>
          </a:p>
          <a:p>
            <a:pPr fontAlgn="base">
              <a:spcAft>
                <a:spcPts val="2230"/>
              </a:spcAft>
            </a:pP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first was the mother who carried me here,</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gave birth and nurtured and launched my career.</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was the one whose features I bear,</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 with the facial expressions I wear.</a:t>
            </a:r>
          </a:p>
        </p:txBody>
      </p:sp>
      <p:sp>
        <p:nvSpPr>
          <p:cNvPr id="5" name="Rectangle 4">
            <a:extLst>
              <a:ext uri="{FF2B5EF4-FFF2-40B4-BE49-F238E27FC236}">
                <a16:creationId xmlns:a16="http://schemas.microsoft.com/office/drawing/2014/main" id="{B2F95F0D-E956-4013-B23F-27C394929682}"/>
              </a:ext>
            </a:extLst>
          </p:cNvPr>
          <p:cNvSpPr/>
          <p:nvPr/>
        </p:nvSpPr>
        <p:spPr>
          <a:xfrm>
            <a:off x="5765320" y="1001918"/>
            <a:ext cx="6096000" cy="5696431"/>
          </a:xfrm>
          <a:prstGeom prst="rect">
            <a:avLst/>
          </a:prstGeom>
          <a:ln w="28575">
            <a:solidFill>
              <a:schemeClr val="tx1"/>
            </a:solidFill>
          </a:ln>
        </p:spPr>
        <p:txBody>
          <a:bodyPr>
            <a:spAutoFit/>
          </a:bodyPr>
          <a:lstStyle/>
          <a:p>
            <a:pPr algn="just">
              <a:lnSpc>
                <a:spcPts val="1920"/>
              </a:lnSpc>
            </a:pP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Mothers Remembered ", written by the American poet and columnist Joann Snow Duncanson, is a wonderful lyric poem about a daughter's love and sense of responsibility towards her mother. The poem, which is written in a lucid and simple style, describes a loving bond between a daughter and her mother. The poem is written in six stanzas. </a:t>
            </a:r>
            <a:endParaRPr lang="en-US"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20"/>
              </a:lnSpc>
            </a:pP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20"/>
              </a:lnSpc>
            </a:pP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poem opens with the speaker's assertion that she had two mothers, which may surprise a reader as how a person can have two mothers. The speaker also says that the two mothers were different but had the same name. To the speaker the two women seemed "diverse by design" but she loved both of her mothers because she thinks that they are hers. </a:t>
            </a:r>
            <a:endParaRPr lang="en-US"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20"/>
              </a:lnSpc>
            </a:pP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20"/>
              </a:lnSpc>
            </a:pPr>
            <a:r>
              <a:rPr lang="en-US"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 the second stanza the speaker describes the contribution of the first mother to her life. She carried the speaker to the earth and nurtured her. She also helped the speaker to start her career. The speaker also says that she bears the features and facial expressions of her mother. </a:t>
            </a:r>
            <a:endParaRPr lang="en-US"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96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BFDAA-94E8-44E0-AD78-115E2EDE374E}"/>
              </a:ext>
            </a:extLst>
          </p:cNvPr>
          <p:cNvSpPr txBox="1"/>
          <p:nvPr/>
        </p:nvSpPr>
        <p:spPr>
          <a:xfrm>
            <a:off x="1360098" y="264427"/>
            <a:ext cx="322627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Poem</a:t>
            </a:r>
          </a:p>
        </p:txBody>
      </p:sp>
      <p:sp>
        <p:nvSpPr>
          <p:cNvPr id="3" name="TextBox 2">
            <a:extLst>
              <a:ext uri="{FF2B5EF4-FFF2-40B4-BE49-F238E27FC236}">
                <a16:creationId xmlns:a16="http://schemas.microsoft.com/office/drawing/2014/main" id="{E6FAFAEA-F7D5-4055-B0B2-EA66642AC730}"/>
              </a:ext>
            </a:extLst>
          </p:cNvPr>
          <p:cNvSpPr txBox="1"/>
          <p:nvPr/>
        </p:nvSpPr>
        <p:spPr>
          <a:xfrm>
            <a:off x="7260565" y="260962"/>
            <a:ext cx="322627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Explanation</a:t>
            </a:r>
          </a:p>
        </p:txBody>
      </p:sp>
      <p:sp>
        <p:nvSpPr>
          <p:cNvPr id="4" name="Rectangle 3">
            <a:extLst>
              <a:ext uri="{FF2B5EF4-FFF2-40B4-BE49-F238E27FC236}">
                <a16:creationId xmlns:a16="http://schemas.microsoft.com/office/drawing/2014/main" id="{84B26E65-1DFA-482D-B261-49DAC4A0D33D}"/>
              </a:ext>
            </a:extLst>
          </p:cNvPr>
          <p:cNvSpPr/>
          <p:nvPr/>
        </p:nvSpPr>
        <p:spPr>
          <a:xfrm>
            <a:off x="270295" y="2311250"/>
            <a:ext cx="5405886" cy="2723823"/>
          </a:xfrm>
          <a:prstGeom prst="rect">
            <a:avLst/>
          </a:prstGeom>
          <a:ln w="19050">
            <a:solidFill>
              <a:schemeClr val="tx1"/>
            </a:solidFill>
          </a:ln>
        </p:spPr>
        <p:txBody>
          <a:bodyPr wrap="square">
            <a:spAutoFit/>
          </a:bodyPr>
          <a:lstStyle/>
          <a:p>
            <a:pPr fontAlgn="base"/>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gave her love, which follows me yet,</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along with examples in life that she set.</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I got older, she somehow younger grew,</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we’d laugh as just mothers and daughters do.</a:t>
            </a:r>
          </a:p>
          <a:p>
            <a:pPr fontAlgn="base"/>
            <a:endPar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fontAlgn="base"/>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then came the time that her mind clouded so,</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sensed that the mother I knew would soon go.</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quickly she changed and turned into the other,</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stranger dressed in the clothes of my mother.</a:t>
            </a:r>
          </a:p>
        </p:txBody>
      </p:sp>
      <p:sp>
        <p:nvSpPr>
          <p:cNvPr id="5" name="Rectangle 4">
            <a:extLst>
              <a:ext uri="{FF2B5EF4-FFF2-40B4-BE49-F238E27FC236}">
                <a16:creationId xmlns:a16="http://schemas.microsoft.com/office/drawing/2014/main" id="{B2F95F0D-E956-4013-B23F-27C394929682}"/>
              </a:ext>
            </a:extLst>
          </p:cNvPr>
          <p:cNvSpPr/>
          <p:nvPr/>
        </p:nvSpPr>
        <p:spPr>
          <a:xfrm>
            <a:off x="5825705" y="1134004"/>
            <a:ext cx="6096000" cy="5262979"/>
          </a:xfrm>
          <a:prstGeom prst="rect">
            <a:avLst/>
          </a:prstGeom>
          <a:ln w="28575">
            <a:solidFill>
              <a:schemeClr val="tx1"/>
            </a:solidFill>
          </a:ln>
        </p:spPr>
        <p:txBody>
          <a:bodyPr>
            <a:spAutoFit/>
          </a:bodyPr>
          <a:lstStyle/>
          <a:p>
            <a:pPr algn="just"/>
            <a:r>
              <a:rPr lang="en-US"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next stanza, the speaker elaborates her biological and emotional attachment with her mother. She says that the love that was set by her mother in her still flows through her vein. But surprisingly, the older her mother grew the younger she became. The speaker and her mother used have some wonderful time together. They used to laugh and have fun together like every other daughter and mother.</a:t>
            </a:r>
          </a:p>
          <a:p>
            <a:pPr algn="just"/>
            <a:r>
              <a:rPr lang="en-US"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en-US"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a time came when her mother's mind became clouded and she felt that her mother would soon pass away. The speaker found that her mother quickly changed and turned into a stranger to her. Her mother put on the same clothes but inwardly she got totally changed. </a:t>
            </a:r>
          </a:p>
        </p:txBody>
      </p:sp>
    </p:spTree>
    <p:extLst>
      <p:ext uri="{BB962C8B-B14F-4D97-AF65-F5344CB8AC3E}">
        <p14:creationId xmlns:p14="http://schemas.microsoft.com/office/powerpoint/2010/main" val="35665397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BFDAA-94E8-44E0-AD78-115E2EDE374E}"/>
              </a:ext>
            </a:extLst>
          </p:cNvPr>
          <p:cNvSpPr txBox="1"/>
          <p:nvPr/>
        </p:nvSpPr>
        <p:spPr>
          <a:xfrm>
            <a:off x="868394" y="255800"/>
            <a:ext cx="322627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Poem</a:t>
            </a:r>
          </a:p>
        </p:txBody>
      </p:sp>
      <p:sp>
        <p:nvSpPr>
          <p:cNvPr id="3" name="TextBox 2">
            <a:extLst>
              <a:ext uri="{FF2B5EF4-FFF2-40B4-BE49-F238E27FC236}">
                <a16:creationId xmlns:a16="http://schemas.microsoft.com/office/drawing/2014/main" id="{E6FAFAEA-F7D5-4055-B0B2-EA66642AC730}"/>
              </a:ext>
            </a:extLst>
          </p:cNvPr>
          <p:cNvSpPr txBox="1"/>
          <p:nvPr/>
        </p:nvSpPr>
        <p:spPr>
          <a:xfrm>
            <a:off x="7993812" y="249816"/>
            <a:ext cx="322627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Explanation</a:t>
            </a:r>
          </a:p>
        </p:txBody>
      </p:sp>
      <p:sp>
        <p:nvSpPr>
          <p:cNvPr id="4" name="Rectangle 3">
            <a:extLst>
              <a:ext uri="{FF2B5EF4-FFF2-40B4-BE49-F238E27FC236}">
                <a16:creationId xmlns:a16="http://schemas.microsoft.com/office/drawing/2014/main" id="{84B26E65-1DFA-482D-B261-49DAC4A0D33D}"/>
              </a:ext>
            </a:extLst>
          </p:cNvPr>
          <p:cNvSpPr/>
          <p:nvPr/>
        </p:nvSpPr>
        <p:spPr>
          <a:xfrm>
            <a:off x="330680" y="2311250"/>
            <a:ext cx="5282242" cy="2723823"/>
          </a:xfrm>
          <a:prstGeom prst="rect">
            <a:avLst/>
          </a:prstGeom>
          <a:ln w="19050">
            <a:solidFill>
              <a:schemeClr val="tx1"/>
            </a:solidFill>
          </a:ln>
        </p:spPr>
        <p:txBody>
          <a:bodyPr wrap="square">
            <a:spAutoFit/>
          </a:bodyPr>
          <a:lstStyle/>
          <a:p>
            <a:pPr fontAlgn="base"/>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Oh, she looked the same, at least at arms length,</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now she was the child and I was her strength.</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We’d come full circle, we women three,</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mother the first, the second and me.</a:t>
            </a:r>
          </a:p>
          <a:p>
            <a:pPr fontAlgn="base"/>
            <a:endPar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fontAlgn="base"/>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if my own children should come to a day,</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 new mother comes and the old goes away,</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 ask of them nothing that I didn’t do.</a:t>
            </a:r>
            <a:b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Love both of your mothers as both have loved you.</a:t>
            </a:r>
          </a:p>
        </p:txBody>
      </p:sp>
      <p:sp>
        <p:nvSpPr>
          <p:cNvPr id="5" name="Rectangle 4">
            <a:extLst>
              <a:ext uri="{FF2B5EF4-FFF2-40B4-BE49-F238E27FC236}">
                <a16:creationId xmlns:a16="http://schemas.microsoft.com/office/drawing/2014/main" id="{B2F95F0D-E956-4013-B23F-27C394929682}"/>
              </a:ext>
            </a:extLst>
          </p:cNvPr>
          <p:cNvSpPr/>
          <p:nvPr/>
        </p:nvSpPr>
        <p:spPr>
          <a:xfrm>
            <a:off x="5877463" y="1203254"/>
            <a:ext cx="6096000" cy="4801314"/>
          </a:xfrm>
          <a:prstGeom prst="rect">
            <a:avLst/>
          </a:prstGeom>
          <a:ln w="28575">
            <a:solidFill>
              <a:schemeClr val="tx1"/>
            </a:solidFill>
          </a:ln>
        </p:spPr>
        <p:txBody>
          <a:bodyPr>
            <a:spAutoFit/>
          </a:bodyPr>
          <a:lstStyle/>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speaker added that her mother looked the same, though she acted like a child. She says that she was the strength of her mother during those critical days. The speaker calls this changed woman her second mother. She imagines it a circle.</a:t>
            </a:r>
          </a:p>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concluding stanza, she thinks that if one day she would become the mother of a girl child, she would give her some advice. The speaker says that she would not advise her children anything that she didn't do herself in her life to her mother. She says that she would advise her children to love both the young and old she. One day she may grow old and pale and lose all the vitality of life. So, she would advise her children to stand by her during those critical days. </a:t>
            </a:r>
          </a:p>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poem beautifully reflects a daughter's love and sense of responsibility to her mother. It expresses the loving and caring bond that exists between a mother and her daughter.</a:t>
            </a:r>
          </a:p>
        </p:txBody>
      </p:sp>
    </p:spTree>
    <p:extLst>
      <p:ext uri="{BB962C8B-B14F-4D97-AF65-F5344CB8AC3E}">
        <p14:creationId xmlns:p14="http://schemas.microsoft.com/office/powerpoint/2010/main" val="1878814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154785-403A-4341-B2FE-18C48189FDAD}"/>
              </a:ext>
            </a:extLst>
          </p:cNvPr>
          <p:cNvSpPr txBox="1"/>
          <p:nvPr/>
        </p:nvSpPr>
        <p:spPr>
          <a:xfrm>
            <a:off x="1364409" y="105086"/>
            <a:ext cx="946317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and answer the questions in pairs.</a:t>
            </a:r>
          </a:p>
        </p:txBody>
      </p:sp>
      <p:sp>
        <p:nvSpPr>
          <p:cNvPr id="3" name="TextBox 2">
            <a:extLst>
              <a:ext uri="{FF2B5EF4-FFF2-40B4-BE49-F238E27FC236}">
                <a16:creationId xmlns:a16="http://schemas.microsoft.com/office/drawing/2014/main" id="{1434DC74-B397-4188-A47C-2E7A2C9ABEC8}"/>
              </a:ext>
            </a:extLst>
          </p:cNvPr>
          <p:cNvSpPr txBox="1"/>
          <p:nvPr/>
        </p:nvSpPr>
        <p:spPr>
          <a:xfrm>
            <a:off x="510393" y="1066800"/>
            <a:ext cx="11171207" cy="5185522"/>
          </a:xfrm>
          <a:prstGeom prst="rect">
            <a:avLst/>
          </a:prstGeom>
          <a:noFill/>
        </p:spPr>
        <p:txBody>
          <a:bodyPr wrap="square" rtlCol="0">
            <a:spAutoFit/>
          </a:bodyPr>
          <a:lstStyle/>
          <a:p>
            <a:pPr>
              <a:lnSpc>
                <a:spcPct val="150000"/>
              </a:lnSpc>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How are the two mothers different from each other?</a:t>
            </a:r>
            <a:b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How are they the same?</a:t>
            </a:r>
            <a:b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3.What did the first mother do to the speaker?</a:t>
            </a:r>
            <a:b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Who was the speaker's second mother? Describe her briefly.</a:t>
            </a:r>
            <a:b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What would be the speaker's advice to her own children?</a:t>
            </a:r>
            <a:b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three women referred to in the poem? Briefly describe them.</a:t>
            </a:r>
            <a:b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What should children do to their mother and why?</a:t>
            </a:r>
            <a:b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Do you like this poem? Why?</a:t>
            </a:r>
          </a:p>
        </p:txBody>
      </p:sp>
    </p:spTree>
    <p:extLst>
      <p:ext uri="{BB962C8B-B14F-4D97-AF65-F5344CB8AC3E}">
        <p14:creationId xmlns:p14="http://schemas.microsoft.com/office/powerpoint/2010/main" val="266715140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C14BC5-81E6-4A21-B6F3-F73B2986BDF9}"/>
              </a:ext>
            </a:extLst>
          </p:cNvPr>
          <p:cNvSpPr txBox="1"/>
          <p:nvPr/>
        </p:nvSpPr>
        <p:spPr>
          <a:xfrm>
            <a:off x="3072441" y="155275"/>
            <a:ext cx="6047117" cy="1323439"/>
          </a:xfrm>
          <a:prstGeom prst="rect">
            <a:avLst/>
          </a:prstGeom>
          <a:noFill/>
        </p:spPr>
        <p:txBody>
          <a:bodyPr wrap="square" rtlCol="0">
            <a:spAutoFit/>
          </a:bodyPr>
          <a:lstStyle/>
          <a:p>
            <a:pPr algn="ct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
        <p:nvSpPr>
          <p:cNvPr id="3" name="TextBox 2">
            <a:extLst>
              <a:ext uri="{FF2B5EF4-FFF2-40B4-BE49-F238E27FC236}">
                <a16:creationId xmlns:a16="http://schemas.microsoft.com/office/drawing/2014/main" id="{92A071DA-C654-4149-8A2F-47BA4401CD3F}"/>
              </a:ext>
            </a:extLst>
          </p:cNvPr>
          <p:cNvSpPr txBox="1"/>
          <p:nvPr/>
        </p:nvSpPr>
        <p:spPr>
          <a:xfrm>
            <a:off x="1061049" y="2828835"/>
            <a:ext cx="9790981" cy="1200329"/>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the summary of the poem </a:t>
            </a:r>
            <a:r>
              <a:rPr lang="en-US" sz="3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Mothers Remembered”</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no more than 90 to 100 words.</a:t>
            </a:r>
          </a:p>
        </p:txBody>
      </p:sp>
    </p:spTree>
    <p:extLst>
      <p:ext uri="{BB962C8B-B14F-4D97-AF65-F5344CB8AC3E}">
        <p14:creationId xmlns:p14="http://schemas.microsoft.com/office/powerpoint/2010/main" val="32954295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43FF7-66EE-4AE6-A070-A2BC6D603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49" y="1362253"/>
            <a:ext cx="4533900" cy="4743271"/>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42C14BC5-81E6-4A21-B6F3-F73B2986BDF9}"/>
              </a:ext>
            </a:extLst>
          </p:cNvPr>
          <p:cNvSpPr txBox="1"/>
          <p:nvPr/>
        </p:nvSpPr>
        <p:spPr>
          <a:xfrm>
            <a:off x="3072441" y="-19050"/>
            <a:ext cx="6047117" cy="1200329"/>
          </a:xfrm>
          <a:prstGeom prst="rect">
            <a:avLst/>
          </a:prstGeom>
          <a:noFill/>
        </p:spPr>
        <p:txBody>
          <a:bodyPr wrap="square" rtlCol="0">
            <a:spAutoFit/>
          </a:bodyPr>
          <a:lstStyle/>
          <a:p>
            <a:pPr algn="ctr"/>
            <a:r>
              <a:rPr lang="en-US" sz="7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all</a:t>
            </a:r>
          </a:p>
        </p:txBody>
      </p:sp>
      <p:pic>
        <p:nvPicPr>
          <p:cNvPr id="8" name="Picture 7">
            <a:extLst>
              <a:ext uri="{FF2B5EF4-FFF2-40B4-BE49-F238E27FC236}">
                <a16:creationId xmlns:a16="http://schemas.microsoft.com/office/drawing/2014/main" id="{B14C848D-3899-4B86-8BB8-C6FD03396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4351197"/>
            <a:ext cx="2009774" cy="1754327"/>
          </a:xfrm>
          <a:prstGeom prst="rect">
            <a:avLst/>
          </a:prstGeom>
        </p:spPr>
      </p:pic>
      <p:pic>
        <p:nvPicPr>
          <p:cNvPr id="9" name="Picture 8">
            <a:extLst>
              <a:ext uri="{FF2B5EF4-FFF2-40B4-BE49-F238E27FC236}">
                <a16:creationId xmlns:a16="http://schemas.microsoft.com/office/drawing/2014/main" id="{F99BFE3D-05AA-4C64-8368-8CC7AEDA1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485090"/>
            <a:ext cx="2009774" cy="1754327"/>
          </a:xfrm>
          <a:prstGeom prst="rect">
            <a:avLst/>
          </a:prstGeom>
        </p:spPr>
      </p:pic>
      <p:pic>
        <p:nvPicPr>
          <p:cNvPr id="10" name="Picture 9">
            <a:extLst>
              <a:ext uri="{FF2B5EF4-FFF2-40B4-BE49-F238E27FC236}">
                <a16:creationId xmlns:a16="http://schemas.microsoft.com/office/drawing/2014/main" id="{E2EFA93A-F5B3-4E2B-81A2-C2A082EC3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945" y="485089"/>
            <a:ext cx="2009774" cy="1754327"/>
          </a:xfrm>
          <a:prstGeom prst="rect">
            <a:avLst/>
          </a:prstGeom>
        </p:spPr>
      </p:pic>
      <p:pic>
        <p:nvPicPr>
          <p:cNvPr id="11" name="Picture 10">
            <a:extLst>
              <a:ext uri="{FF2B5EF4-FFF2-40B4-BE49-F238E27FC236}">
                <a16:creationId xmlns:a16="http://schemas.microsoft.com/office/drawing/2014/main" id="{91BEB6C3-941C-458E-8FCB-76BFFB62F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945" y="4351198"/>
            <a:ext cx="2009774" cy="1754327"/>
          </a:xfrm>
          <a:prstGeom prst="rect">
            <a:avLst/>
          </a:prstGeom>
        </p:spPr>
      </p:pic>
    </p:spTree>
    <p:extLst>
      <p:ext uri="{BB962C8B-B14F-4D97-AF65-F5344CB8AC3E}">
        <p14:creationId xmlns:p14="http://schemas.microsoft.com/office/powerpoint/2010/main" val="14830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par>
                          <p:cTn id="27" fill="hold">
                            <p:stCondLst>
                              <p:cond delay="1000"/>
                            </p:stCondLst>
                            <p:childTnLst>
                              <p:par>
                                <p:cTn id="28" presetID="2" presetClass="entr" presetSubtype="4" decel="10000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000" fill="hold"/>
                                        <p:tgtEl>
                                          <p:spTgt spid="2"/>
                                        </p:tgtEl>
                                        <p:attrNameLst>
                                          <p:attrName>ppt_x</p:attrName>
                                        </p:attrNameLst>
                                      </p:cBhvr>
                                      <p:tavLst>
                                        <p:tav tm="0">
                                          <p:val>
                                            <p:strVal val="#ppt_x"/>
                                          </p:val>
                                        </p:tav>
                                        <p:tav tm="100000">
                                          <p:val>
                                            <p:strVal val="#ppt_x"/>
                                          </p:val>
                                        </p:tav>
                                      </p:tavLst>
                                    </p:anim>
                                    <p:anim calcmode="lin" valueType="num">
                                      <p:cBhvr additive="base">
                                        <p:cTn id="31"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1FD4EF-3410-493D-94CA-BE6DBA68A7AD}"/>
              </a:ext>
            </a:extLst>
          </p:cNvPr>
          <p:cNvSpPr txBox="1"/>
          <p:nvPr/>
        </p:nvSpPr>
        <p:spPr>
          <a:xfrm>
            <a:off x="4970207" y="534095"/>
            <a:ext cx="6866626" cy="3785652"/>
          </a:xfrm>
          <a:prstGeom prst="rect">
            <a:avLst/>
          </a:prstGeom>
          <a:noFill/>
        </p:spPr>
        <p:txBody>
          <a:bodyPr wrap="square" rtlCol="0">
            <a:spAutoFit/>
          </a:bodyPr>
          <a:lstStyle/>
          <a:p>
            <a:pPr algn="ctr"/>
            <a:r>
              <a:rPr lang="en-US" sz="8000" b="1" dirty="0">
                <a:solidFill>
                  <a:srgbClr val="C00000"/>
                </a:solidFill>
                <a:latin typeface="Times New Roman" panose="02020603050405020304" pitchFamily="18" charset="0"/>
                <a:cs typeface="Times New Roman" panose="02020603050405020304" pitchFamily="18" charset="0"/>
              </a:rPr>
              <a:t>WELCOME</a:t>
            </a:r>
          </a:p>
          <a:p>
            <a:pPr algn="ctr"/>
            <a:r>
              <a:rPr lang="en-US" sz="8000" b="1" dirty="0">
                <a:solidFill>
                  <a:srgbClr val="C00000"/>
                </a:solidFill>
                <a:latin typeface="Times New Roman" panose="02020603050405020304" pitchFamily="18" charset="0"/>
                <a:cs typeface="Times New Roman" panose="02020603050405020304" pitchFamily="18" charset="0"/>
              </a:rPr>
              <a:t>to my </a:t>
            </a:r>
          </a:p>
          <a:p>
            <a:pPr algn="ctr"/>
            <a:r>
              <a:rPr lang="en-US" sz="8000" b="1" dirty="0">
                <a:solidFill>
                  <a:srgbClr val="C00000"/>
                </a:solidFill>
                <a:latin typeface="Times New Roman" panose="02020603050405020304" pitchFamily="18" charset="0"/>
                <a:cs typeface="Times New Roman" panose="02020603050405020304" pitchFamily="18" charset="0"/>
              </a:rPr>
              <a:t>Class</a:t>
            </a:r>
          </a:p>
        </p:txBody>
      </p:sp>
    </p:spTree>
    <p:extLst>
      <p:ext uri="{BB962C8B-B14F-4D97-AF65-F5344CB8AC3E}">
        <p14:creationId xmlns:p14="http://schemas.microsoft.com/office/powerpoint/2010/main" val="62667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611D7-317E-4D24-998C-BC0CFC9A040A}"/>
              </a:ext>
            </a:extLst>
          </p:cNvPr>
          <p:cNvSpPr txBox="1"/>
          <p:nvPr/>
        </p:nvSpPr>
        <p:spPr>
          <a:xfrm>
            <a:off x="3460630" y="124364"/>
            <a:ext cx="5270740" cy="1200329"/>
          </a:xfrm>
          <a:prstGeom prst="rect">
            <a:avLst/>
          </a:prstGeom>
          <a:noFill/>
        </p:spPr>
        <p:txBody>
          <a:bodyPr wrap="square" rtlCol="0">
            <a:spAutoFit/>
          </a:bodyPr>
          <a:lstStyle/>
          <a:p>
            <a:pPr algn="ctr"/>
            <a:r>
              <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pic>
        <p:nvPicPr>
          <p:cNvPr id="4" name="Picture 3">
            <a:extLst>
              <a:ext uri="{FF2B5EF4-FFF2-40B4-BE49-F238E27FC236}">
                <a16:creationId xmlns:a16="http://schemas.microsoft.com/office/drawing/2014/main" id="{0AFD81DB-9601-4334-BC44-D96A20DFB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50" y="1324693"/>
            <a:ext cx="3927425" cy="4952282"/>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CFF84330-D7BF-470D-B94B-6FF346DBCC8D}"/>
              </a:ext>
            </a:extLst>
          </p:cNvPr>
          <p:cNvSpPr txBox="1"/>
          <p:nvPr/>
        </p:nvSpPr>
        <p:spPr>
          <a:xfrm>
            <a:off x="593605" y="2009775"/>
            <a:ext cx="5759570" cy="3785652"/>
          </a:xfrm>
          <a:prstGeom prst="rect">
            <a:avLst/>
          </a:prstGeom>
          <a:noFill/>
        </p:spPr>
        <p:txBody>
          <a:bodyPr wrap="square" rtlCol="0">
            <a:spAutoFit/>
          </a:bodyPr>
          <a:lstStyle/>
          <a:p>
            <a:r>
              <a:rPr lang="en-US" sz="60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Swandip Banerjee</a:t>
            </a:r>
          </a:p>
          <a:p>
            <a:r>
              <a:rPr lang="en-US" sz="3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Assistant Teacher (English)</a:t>
            </a:r>
          </a:p>
          <a:p>
            <a:r>
              <a:rPr lang="en-US" sz="3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Pallimangal Secondary School</a:t>
            </a:r>
          </a:p>
          <a:p>
            <a:r>
              <a:rPr lang="en-US" sz="3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Sonadanga, Khulna.</a:t>
            </a:r>
          </a:p>
          <a:p>
            <a:r>
              <a:rPr lang="en-US" sz="3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Mobile: 01718503573</a:t>
            </a:r>
          </a:p>
          <a:p>
            <a:r>
              <a:rPr lang="en-US" sz="3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E-mail: swandipb1@gmail.com</a:t>
            </a:r>
          </a:p>
        </p:txBody>
      </p:sp>
      <p:pic>
        <p:nvPicPr>
          <p:cNvPr id="7" name="Picture 6">
            <a:extLst>
              <a:ext uri="{FF2B5EF4-FFF2-40B4-BE49-F238E27FC236}">
                <a16:creationId xmlns:a16="http://schemas.microsoft.com/office/drawing/2014/main" id="{23ACBCE4-871D-4DD1-B3B9-E59880BB9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13059"/>
            <a:ext cx="1400175" cy="18097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34333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42C0A-73A8-4191-A534-BCD474DF40D1}"/>
              </a:ext>
            </a:extLst>
          </p:cNvPr>
          <p:cNvSpPr txBox="1"/>
          <p:nvPr/>
        </p:nvSpPr>
        <p:spPr>
          <a:xfrm>
            <a:off x="2753264" y="155276"/>
            <a:ext cx="6685472"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you see in each picture?</a:t>
            </a:r>
          </a:p>
        </p:txBody>
      </p:sp>
      <p:pic>
        <p:nvPicPr>
          <p:cNvPr id="4" name="Picture 3">
            <a:extLst>
              <a:ext uri="{FF2B5EF4-FFF2-40B4-BE49-F238E27FC236}">
                <a16:creationId xmlns:a16="http://schemas.microsoft.com/office/drawing/2014/main" id="{3BD03ADF-6E1C-4170-8A3F-82DF50A97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684" y="1165824"/>
            <a:ext cx="3136632" cy="37719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78C2768-2663-4F60-B851-5AD7B96A0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897" y="1165824"/>
            <a:ext cx="3136632" cy="37719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DC9DC37-A197-4EC0-9814-3A9F252A8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41" y="1165824"/>
            <a:ext cx="3136633" cy="37719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67E742C-93CB-427E-9389-AAAAC56DDB5E}"/>
              </a:ext>
            </a:extLst>
          </p:cNvPr>
          <p:cNvSpPr txBox="1"/>
          <p:nvPr/>
        </p:nvSpPr>
        <p:spPr>
          <a:xfrm>
            <a:off x="2753264" y="5307455"/>
            <a:ext cx="6685472" cy="769441"/>
          </a:xfrm>
          <a:prstGeom prst="rect">
            <a:avLst/>
          </a:prstGeom>
          <a:noFill/>
        </p:spPr>
        <p:txBody>
          <a:bodyPr wrap="squar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mothers</a:t>
            </a:r>
          </a:p>
        </p:txBody>
      </p:sp>
    </p:spTree>
    <p:extLst>
      <p:ext uri="{BB962C8B-B14F-4D97-AF65-F5344CB8AC3E}">
        <p14:creationId xmlns:p14="http://schemas.microsoft.com/office/powerpoint/2010/main" val="38119410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4" decel="100000" fill="hold" grpId="0" nodeType="after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decel="10000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E37EAA-86B2-4774-B8A6-7B6DE0D5D66E}"/>
              </a:ext>
            </a:extLst>
          </p:cNvPr>
          <p:cNvSpPr txBox="1"/>
          <p:nvPr/>
        </p:nvSpPr>
        <p:spPr>
          <a:xfrm>
            <a:off x="695325" y="442283"/>
            <a:ext cx="10553700" cy="1015663"/>
          </a:xfrm>
          <a:prstGeom prst="rect">
            <a:avLst/>
          </a:prstGeom>
          <a:noFill/>
        </p:spPr>
        <p:txBody>
          <a:bodyPr wrap="square" rtlCol="0">
            <a:spAutoFit/>
          </a:bodyPr>
          <a:lstStyle/>
          <a:p>
            <a:pPr algn="ctr"/>
            <a:r>
              <a:rPr lang="en-US" sz="6000" b="1" dirty="0">
                <a:solidFill>
                  <a:srgbClr val="C00000"/>
                </a:solidFill>
                <a:latin typeface="Times New Roman" panose="02020603050405020304" pitchFamily="18" charset="0"/>
                <a:cs typeface="Times New Roman" panose="02020603050405020304" pitchFamily="18" charset="0"/>
              </a:rPr>
              <a:t>Our today’s poem is…….. </a:t>
            </a:r>
          </a:p>
        </p:txBody>
      </p:sp>
      <p:sp>
        <p:nvSpPr>
          <p:cNvPr id="3" name="TextBox 2">
            <a:extLst>
              <a:ext uri="{FF2B5EF4-FFF2-40B4-BE49-F238E27FC236}">
                <a16:creationId xmlns:a16="http://schemas.microsoft.com/office/drawing/2014/main" id="{0C750E21-61B6-4705-A171-673DFB9DD97B}"/>
              </a:ext>
            </a:extLst>
          </p:cNvPr>
          <p:cNvSpPr txBox="1"/>
          <p:nvPr/>
        </p:nvSpPr>
        <p:spPr>
          <a:xfrm>
            <a:off x="1195387" y="2444115"/>
            <a:ext cx="9553575" cy="1969770"/>
          </a:xfrm>
          <a:prstGeom prst="rect">
            <a:avLst/>
          </a:prstGeom>
          <a:noFill/>
        </p:spPr>
        <p:txBody>
          <a:bodyPr wrap="square" rtlCol="0">
            <a:sp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Two Mothers Remembered</a:t>
            </a:r>
          </a:p>
          <a:p>
            <a:pPr algn="ctr"/>
            <a:r>
              <a:rPr lang="en-US" sz="2400" b="1" dirty="0">
                <a:solidFill>
                  <a:srgbClr val="002060"/>
                </a:solidFill>
                <a:latin typeface="Times New Roman" panose="02020603050405020304" pitchFamily="18" charset="0"/>
                <a:cs typeface="Times New Roman" panose="02020603050405020304" pitchFamily="18" charset="0"/>
              </a:rPr>
              <a:t>(</a:t>
            </a:r>
            <a:r>
              <a:rPr lang="en-US" sz="2400" b="1" i="1" dirty="0">
                <a:solidFill>
                  <a:srgbClr val="002060"/>
                </a:solidFill>
                <a:latin typeface="Times New Roman" panose="02020603050405020304" pitchFamily="18" charset="0"/>
                <a:cs typeface="Times New Roman" panose="02020603050405020304" pitchFamily="18" charset="0"/>
              </a:rPr>
              <a:t>Joann Snow Duncanson</a:t>
            </a:r>
            <a:r>
              <a:rPr lang="en-US" sz="2400" b="1" dirty="0">
                <a:solidFill>
                  <a:srgbClr val="002060"/>
                </a:solidFill>
                <a:latin typeface="Times New Roman" panose="02020603050405020304" pitchFamily="18" charset="0"/>
                <a:cs typeface="Times New Roman" panose="02020603050405020304" pitchFamily="18" charset="0"/>
              </a:rPr>
              <a:t>)</a:t>
            </a:r>
          </a:p>
          <a:p>
            <a:pPr algn="ctr"/>
            <a:r>
              <a:rPr lang="en-US" sz="4000" b="1" dirty="0">
                <a:solidFill>
                  <a:srgbClr val="002060"/>
                </a:solidFill>
                <a:latin typeface="Times New Roman" panose="02020603050405020304" pitchFamily="18" charset="0"/>
                <a:cs typeface="Times New Roman" panose="02020603050405020304" pitchFamily="18" charset="0"/>
              </a:rPr>
              <a:t>Unit: 14                          Lesson: 02</a:t>
            </a:r>
          </a:p>
        </p:txBody>
      </p:sp>
      <p:pic>
        <p:nvPicPr>
          <p:cNvPr id="5" name="Picture 4">
            <a:extLst>
              <a:ext uri="{FF2B5EF4-FFF2-40B4-BE49-F238E27FC236}">
                <a16:creationId xmlns:a16="http://schemas.microsoft.com/office/drawing/2014/main" id="{61BEB0C7-6BE6-45DB-904B-FFCD3787C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130" y="3755922"/>
            <a:ext cx="1963637" cy="2443931"/>
          </a:xfrm>
          <a:prstGeom prst="rect">
            <a:avLst/>
          </a:prstGeom>
          <a:ln>
            <a:noFill/>
          </a:ln>
          <a:effectLst>
            <a:softEdge rad="112500"/>
          </a:effectLst>
        </p:spPr>
      </p:pic>
    </p:spTree>
    <p:extLst>
      <p:ext uri="{BB962C8B-B14F-4D97-AF65-F5344CB8AC3E}">
        <p14:creationId xmlns:p14="http://schemas.microsoft.com/office/powerpoint/2010/main" val="430191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21CEFE-A5BE-4667-8ABA-06FC47B72DD8}"/>
              </a:ext>
            </a:extLst>
          </p:cNvPr>
          <p:cNvSpPr txBox="1"/>
          <p:nvPr/>
        </p:nvSpPr>
        <p:spPr>
          <a:xfrm>
            <a:off x="1328736" y="130138"/>
            <a:ext cx="9534525" cy="1200329"/>
          </a:xfrm>
          <a:prstGeom prst="rect">
            <a:avLst/>
          </a:prstGeom>
          <a:noFill/>
        </p:spPr>
        <p:txBody>
          <a:bodyPr wrap="square" rtlCol="0">
            <a:spAutoFit/>
          </a:bodyPr>
          <a:lstStyle/>
          <a:p>
            <a:pPr algn="ctr"/>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
        <p:nvSpPr>
          <p:cNvPr id="3" name="TextBox 2">
            <a:extLst>
              <a:ext uri="{FF2B5EF4-FFF2-40B4-BE49-F238E27FC236}">
                <a16:creationId xmlns:a16="http://schemas.microsoft.com/office/drawing/2014/main" id="{DFC2C6B8-39AF-4F5A-B8BD-AAF544E1D164}"/>
              </a:ext>
            </a:extLst>
          </p:cNvPr>
          <p:cNvSpPr txBox="1"/>
          <p:nvPr/>
        </p:nvSpPr>
        <p:spPr>
          <a:xfrm>
            <a:off x="404810" y="1643878"/>
            <a:ext cx="11382375" cy="4524315"/>
          </a:xfrm>
          <a:prstGeom prst="rect">
            <a:avLst/>
          </a:prstGeom>
          <a:noFill/>
        </p:spPr>
        <p:txBody>
          <a:bodyPr wrap="square" rtlCol="0">
            <a:spAutoFit/>
          </a:bodyPr>
          <a:lstStyle/>
          <a:p>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we have studied this poem, we will be able to ...........</a:t>
            </a:r>
          </a:p>
          <a:p>
            <a:endPar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recognize and use English sounds, stress and intonation.</a:t>
            </a:r>
          </a:p>
          <a:p>
            <a:pPr marL="285750" indent="-285750">
              <a:buFont typeface="Wingdings" panose="05000000000000000000" pitchFamily="2" charset="2"/>
              <a:buChar char="Ø"/>
            </a:pP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and enjoy the poem.</a:t>
            </a:r>
          </a:p>
          <a:p>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 evaluate and summarise literary texts.</a:t>
            </a:r>
          </a:p>
        </p:txBody>
      </p:sp>
    </p:spTree>
    <p:extLst>
      <p:ext uri="{BB962C8B-B14F-4D97-AF65-F5344CB8AC3E}">
        <p14:creationId xmlns:p14="http://schemas.microsoft.com/office/powerpoint/2010/main" val="1026307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
                            </p:stCondLst>
                            <p:childTnLst>
                              <p:par>
                                <p:cTn id="10" presetID="2" presetClass="entr" presetSubtype="1" decel="100000" fill="hold" nodeType="after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5950"/>
                            </p:stCondLst>
                            <p:childTnLst>
                              <p:par>
                                <p:cTn id="15" presetID="2" presetClass="entr" presetSubtype="1" decel="100000" fill="hold" nodeType="afterEffect">
                                  <p:stCondLst>
                                    <p:cond delay="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7700"/>
                            </p:stCondLst>
                            <p:childTnLst>
                              <p:par>
                                <p:cTn id="20" presetID="2" presetClass="entr" presetSubtype="1" decel="100000" fill="hold" nodeType="afterEffect">
                                  <p:stCondLst>
                                    <p:cond delay="0"/>
                                  </p:stCondLst>
                                  <p:iterate type="lt">
                                    <p:tmPct val="10000"/>
                                  </p:iterate>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289D3-7C40-442B-9C8D-A8C86A9976C6}"/>
              </a:ext>
            </a:extLst>
          </p:cNvPr>
          <p:cNvSpPr txBox="1"/>
          <p:nvPr/>
        </p:nvSpPr>
        <p:spPr>
          <a:xfrm>
            <a:off x="2605087" y="199149"/>
            <a:ext cx="698182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A8414800-1E91-439C-85FF-98F7C9C0853F}"/>
              </a:ext>
            </a:extLst>
          </p:cNvPr>
          <p:cNvSpPr txBox="1"/>
          <p:nvPr/>
        </p:nvSpPr>
        <p:spPr>
          <a:xfrm>
            <a:off x="454323" y="1322396"/>
            <a:ext cx="1777599"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Circle</a:t>
            </a:r>
          </a:p>
        </p:txBody>
      </p:sp>
      <p:sp>
        <p:nvSpPr>
          <p:cNvPr id="4" name="TextBox 3">
            <a:extLst>
              <a:ext uri="{FF2B5EF4-FFF2-40B4-BE49-F238E27FC236}">
                <a16:creationId xmlns:a16="http://schemas.microsoft.com/office/drawing/2014/main" id="{E03D9A66-4A4B-4E8C-AFC2-AD21BB984C8C}"/>
              </a:ext>
            </a:extLst>
          </p:cNvPr>
          <p:cNvSpPr txBox="1"/>
          <p:nvPr/>
        </p:nvSpPr>
        <p:spPr>
          <a:xfrm>
            <a:off x="454323" y="2550005"/>
            <a:ext cx="5753819" cy="1384995"/>
          </a:xfrm>
          <a:prstGeom prst="rect">
            <a:avLst/>
          </a:prstGeom>
          <a:noFill/>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round plane figure whose boundary consists of points equidistant from a fixed point. </a:t>
            </a:r>
          </a:p>
        </p:txBody>
      </p:sp>
      <p:sp>
        <p:nvSpPr>
          <p:cNvPr id="6" name="TextBox 5">
            <a:extLst>
              <a:ext uri="{FF2B5EF4-FFF2-40B4-BE49-F238E27FC236}">
                <a16:creationId xmlns:a16="http://schemas.microsoft.com/office/drawing/2014/main" id="{58391DFF-A146-4753-8DEB-D91D69B870A9}"/>
              </a:ext>
            </a:extLst>
          </p:cNvPr>
          <p:cNvSpPr txBox="1"/>
          <p:nvPr/>
        </p:nvSpPr>
        <p:spPr>
          <a:xfrm>
            <a:off x="454323" y="4577834"/>
            <a:ext cx="5753819"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ring</a:t>
            </a:r>
          </a:p>
        </p:txBody>
      </p:sp>
      <p:pic>
        <p:nvPicPr>
          <p:cNvPr id="8" name="Picture 7">
            <a:extLst>
              <a:ext uri="{FF2B5EF4-FFF2-40B4-BE49-F238E27FC236}">
                <a16:creationId xmlns:a16="http://schemas.microsoft.com/office/drawing/2014/main" id="{744978A3-FD4F-4F32-96E7-F59A371DB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5" y="1013500"/>
            <a:ext cx="4738687" cy="4830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728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289D3-7C40-442B-9C8D-A8C86A9976C6}"/>
              </a:ext>
            </a:extLst>
          </p:cNvPr>
          <p:cNvSpPr txBox="1"/>
          <p:nvPr/>
        </p:nvSpPr>
        <p:spPr>
          <a:xfrm>
            <a:off x="2605087" y="307304"/>
            <a:ext cx="698182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A8414800-1E91-439C-85FF-98F7C9C0853F}"/>
              </a:ext>
            </a:extLst>
          </p:cNvPr>
          <p:cNvSpPr txBox="1"/>
          <p:nvPr/>
        </p:nvSpPr>
        <p:spPr>
          <a:xfrm>
            <a:off x="454325" y="1282461"/>
            <a:ext cx="1866182"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Stranger</a:t>
            </a:r>
          </a:p>
        </p:txBody>
      </p:sp>
      <p:sp>
        <p:nvSpPr>
          <p:cNvPr id="4" name="TextBox 3">
            <a:extLst>
              <a:ext uri="{FF2B5EF4-FFF2-40B4-BE49-F238E27FC236}">
                <a16:creationId xmlns:a16="http://schemas.microsoft.com/office/drawing/2014/main" id="{E03D9A66-4A4B-4E8C-AFC2-AD21BB984C8C}"/>
              </a:ext>
            </a:extLst>
          </p:cNvPr>
          <p:cNvSpPr txBox="1"/>
          <p:nvPr/>
        </p:nvSpPr>
        <p:spPr>
          <a:xfrm>
            <a:off x="454323" y="2550005"/>
            <a:ext cx="5753819" cy="954107"/>
          </a:xfrm>
          <a:prstGeom prst="rect">
            <a:avLst/>
          </a:prstGeom>
          <a:noFill/>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person whom one does not know or with whom one is not familiar.</a:t>
            </a:r>
          </a:p>
        </p:txBody>
      </p:sp>
      <p:sp>
        <p:nvSpPr>
          <p:cNvPr id="6" name="TextBox 5">
            <a:extLst>
              <a:ext uri="{FF2B5EF4-FFF2-40B4-BE49-F238E27FC236}">
                <a16:creationId xmlns:a16="http://schemas.microsoft.com/office/drawing/2014/main" id="{58391DFF-A146-4753-8DEB-D91D69B870A9}"/>
              </a:ext>
            </a:extLst>
          </p:cNvPr>
          <p:cNvSpPr txBox="1"/>
          <p:nvPr/>
        </p:nvSpPr>
        <p:spPr>
          <a:xfrm>
            <a:off x="454323" y="4577834"/>
            <a:ext cx="5753819"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Unknown person</a:t>
            </a:r>
          </a:p>
        </p:txBody>
      </p:sp>
      <p:pic>
        <p:nvPicPr>
          <p:cNvPr id="8" name="Picture 7">
            <a:extLst>
              <a:ext uri="{FF2B5EF4-FFF2-40B4-BE49-F238E27FC236}">
                <a16:creationId xmlns:a16="http://schemas.microsoft.com/office/drawing/2014/main" id="{744978A3-FD4F-4F32-96E7-F59A371DBE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78438" y="1086928"/>
            <a:ext cx="5391509" cy="49343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331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289D3-7C40-442B-9C8D-A8C86A9976C6}"/>
              </a:ext>
            </a:extLst>
          </p:cNvPr>
          <p:cNvSpPr txBox="1"/>
          <p:nvPr/>
        </p:nvSpPr>
        <p:spPr>
          <a:xfrm>
            <a:off x="2605087" y="307304"/>
            <a:ext cx="698182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A8414800-1E91-439C-85FF-98F7C9C0853F}"/>
              </a:ext>
            </a:extLst>
          </p:cNvPr>
          <p:cNvSpPr txBox="1"/>
          <p:nvPr/>
        </p:nvSpPr>
        <p:spPr>
          <a:xfrm>
            <a:off x="454325" y="1282461"/>
            <a:ext cx="1866182"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Wear</a:t>
            </a:r>
          </a:p>
        </p:txBody>
      </p:sp>
      <p:sp>
        <p:nvSpPr>
          <p:cNvPr id="4" name="TextBox 3">
            <a:extLst>
              <a:ext uri="{FF2B5EF4-FFF2-40B4-BE49-F238E27FC236}">
                <a16:creationId xmlns:a16="http://schemas.microsoft.com/office/drawing/2014/main" id="{E03D9A66-4A4B-4E8C-AFC2-AD21BB984C8C}"/>
              </a:ext>
            </a:extLst>
          </p:cNvPr>
          <p:cNvSpPr txBox="1"/>
          <p:nvPr/>
        </p:nvSpPr>
        <p:spPr>
          <a:xfrm>
            <a:off x="454323" y="2550005"/>
            <a:ext cx="5753819" cy="954107"/>
          </a:xfrm>
          <a:prstGeom prst="rect">
            <a:avLst/>
          </a:prstGeom>
          <a:noFill/>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have something on your body as a piece of clothing, an ornament etc.</a:t>
            </a:r>
          </a:p>
        </p:txBody>
      </p:sp>
      <p:sp>
        <p:nvSpPr>
          <p:cNvPr id="6" name="TextBox 5">
            <a:extLst>
              <a:ext uri="{FF2B5EF4-FFF2-40B4-BE49-F238E27FC236}">
                <a16:creationId xmlns:a16="http://schemas.microsoft.com/office/drawing/2014/main" id="{58391DFF-A146-4753-8DEB-D91D69B870A9}"/>
              </a:ext>
            </a:extLst>
          </p:cNvPr>
          <p:cNvSpPr txBox="1"/>
          <p:nvPr/>
        </p:nvSpPr>
        <p:spPr>
          <a:xfrm>
            <a:off x="454323" y="4577834"/>
            <a:ext cx="5753819"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Put on</a:t>
            </a:r>
          </a:p>
        </p:txBody>
      </p:sp>
      <p:pic>
        <p:nvPicPr>
          <p:cNvPr id="8" name="Picture 7">
            <a:extLst>
              <a:ext uri="{FF2B5EF4-FFF2-40B4-BE49-F238E27FC236}">
                <a16:creationId xmlns:a16="http://schemas.microsoft.com/office/drawing/2014/main" id="{744978A3-FD4F-4F32-96E7-F59A371DBE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30807" y="1013500"/>
            <a:ext cx="3906868" cy="522339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83334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280</TotalTime>
  <Words>1384</Words>
  <Application>Microsoft Office PowerPoint</Application>
  <PresentationFormat>Widescreen</PresentationFormat>
  <Paragraphs>77</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Monotype Corsiva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SWAPNIL</cp:lastModifiedBy>
  <cp:revision>116</cp:revision>
  <dcterms:created xsi:type="dcterms:W3CDTF">2020-05-14T16:07:57Z</dcterms:created>
  <dcterms:modified xsi:type="dcterms:W3CDTF">2020-05-15T17:34:12Z</dcterms:modified>
</cp:coreProperties>
</file>