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7" r:id="rId3"/>
    <p:sldId id="278" r:id="rId4"/>
    <p:sldId id="258" r:id="rId5"/>
    <p:sldId id="259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64" r:id="rId15"/>
    <p:sldId id="265" r:id="rId16"/>
    <p:sldId id="266" r:id="rId17"/>
    <p:sldId id="26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3DFB862A-F680-4D4E-9F24-23DFCDBBC4BE}">
          <p14:sldIdLst>
            <p14:sldId id="256"/>
            <p14:sldId id="277"/>
            <p14:sldId id="278"/>
            <p14:sldId id="258"/>
            <p14:sldId id="259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64"/>
            <p14:sldId id="265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C784A-7D47-4FE1-BBD0-282952797C4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5379D-A4F5-44D7-8C45-206E14562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20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379D-A4F5-44D7-8C45-206E14562E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470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B39E-6FB4-4168-9E5C-18DC73275A6D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88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B39E-6FB4-4168-9E5C-18DC73275A6D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178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B39E-6FB4-4168-9E5C-18DC73275A6D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929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B39E-6FB4-4168-9E5C-18DC73275A6D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57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B39E-6FB4-4168-9E5C-18DC73275A6D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58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B39E-6FB4-4168-9E5C-18DC73275A6D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4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B39E-6FB4-4168-9E5C-18DC73275A6D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859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B39E-6FB4-4168-9E5C-18DC73275A6D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05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B39E-6FB4-4168-9E5C-18DC73275A6D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18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B39E-6FB4-4168-9E5C-18DC73275A6D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37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B39E-6FB4-4168-9E5C-18DC73275A6D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98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B39E-6FB4-4168-9E5C-18DC73275A6D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07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FB39E-6FB4-4168-9E5C-18DC73275A6D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235" y="3435236"/>
            <a:ext cx="3290914" cy="34641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37455" y="-64143"/>
            <a:ext cx="3620005" cy="38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42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facebook.com/profile.php?id=10005072629192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mailto:masud.rana@ucepbd.or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04252" y="2319711"/>
            <a:ext cx="82505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9600" dirty="0"/>
              <a:t>সকলকে শুভেচ্ছা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0629004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2215" y="110293"/>
            <a:ext cx="5607570" cy="954009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err="1"/>
              <a:t>অক্টাল</a:t>
            </a:r>
            <a:r>
              <a:rPr lang="en-US" sz="5400" b="1" dirty="0"/>
              <a:t> </a:t>
            </a:r>
            <a:r>
              <a:rPr lang="en-US" sz="5400" b="1" dirty="0" err="1"/>
              <a:t>সংখ্যা</a:t>
            </a:r>
            <a:r>
              <a:rPr lang="en-US" sz="5400" b="1" dirty="0"/>
              <a:t> </a:t>
            </a:r>
            <a:r>
              <a:rPr lang="en-US" sz="5400" b="1" dirty="0" err="1"/>
              <a:t>পদ্ধতি</a:t>
            </a:r>
            <a:r>
              <a:rPr lang="en-US" sz="5400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3112" y="941205"/>
            <a:ext cx="10515600" cy="5039871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 err="1"/>
              <a:t>অক্টাল</a:t>
            </a:r>
            <a:r>
              <a:rPr lang="en-US" b="1" dirty="0"/>
              <a:t> </a:t>
            </a:r>
            <a:r>
              <a:rPr lang="en-US" b="1" dirty="0" err="1"/>
              <a:t>সংখ্যা</a:t>
            </a:r>
            <a:r>
              <a:rPr lang="en-US" b="1" dirty="0"/>
              <a:t> </a:t>
            </a:r>
            <a:r>
              <a:rPr lang="en-US" b="1" dirty="0" err="1"/>
              <a:t>পদ্ধতি</a:t>
            </a:r>
            <a:r>
              <a:rPr lang="en-US" b="1" dirty="0"/>
              <a:t> (Octal Numbering System</a:t>
            </a:r>
            <a:r>
              <a:rPr lang="en-US" b="1" dirty="0" smtClean="0"/>
              <a:t>): </a:t>
            </a:r>
            <a:r>
              <a:rPr lang="en-US" dirty="0" err="1"/>
              <a:t>যে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 </a:t>
            </a:r>
            <a:r>
              <a:rPr lang="en-US" dirty="0" err="1"/>
              <a:t>পদ্ধতিতে</a:t>
            </a:r>
            <a:r>
              <a:rPr lang="en-US" dirty="0"/>
              <a:t> ৮টি </a:t>
            </a:r>
            <a:r>
              <a:rPr lang="en-US" dirty="0" err="1"/>
              <a:t>অঙ্ক</a:t>
            </a:r>
            <a:r>
              <a:rPr lang="en-US" dirty="0"/>
              <a:t> (Digit) </a:t>
            </a:r>
            <a:r>
              <a:rPr lang="en-US" dirty="0" err="1"/>
              <a:t>বা</a:t>
            </a:r>
            <a:r>
              <a:rPr lang="en-US" dirty="0"/>
              <a:t> </a:t>
            </a:r>
            <a:r>
              <a:rPr lang="en-US" dirty="0" err="1"/>
              <a:t>চিহ্ন</a:t>
            </a:r>
            <a:r>
              <a:rPr lang="en-US" dirty="0"/>
              <a:t> </a:t>
            </a:r>
            <a:r>
              <a:rPr lang="en-US" dirty="0" err="1"/>
              <a:t>ব্যবহার</a:t>
            </a:r>
            <a:r>
              <a:rPr lang="en-US" dirty="0"/>
              <a:t> </a:t>
            </a:r>
            <a:r>
              <a:rPr lang="en-US" dirty="0" err="1"/>
              <a:t>করা</a:t>
            </a:r>
            <a:r>
              <a:rPr lang="en-US" dirty="0"/>
              <a:t> </a:t>
            </a:r>
            <a:r>
              <a:rPr lang="en-US" dirty="0" err="1"/>
              <a:t>হয়</a:t>
            </a:r>
            <a:r>
              <a:rPr lang="en-US" dirty="0"/>
              <a:t> </a:t>
            </a:r>
            <a:r>
              <a:rPr lang="en-US" dirty="0" err="1"/>
              <a:t>তাকে</a:t>
            </a:r>
            <a:r>
              <a:rPr lang="en-US" dirty="0"/>
              <a:t> </a:t>
            </a:r>
            <a:r>
              <a:rPr lang="en-US" dirty="0" err="1"/>
              <a:t>অক্টাল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 </a:t>
            </a:r>
            <a:r>
              <a:rPr lang="en-US" dirty="0" err="1"/>
              <a:t>পদ্ধতি</a:t>
            </a:r>
            <a:r>
              <a:rPr lang="en-US" dirty="0"/>
              <a:t> </a:t>
            </a:r>
            <a:r>
              <a:rPr lang="en-US" dirty="0" err="1"/>
              <a:t>বলে</a:t>
            </a:r>
            <a:r>
              <a:rPr lang="en-US" dirty="0"/>
              <a:t>। </a:t>
            </a:r>
            <a:r>
              <a:rPr lang="en-US" dirty="0" err="1"/>
              <a:t>কম্পিউটারের</a:t>
            </a:r>
            <a:r>
              <a:rPr lang="en-US" dirty="0"/>
              <a:t> </a:t>
            </a:r>
            <a:r>
              <a:rPr lang="en-US" dirty="0" err="1"/>
              <a:t>অভ্যন্তরীণ</a:t>
            </a:r>
            <a:r>
              <a:rPr lang="en-US" dirty="0"/>
              <a:t> </a:t>
            </a:r>
            <a:r>
              <a:rPr lang="en-US" dirty="0" err="1"/>
              <a:t>বিভিন্ন</a:t>
            </a:r>
            <a:r>
              <a:rPr lang="en-US" dirty="0"/>
              <a:t> </a:t>
            </a:r>
            <a:r>
              <a:rPr lang="en-US" dirty="0" err="1"/>
              <a:t>কাজের</a:t>
            </a:r>
            <a:r>
              <a:rPr lang="en-US" dirty="0"/>
              <a:t> </a:t>
            </a:r>
            <a:r>
              <a:rPr lang="en-US" dirty="0" err="1"/>
              <a:t>ব্যাখ্যার</a:t>
            </a:r>
            <a:r>
              <a:rPr lang="en-US" dirty="0"/>
              <a:t> </a:t>
            </a:r>
            <a:r>
              <a:rPr lang="en-US" dirty="0" err="1"/>
              <a:t>জন্য</a:t>
            </a:r>
            <a:r>
              <a:rPr lang="en-US" dirty="0"/>
              <a:t> </a:t>
            </a:r>
            <a:r>
              <a:rPr lang="en-US" dirty="0" err="1"/>
              <a:t>এই</a:t>
            </a:r>
            <a:r>
              <a:rPr lang="en-US" dirty="0"/>
              <a:t> </a:t>
            </a:r>
            <a:r>
              <a:rPr lang="en-US" dirty="0" err="1"/>
              <a:t>পদ্ধতি</a:t>
            </a:r>
            <a:r>
              <a:rPr lang="en-US" dirty="0"/>
              <a:t> </a:t>
            </a:r>
            <a:r>
              <a:rPr lang="en-US" dirty="0" err="1"/>
              <a:t>ব্যবহার</a:t>
            </a:r>
            <a:r>
              <a:rPr lang="en-US" dirty="0"/>
              <a:t> </a:t>
            </a:r>
            <a:r>
              <a:rPr lang="en-US" dirty="0" err="1"/>
              <a:t>করা</a:t>
            </a:r>
            <a:r>
              <a:rPr lang="en-US" dirty="0"/>
              <a:t> </a:t>
            </a:r>
            <a:r>
              <a:rPr lang="en-US" dirty="0" err="1"/>
              <a:t>হয়</a:t>
            </a:r>
            <a:r>
              <a:rPr lang="en-US" dirty="0"/>
              <a:t>। </a:t>
            </a:r>
            <a:r>
              <a:rPr lang="en-US" dirty="0" err="1"/>
              <a:t>এই</a:t>
            </a:r>
            <a:r>
              <a:rPr lang="en-US" dirty="0"/>
              <a:t> </a:t>
            </a:r>
            <a:r>
              <a:rPr lang="en-US" dirty="0" err="1"/>
              <a:t>পদ্ধতিতে</a:t>
            </a:r>
            <a:r>
              <a:rPr lang="en-US" dirty="0"/>
              <a:t> </a:t>
            </a:r>
            <a:r>
              <a:rPr lang="en-US" dirty="0" err="1"/>
              <a:t>ব্যবহৃত</a:t>
            </a:r>
            <a:r>
              <a:rPr lang="en-US" dirty="0"/>
              <a:t> </a:t>
            </a:r>
            <a:r>
              <a:rPr lang="en-US" dirty="0" err="1" smtClean="0"/>
              <a:t>ডিজিটগুলো</a:t>
            </a:r>
            <a:r>
              <a:rPr lang="en-US" dirty="0" smtClean="0"/>
              <a:t> </a:t>
            </a:r>
            <a:r>
              <a:rPr lang="en-US" dirty="0" err="1" smtClean="0"/>
              <a:t>হলো</a:t>
            </a:r>
            <a:r>
              <a:rPr lang="en-US" dirty="0" smtClean="0"/>
              <a:t> ০</a:t>
            </a:r>
            <a:r>
              <a:rPr lang="en-US" dirty="0"/>
              <a:t>, ১, ২, ৩, ৪, ৫, ৬ </a:t>
            </a:r>
            <a:r>
              <a:rPr lang="en-US" dirty="0" err="1"/>
              <a:t>এবং</a:t>
            </a:r>
            <a:r>
              <a:rPr lang="en-US" dirty="0"/>
              <a:t> ৭। </a:t>
            </a:r>
            <a:r>
              <a:rPr lang="en-US" dirty="0" err="1"/>
              <a:t>অক্টাল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 </a:t>
            </a:r>
            <a:r>
              <a:rPr lang="en-US" dirty="0" err="1"/>
              <a:t>পদ্ধতির</a:t>
            </a:r>
            <a:r>
              <a:rPr lang="en-US" dirty="0"/>
              <a:t> </a:t>
            </a:r>
            <a:r>
              <a:rPr lang="en-US" dirty="0" err="1"/>
              <a:t>ভিত্তি</a:t>
            </a:r>
            <a:r>
              <a:rPr lang="en-US" dirty="0"/>
              <a:t> </a:t>
            </a:r>
            <a:r>
              <a:rPr lang="en-US" dirty="0" err="1"/>
              <a:t>হচ্ছে</a:t>
            </a:r>
            <a:r>
              <a:rPr lang="en-US" dirty="0"/>
              <a:t> ৮। </a:t>
            </a: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err="1" smtClean="0"/>
              <a:t>আটি</a:t>
            </a:r>
            <a:r>
              <a:rPr lang="en-US" b="1" dirty="0" smtClean="0"/>
              <a:t> </a:t>
            </a:r>
            <a:r>
              <a:rPr lang="en-US" b="1" dirty="0" err="1"/>
              <a:t>ভিত্তিক</a:t>
            </a:r>
            <a:r>
              <a:rPr lang="en-US" b="1" dirty="0"/>
              <a:t> </a:t>
            </a:r>
            <a:r>
              <a:rPr lang="en-US" b="1" dirty="0" err="1"/>
              <a:t>সংখ্যা</a:t>
            </a:r>
            <a:r>
              <a:rPr lang="en-US" b="1" dirty="0"/>
              <a:t> </a:t>
            </a:r>
            <a:r>
              <a:rPr lang="en-US" b="1" dirty="0" err="1"/>
              <a:t>পদ্ধতির</a:t>
            </a:r>
            <a:r>
              <a:rPr lang="en-US" b="1" dirty="0"/>
              <a:t> </a:t>
            </a:r>
            <a:r>
              <a:rPr lang="en-US" b="1" dirty="0" err="1"/>
              <a:t>গঠন</a:t>
            </a:r>
            <a:r>
              <a:rPr lang="en-US" b="1" dirty="0"/>
              <a:t> </a:t>
            </a:r>
            <a:r>
              <a:rPr lang="en-US" b="1" dirty="0" err="1" smtClean="0"/>
              <a:t>বিশ্লেষণ</a:t>
            </a:r>
            <a:r>
              <a:rPr lang="en-US" b="1" dirty="0"/>
              <a:t>:</a:t>
            </a:r>
            <a:r>
              <a:rPr lang="en-US" b="1" dirty="0" smtClean="0"/>
              <a:t> </a:t>
            </a:r>
            <a:r>
              <a:rPr lang="en-US" dirty="0"/>
              <a:t>৪৫৭ </a:t>
            </a:r>
            <a:r>
              <a:rPr lang="en-US" dirty="0" err="1"/>
              <a:t>অক্টাল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। এ </a:t>
            </a:r>
            <a:r>
              <a:rPr lang="en-US" dirty="0" err="1"/>
              <a:t>সংখ্যাটিকে</a:t>
            </a:r>
            <a:r>
              <a:rPr lang="en-US" dirty="0"/>
              <a:t> </a:t>
            </a:r>
            <a:r>
              <a:rPr lang="en-US" dirty="0" err="1"/>
              <a:t>বিশ্লেষণ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 </a:t>
            </a:r>
            <a:r>
              <a:rPr lang="en-US" dirty="0" err="1"/>
              <a:t>দেখা</a:t>
            </a:r>
            <a:r>
              <a:rPr lang="en-US" dirty="0"/>
              <a:t> </a:t>
            </a:r>
            <a:r>
              <a:rPr lang="en-US" dirty="0" err="1"/>
              <a:t>যাক</a:t>
            </a:r>
            <a:r>
              <a:rPr lang="en-US" dirty="0"/>
              <a:t>। </a:t>
            </a:r>
            <a:r>
              <a:rPr lang="en-US" dirty="0" err="1"/>
              <a:t>আটভিত্তিক</a:t>
            </a:r>
            <a:r>
              <a:rPr lang="en-US" dirty="0"/>
              <a:t> </a:t>
            </a:r>
            <a:r>
              <a:rPr lang="en-US" dirty="0" err="1"/>
              <a:t>একটি</a:t>
            </a:r>
            <a:r>
              <a:rPr lang="en-US" dirty="0"/>
              <a:t> </a:t>
            </a:r>
            <a:r>
              <a:rPr lang="en-US" dirty="0" err="1"/>
              <a:t>সংখ্যার</a:t>
            </a:r>
            <a:r>
              <a:rPr lang="en-US" dirty="0"/>
              <a:t> </a:t>
            </a:r>
            <a:r>
              <a:rPr lang="en-US" dirty="0" err="1"/>
              <a:t>অন্তর্গত</a:t>
            </a:r>
            <a:r>
              <a:rPr lang="en-US" dirty="0"/>
              <a:t> </a:t>
            </a:r>
            <a:r>
              <a:rPr lang="en-US" dirty="0" err="1"/>
              <a:t>প্রতিটি</a:t>
            </a:r>
            <a:r>
              <a:rPr lang="en-US" dirty="0"/>
              <a:t> </a:t>
            </a:r>
            <a:r>
              <a:rPr lang="en-US" dirty="0" err="1"/>
              <a:t>অঙ্কের</a:t>
            </a:r>
            <a:r>
              <a:rPr lang="en-US" dirty="0"/>
              <a:t> </a:t>
            </a:r>
            <a:r>
              <a:rPr lang="en-US" dirty="0" err="1"/>
              <a:t>স্থানীয়</a:t>
            </a:r>
            <a:r>
              <a:rPr lang="en-US" dirty="0"/>
              <a:t> </a:t>
            </a:r>
            <a:r>
              <a:rPr lang="en-US" dirty="0" err="1"/>
              <a:t>মান</a:t>
            </a:r>
            <a:r>
              <a:rPr lang="en-US" dirty="0"/>
              <a:t> </a:t>
            </a:r>
            <a:r>
              <a:rPr lang="en-US" dirty="0" err="1"/>
              <a:t>আট</a:t>
            </a:r>
            <a:r>
              <a:rPr lang="en-US" dirty="0"/>
              <a:t> </a:t>
            </a:r>
            <a:r>
              <a:rPr lang="en-US" dirty="0" err="1"/>
              <a:t>বা</a:t>
            </a:r>
            <a:r>
              <a:rPr lang="en-US" dirty="0"/>
              <a:t> </a:t>
            </a:r>
            <a:r>
              <a:rPr lang="en-US" dirty="0" err="1"/>
              <a:t>তার</a:t>
            </a:r>
            <a:r>
              <a:rPr lang="en-US" dirty="0"/>
              <a:t> </a:t>
            </a:r>
            <a:r>
              <a:rPr lang="en-US" dirty="0" err="1"/>
              <a:t>গুণিতক</a:t>
            </a:r>
            <a:r>
              <a:rPr lang="en-US" dirty="0"/>
              <a:t>। </a:t>
            </a:r>
            <a:r>
              <a:rPr lang="en-US" dirty="0" err="1"/>
              <a:t>যেমন</a:t>
            </a:r>
            <a:r>
              <a:rPr lang="en-US" dirty="0"/>
              <a:t>— </a:t>
            </a:r>
            <a:r>
              <a:rPr lang="en-US" dirty="0" err="1"/>
              <a:t>ডান</a:t>
            </a:r>
            <a:r>
              <a:rPr lang="en-US" dirty="0"/>
              <a:t> </a:t>
            </a:r>
            <a:r>
              <a:rPr lang="en-US" dirty="0" err="1"/>
              <a:t>দিক</a:t>
            </a:r>
            <a:r>
              <a:rPr lang="en-US" dirty="0"/>
              <a:t> </a:t>
            </a:r>
            <a:r>
              <a:rPr lang="en-US" dirty="0" err="1"/>
              <a:t>থেকে</a:t>
            </a:r>
            <a:r>
              <a:rPr lang="en-US" dirty="0"/>
              <a:t> </a:t>
            </a:r>
            <a:r>
              <a:rPr lang="en-US" dirty="0" err="1"/>
              <a:t>প্রথম</a:t>
            </a:r>
            <a:r>
              <a:rPr lang="en-US" dirty="0"/>
              <a:t> </a:t>
            </a:r>
            <a:r>
              <a:rPr lang="en-US" dirty="0" err="1"/>
              <a:t>অঙ্কের</a:t>
            </a:r>
            <a:r>
              <a:rPr lang="en-US" dirty="0"/>
              <a:t> </a:t>
            </a:r>
            <a:r>
              <a:rPr lang="en-US" dirty="0" err="1"/>
              <a:t>মান</a:t>
            </a:r>
            <a:r>
              <a:rPr lang="en-US" dirty="0"/>
              <a:t> ৮° । </a:t>
            </a:r>
            <a:r>
              <a:rPr lang="en-US" dirty="0" err="1"/>
              <a:t>দ্বিতীয়</a:t>
            </a:r>
            <a:r>
              <a:rPr lang="en-US" dirty="0"/>
              <a:t> </a:t>
            </a:r>
            <a:r>
              <a:rPr lang="en-US" dirty="0" err="1"/>
              <a:t>অঙ্কের</a:t>
            </a:r>
            <a:r>
              <a:rPr lang="en-US" dirty="0"/>
              <a:t> </a:t>
            </a:r>
            <a:r>
              <a:rPr lang="en-US" dirty="0" err="1"/>
              <a:t>মান</a:t>
            </a:r>
            <a:r>
              <a:rPr lang="en-US" dirty="0"/>
              <a:t> </a:t>
            </a:r>
            <a:r>
              <a:rPr lang="en-US" dirty="0" smtClean="0"/>
              <a:t>৮</a:t>
            </a:r>
            <a:r>
              <a:rPr lang="en-US" baseline="30000" dirty="0" smtClean="0"/>
              <a:t>১</a:t>
            </a:r>
            <a:r>
              <a:rPr lang="en-US" dirty="0" smtClean="0"/>
              <a:t> </a:t>
            </a:r>
            <a:r>
              <a:rPr lang="en-US" dirty="0" err="1"/>
              <a:t>বা</a:t>
            </a:r>
            <a:r>
              <a:rPr lang="en-US" dirty="0"/>
              <a:t> </a:t>
            </a:r>
            <a:r>
              <a:rPr lang="en-US" dirty="0" err="1"/>
              <a:t>তৃতীয়</a:t>
            </a:r>
            <a:r>
              <a:rPr lang="en-US" dirty="0"/>
              <a:t> </a:t>
            </a:r>
            <a:r>
              <a:rPr lang="en-US" dirty="0" err="1"/>
              <a:t>অঙ্কের</a:t>
            </a:r>
            <a:r>
              <a:rPr lang="en-US" dirty="0"/>
              <a:t> </a:t>
            </a:r>
            <a:r>
              <a:rPr lang="en-US" dirty="0" err="1"/>
              <a:t>মান</a:t>
            </a:r>
            <a:r>
              <a:rPr lang="en-US" dirty="0"/>
              <a:t> </a:t>
            </a:r>
            <a:r>
              <a:rPr lang="en-US" dirty="0" smtClean="0"/>
              <a:t>৮</a:t>
            </a:r>
            <a:r>
              <a:rPr lang="en-US" baseline="30000" dirty="0" smtClean="0"/>
              <a:t>২</a:t>
            </a:r>
            <a:r>
              <a:rPr lang="en-US" dirty="0" smtClean="0"/>
              <a:t>। </a:t>
            </a:r>
            <a:r>
              <a:rPr lang="en-US" dirty="0" err="1"/>
              <a:t>প্রতি</a:t>
            </a:r>
            <a:r>
              <a:rPr lang="en-US" dirty="0"/>
              <a:t> </a:t>
            </a:r>
            <a:r>
              <a:rPr lang="en-US" dirty="0" err="1"/>
              <a:t>ক্ষেত্রে</a:t>
            </a:r>
            <a:r>
              <a:rPr lang="en-US" dirty="0"/>
              <a:t> </a:t>
            </a:r>
            <a:r>
              <a:rPr lang="en-US" dirty="0" err="1"/>
              <a:t>সূচক</a:t>
            </a:r>
            <a:r>
              <a:rPr lang="en-US" dirty="0"/>
              <a:t> </a:t>
            </a:r>
            <a:r>
              <a:rPr lang="en-US" dirty="0" err="1"/>
              <a:t>বা</a:t>
            </a:r>
            <a:r>
              <a:rPr lang="en-US" dirty="0"/>
              <a:t> </a:t>
            </a:r>
            <a:r>
              <a:rPr lang="en-US" dirty="0" err="1"/>
              <a:t>ঘাত</a:t>
            </a:r>
            <a:r>
              <a:rPr lang="en-US" dirty="0"/>
              <a:t> </a:t>
            </a:r>
            <a:r>
              <a:rPr lang="en-US" dirty="0" err="1"/>
              <a:t>গুণিতক</a:t>
            </a:r>
            <a:r>
              <a:rPr lang="en-US" dirty="0"/>
              <a:t> </a:t>
            </a:r>
            <a:r>
              <a:rPr lang="en-US" dirty="0" err="1"/>
              <a:t>প্রকাশ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। </a:t>
            </a:r>
            <a:r>
              <a:rPr lang="en-US" dirty="0" err="1"/>
              <a:t>যেমন</a:t>
            </a:r>
            <a:r>
              <a:rPr lang="en-US" dirty="0"/>
              <a:t>— ৪৫৭ = ৪ x৮</a:t>
            </a:r>
            <a:r>
              <a:rPr lang="en-US" baseline="30000" dirty="0"/>
              <a:t>২</a:t>
            </a:r>
            <a:r>
              <a:rPr lang="en-US" dirty="0"/>
              <a:t>+৫x </a:t>
            </a:r>
            <a:r>
              <a:rPr lang="en-US" dirty="0" smtClean="0"/>
              <a:t>৮</a:t>
            </a:r>
            <a:r>
              <a:rPr lang="en-US" baseline="30000" dirty="0" smtClean="0"/>
              <a:t>১</a:t>
            </a:r>
            <a:r>
              <a:rPr lang="en-US" dirty="0" smtClean="0"/>
              <a:t> </a:t>
            </a:r>
            <a:r>
              <a:rPr lang="en-US" dirty="0"/>
              <a:t>+ ৭ x </a:t>
            </a:r>
            <a:r>
              <a:rPr lang="en-US" dirty="0" smtClean="0"/>
              <a:t>৮</a:t>
            </a:r>
            <a:r>
              <a:rPr lang="en-US" baseline="30000" dirty="0" smtClean="0"/>
              <a:t>০</a:t>
            </a:r>
            <a:r>
              <a:rPr lang="en-US" dirty="0" smtClean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err="1" smtClean="0"/>
              <a:t>স্থানীয়</a:t>
            </a:r>
            <a:r>
              <a:rPr lang="en-US" dirty="0" smtClean="0"/>
              <a:t> </a:t>
            </a:r>
            <a:r>
              <a:rPr lang="en-US" dirty="0" err="1"/>
              <a:t>মান</a:t>
            </a:r>
            <a:r>
              <a:rPr lang="en-US" dirty="0"/>
              <a:t> : </a:t>
            </a:r>
            <a:r>
              <a:rPr lang="en-US" dirty="0" err="1"/>
              <a:t>অক্টাল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 </a:t>
            </a:r>
            <a:r>
              <a:rPr lang="en-US" dirty="0" err="1"/>
              <a:t>পদ্ধতিতে</a:t>
            </a:r>
            <a:r>
              <a:rPr lang="en-US" dirty="0"/>
              <a:t> </a:t>
            </a:r>
            <a:r>
              <a:rPr lang="en-US" dirty="0" err="1"/>
              <a:t>প্রতিটি</a:t>
            </a:r>
            <a:r>
              <a:rPr lang="en-US" dirty="0"/>
              <a:t> </a:t>
            </a:r>
            <a:r>
              <a:rPr lang="en-US" dirty="0" err="1"/>
              <a:t>ডিজিটের</a:t>
            </a:r>
            <a:r>
              <a:rPr lang="en-US" dirty="0"/>
              <a:t> </a:t>
            </a:r>
            <a:r>
              <a:rPr lang="en-US" dirty="0" err="1"/>
              <a:t>স্থানীয়</a:t>
            </a:r>
            <a:r>
              <a:rPr lang="en-US" dirty="0"/>
              <a:t> </a:t>
            </a:r>
            <a:r>
              <a:rPr lang="en-US" dirty="0" err="1"/>
              <a:t>মান</a:t>
            </a:r>
            <a:r>
              <a:rPr lang="en-US" dirty="0"/>
              <a:t> (Value) </a:t>
            </a:r>
            <a:r>
              <a:rPr lang="en-US" dirty="0" err="1"/>
              <a:t>হচ্ছে</a:t>
            </a:r>
            <a:r>
              <a:rPr lang="en-US" dirty="0"/>
              <a:t> </a:t>
            </a:r>
            <a:r>
              <a:rPr lang="en-US" dirty="0" err="1"/>
              <a:t>নিম্নরূপ</a:t>
            </a:r>
            <a:r>
              <a:rPr lang="en-US" dirty="0"/>
              <a:t> : 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12" y="5777593"/>
            <a:ext cx="8096250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924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999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b="1" dirty="0" err="1"/>
              <a:t>একটি</a:t>
            </a:r>
            <a:r>
              <a:rPr lang="en-US" b="1" dirty="0"/>
              <a:t> </a:t>
            </a:r>
            <a:r>
              <a:rPr lang="en-US" b="1" dirty="0" err="1"/>
              <a:t>অক্টাল</a:t>
            </a:r>
            <a:r>
              <a:rPr lang="en-US" b="1" dirty="0"/>
              <a:t> </a:t>
            </a:r>
            <a:r>
              <a:rPr lang="en-US" b="1" dirty="0" err="1"/>
              <a:t>সংখ্যার</a:t>
            </a:r>
            <a:r>
              <a:rPr lang="en-US" b="1" dirty="0"/>
              <a:t> </a:t>
            </a:r>
            <a:r>
              <a:rPr lang="en-US" b="1" dirty="0" err="1"/>
              <a:t>সমতুল্য</a:t>
            </a:r>
            <a:r>
              <a:rPr lang="en-US" b="1" dirty="0"/>
              <a:t> </a:t>
            </a:r>
            <a:r>
              <a:rPr lang="en-US" b="1" dirty="0" err="1"/>
              <a:t>দশমিক</a:t>
            </a:r>
            <a:r>
              <a:rPr lang="en-US" b="1" dirty="0"/>
              <a:t> </a:t>
            </a:r>
            <a:r>
              <a:rPr lang="en-US" b="1" dirty="0" err="1"/>
              <a:t>মান</a:t>
            </a:r>
            <a:r>
              <a:rPr lang="en-US" b="1" dirty="0"/>
              <a:t> </a:t>
            </a:r>
            <a:r>
              <a:rPr lang="en-US" b="1" dirty="0" err="1"/>
              <a:t>নির্ণয়</a:t>
            </a:r>
            <a:r>
              <a:rPr lang="en-US" b="1" dirty="0"/>
              <a:t> </a:t>
            </a:r>
            <a:r>
              <a:rPr lang="en-US" b="1" dirty="0" err="1"/>
              <a:t>করে</a:t>
            </a:r>
            <a:r>
              <a:rPr lang="en-US" b="1" dirty="0"/>
              <a:t> </a:t>
            </a:r>
            <a:r>
              <a:rPr lang="en-US" b="1" dirty="0" err="1" smtClean="0"/>
              <a:t>দেখানো</a:t>
            </a:r>
            <a:r>
              <a:rPr lang="en-US" b="1" dirty="0" smtClean="0"/>
              <a:t> </a:t>
            </a:r>
            <a:r>
              <a:rPr lang="en-US" b="1" dirty="0" err="1" smtClean="0"/>
              <a:t>হলো</a:t>
            </a:r>
            <a:r>
              <a:rPr lang="en-US" b="1" dirty="0" smtClean="0"/>
              <a:t>: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(৫৬০) = ৫x৮+৬ x ৮ + ০ x ৮ 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= </a:t>
            </a:r>
            <a:r>
              <a:rPr lang="en-US" dirty="0"/>
              <a:t>৫ X ৬৪ +৬ x ৮ +০x১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= </a:t>
            </a:r>
            <a:r>
              <a:rPr lang="en-US" dirty="0"/>
              <a:t>৩২০ + ৪৮ + ০ = (৩৬৮)১০ 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অক্টাল</a:t>
            </a:r>
            <a:r>
              <a:rPr lang="en-US" b="1" dirty="0" smtClean="0"/>
              <a:t> </a:t>
            </a:r>
            <a:r>
              <a:rPr lang="en-US" b="1" dirty="0" err="1"/>
              <a:t>সংখ্যা</a:t>
            </a:r>
            <a:r>
              <a:rPr lang="en-US" b="1" dirty="0"/>
              <a:t> </a:t>
            </a:r>
            <a:r>
              <a:rPr lang="en-US" b="1" dirty="0" err="1"/>
              <a:t>পদ্ধতির</a:t>
            </a:r>
            <a:r>
              <a:rPr lang="en-US" b="1" dirty="0"/>
              <a:t> </a:t>
            </a:r>
            <a:r>
              <a:rPr lang="en-US" b="1" dirty="0" err="1"/>
              <a:t>বৈশিষ্ট্য</a:t>
            </a:r>
            <a:r>
              <a:rPr lang="en-US" b="1" dirty="0"/>
              <a:t> :</a:t>
            </a:r>
            <a:r>
              <a:rPr lang="en-US" dirty="0"/>
              <a:t> 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অক্টালের</a:t>
            </a:r>
            <a:r>
              <a:rPr lang="en-US" dirty="0" smtClean="0"/>
              <a:t> </a:t>
            </a:r>
            <a:r>
              <a:rPr lang="en-US" dirty="0" err="1"/>
              <a:t>বাইনারি</a:t>
            </a:r>
            <a:r>
              <a:rPr lang="en-US" dirty="0"/>
              <a:t> </a:t>
            </a:r>
            <a:r>
              <a:rPr lang="en-US" dirty="0" err="1"/>
              <a:t>নাম্বার</a:t>
            </a:r>
            <a:r>
              <a:rPr lang="en-US" dirty="0"/>
              <a:t> </a:t>
            </a:r>
            <a:r>
              <a:rPr lang="en-US" dirty="0" err="1"/>
              <a:t>সিস্টেমের</a:t>
            </a:r>
            <a:r>
              <a:rPr lang="en-US" dirty="0"/>
              <a:t> </a:t>
            </a:r>
            <a:r>
              <a:rPr lang="en-US" dirty="0" err="1"/>
              <a:t>বেস</a:t>
            </a:r>
            <a:r>
              <a:rPr lang="en-US" dirty="0"/>
              <a:t> </a:t>
            </a:r>
            <a:r>
              <a:rPr lang="en-US" dirty="0" err="1"/>
              <a:t>বা</a:t>
            </a:r>
            <a:r>
              <a:rPr lang="en-US" dirty="0"/>
              <a:t> </a:t>
            </a:r>
            <a:r>
              <a:rPr lang="en-US" dirty="0" err="1"/>
              <a:t>ভিত্তি</a:t>
            </a:r>
            <a:r>
              <a:rPr lang="en-US" dirty="0"/>
              <a:t> </a:t>
            </a:r>
            <a:r>
              <a:rPr lang="en-US" dirty="0" err="1"/>
              <a:t>হচ্ছে</a:t>
            </a:r>
            <a:r>
              <a:rPr lang="en-US" dirty="0"/>
              <a:t> </a:t>
            </a:r>
            <a:r>
              <a:rPr lang="en-US" dirty="0" smtClean="0"/>
              <a:t>৮। </a:t>
            </a:r>
          </a:p>
          <a:p>
            <a:pPr marL="514350" indent="-514350">
              <a:buAutoNum type="arabicPeriod"/>
            </a:pPr>
            <a:r>
              <a:rPr lang="en-US" dirty="0" smtClean="0"/>
              <a:t>এ </a:t>
            </a:r>
            <a:r>
              <a:rPr lang="en-US" dirty="0" err="1"/>
              <a:t>পদ্ধতিতে</a:t>
            </a:r>
            <a:r>
              <a:rPr lang="en-US" dirty="0"/>
              <a:t> 0 </a:t>
            </a:r>
            <a:r>
              <a:rPr lang="en-US" dirty="0" err="1"/>
              <a:t>থেকে</a:t>
            </a:r>
            <a:r>
              <a:rPr lang="en-US" dirty="0"/>
              <a:t> </a:t>
            </a:r>
            <a:r>
              <a:rPr lang="en-US" i="1" dirty="0"/>
              <a:t>7 </a:t>
            </a:r>
            <a:r>
              <a:rPr lang="en-US" dirty="0" err="1"/>
              <a:t>পর্যন্ত</a:t>
            </a:r>
            <a:r>
              <a:rPr lang="en-US" dirty="0"/>
              <a:t> </a:t>
            </a:r>
            <a:r>
              <a:rPr lang="en-US" dirty="0" err="1" smtClean="0"/>
              <a:t>মোট</a:t>
            </a:r>
            <a:r>
              <a:rPr lang="en-US" dirty="0" smtClean="0"/>
              <a:t> ৪টি </a:t>
            </a:r>
            <a:r>
              <a:rPr lang="en-US" dirty="0" err="1"/>
              <a:t>মৌলিক</a:t>
            </a:r>
            <a:r>
              <a:rPr lang="en-US" dirty="0"/>
              <a:t> </a:t>
            </a:r>
            <a:r>
              <a:rPr lang="en-US" dirty="0" err="1"/>
              <a:t>অঙ্ক</a:t>
            </a:r>
            <a:r>
              <a:rPr lang="en-US" dirty="0"/>
              <a:t> </a:t>
            </a:r>
            <a:r>
              <a:rPr lang="en-US" dirty="0" err="1"/>
              <a:t>আছে</a:t>
            </a:r>
            <a:r>
              <a:rPr lang="en-US" dirty="0"/>
              <a:t>।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দশমিক</a:t>
            </a:r>
            <a:r>
              <a:rPr lang="en-US" dirty="0" smtClean="0"/>
              <a:t> </a:t>
            </a:r>
            <a:r>
              <a:rPr lang="en-US" dirty="0" err="1"/>
              <a:t>সংখ্যার</a:t>
            </a:r>
            <a:r>
              <a:rPr lang="en-US" dirty="0"/>
              <a:t> </a:t>
            </a:r>
            <a:r>
              <a:rPr lang="en-US" dirty="0" err="1"/>
              <a:t>পাশাপাশি</a:t>
            </a:r>
            <a:r>
              <a:rPr lang="en-US" dirty="0"/>
              <a:t> </a:t>
            </a:r>
            <a:r>
              <a:rPr lang="en-US" dirty="0" err="1"/>
              <a:t>বিধায়</a:t>
            </a:r>
            <a:r>
              <a:rPr lang="en-US" dirty="0"/>
              <a:t> </a:t>
            </a:r>
            <a:r>
              <a:rPr lang="en-US" dirty="0" err="1"/>
              <a:t>কম্পিউটার</a:t>
            </a:r>
            <a:r>
              <a:rPr lang="en-US" dirty="0"/>
              <a:t> </a:t>
            </a:r>
            <a:r>
              <a:rPr lang="en-US" dirty="0" err="1"/>
              <a:t>সিস্টেমে</a:t>
            </a:r>
            <a:r>
              <a:rPr lang="en-US" dirty="0"/>
              <a:t> </a:t>
            </a:r>
            <a:r>
              <a:rPr lang="en-US" dirty="0" err="1"/>
              <a:t>মাঝে</a:t>
            </a:r>
            <a:r>
              <a:rPr lang="en-US" dirty="0"/>
              <a:t> </a:t>
            </a:r>
            <a:r>
              <a:rPr lang="en-US" dirty="0" err="1"/>
              <a:t>মাঝে</a:t>
            </a:r>
            <a:r>
              <a:rPr lang="en-US" dirty="0"/>
              <a:t> </a:t>
            </a:r>
            <a:r>
              <a:rPr lang="en-US" dirty="0" err="1"/>
              <a:t>অক্টাল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 </a:t>
            </a:r>
            <a:r>
              <a:rPr lang="en-US" dirty="0" err="1"/>
              <a:t>ব্যবহার</a:t>
            </a:r>
            <a:r>
              <a:rPr lang="en-US" dirty="0"/>
              <a:t> </a:t>
            </a:r>
            <a:r>
              <a:rPr lang="en-US" dirty="0" err="1"/>
              <a:t>করা</a:t>
            </a:r>
            <a:r>
              <a:rPr lang="en-US" dirty="0"/>
              <a:t> </a:t>
            </a:r>
            <a:r>
              <a:rPr lang="en-US" dirty="0" err="1"/>
              <a:t>হয়</a:t>
            </a:r>
            <a:r>
              <a:rPr lang="en-US" dirty="0"/>
              <a:t>। 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02274" y="230213"/>
            <a:ext cx="5787452" cy="879059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err="1"/>
              <a:t>অক্টাল</a:t>
            </a:r>
            <a:r>
              <a:rPr lang="en-US" sz="5400" b="1" dirty="0"/>
              <a:t> </a:t>
            </a:r>
            <a:r>
              <a:rPr lang="en-US" sz="5400" b="1" dirty="0" err="1"/>
              <a:t>সংখ্যা</a:t>
            </a:r>
            <a:r>
              <a:rPr lang="en-US" sz="5400" b="1" dirty="0"/>
              <a:t> </a:t>
            </a:r>
            <a:r>
              <a:rPr lang="en-US" sz="5400" b="1" dirty="0" err="1"/>
              <a:t>পদ্ধতি</a:t>
            </a:r>
            <a:r>
              <a:rPr lang="en-US" sz="5400" b="1" dirty="0"/>
              <a:t> 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6173955" y="1575394"/>
            <a:ext cx="5021705" cy="3046988"/>
            <a:chOff x="6173955" y="1575394"/>
            <a:chExt cx="5021705" cy="3046988"/>
          </a:xfrm>
        </p:grpSpPr>
        <p:grpSp>
          <p:nvGrpSpPr>
            <p:cNvPr id="25" name="Group 24"/>
            <p:cNvGrpSpPr/>
            <p:nvPr/>
          </p:nvGrpSpPr>
          <p:grpSpPr>
            <a:xfrm>
              <a:off x="6173955" y="1575394"/>
              <a:ext cx="5021705" cy="3046988"/>
              <a:chOff x="6125028" y="1604423"/>
              <a:chExt cx="5021705" cy="3046988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6125028" y="1604423"/>
                <a:ext cx="5021705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৫ ৬ ০</a:t>
                </a:r>
              </a:p>
              <a:p>
                <a:r>
                  <a:rPr lang="en-US" sz="3200" dirty="0"/>
                  <a:t> </a:t>
                </a:r>
                <a:r>
                  <a:rPr lang="en-US" sz="3200" dirty="0" smtClean="0"/>
                  <a:t>           </a:t>
                </a:r>
                <a:r>
                  <a:rPr lang="en-US" sz="3200" dirty="0" smtClean="0">
                    <a:latin typeface="SutonnyMJ" pitchFamily="2" charset="0"/>
                    <a:cs typeface="SutonnyMJ" pitchFamily="2" charset="0"/>
                  </a:rPr>
                  <a:t>0 </a:t>
                </a:r>
                <a:r>
                  <a:rPr lang="en-US" sz="3200" dirty="0" smtClean="0">
                    <a:cs typeface="SutonnyMJ" pitchFamily="2" charset="0"/>
                  </a:rPr>
                  <a:t>X</a:t>
                </a:r>
                <a:r>
                  <a:rPr lang="en-US" sz="3200" dirty="0" smtClean="0">
                    <a:latin typeface="SutonnyMJ" pitchFamily="2" charset="0"/>
                    <a:cs typeface="SutonnyMJ" pitchFamily="2" charset="0"/>
                  </a:rPr>
                  <a:t> 8</a:t>
                </a:r>
                <a:r>
                  <a:rPr lang="en-US" sz="3200" baseline="30000" dirty="0" smtClean="0">
                    <a:latin typeface="SutonnyMJ" pitchFamily="2" charset="0"/>
                    <a:cs typeface="SutonnyMJ" pitchFamily="2" charset="0"/>
                  </a:rPr>
                  <a:t>0</a:t>
                </a:r>
                <a:r>
                  <a:rPr lang="en-US" sz="3200" dirty="0" smtClean="0">
                    <a:latin typeface="SutonnyMJ" pitchFamily="2" charset="0"/>
                    <a:cs typeface="SutonnyMJ" pitchFamily="2" charset="0"/>
                  </a:rPr>
                  <a:t>= 0 </a:t>
                </a:r>
                <a:r>
                  <a:rPr lang="en-US" sz="3200" dirty="0" smtClean="0">
                    <a:cs typeface="SutonnyMJ" pitchFamily="2" charset="0"/>
                  </a:rPr>
                  <a:t>X</a:t>
                </a:r>
                <a:r>
                  <a:rPr lang="en-US" sz="3200" dirty="0" smtClean="0">
                    <a:latin typeface="SutonnyMJ" pitchFamily="2" charset="0"/>
                    <a:cs typeface="SutonnyMJ" pitchFamily="2" charset="0"/>
                  </a:rPr>
                  <a:t> 1=     0</a:t>
                </a:r>
              </a:p>
              <a:p>
                <a:r>
                  <a:rPr lang="en-US" sz="3200" dirty="0" smtClean="0">
                    <a:latin typeface="SutonnyMJ" pitchFamily="2" charset="0"/>
                    <a:cs typeface="SutonnyMJ" pitchFamily="2" charset="0"/>
                  </a:rPr>
                  <a:t>	  6 </a:t>
                </a:r>
                <a:r>
                  <a:rPr lang="en-US" sz="3200" dirty="0">
                    <a:cs typeface="SutonnyMJ" pitchFamily="2" charset="0"/>
                  </a:rPr>
                  <a:t>X</a:t>
                </a:r>
                <a:r>
                  <a:rPr lang="en-US" sz="3200" dirty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3200" dirty="0" smtClean="0">
                    <a:latin typeface="SutonnyMJ" pitchFamily="2" charset="0"/>
                    <a:cs typeface="SutonnyMJ" pitchFamily="2" charset="0"/>
                  </a:rPr>
                  <a:t>8</a:t>
                </a:r>
                <a:r>
                  <a:rPr lang="en-US" sz="3200" baseline="30000" dirty="0" smtClean="0">
                    <a:latin typeface="SutonnyMJ" pitchFamily="2" charset="0"/>
                    <a:cs typeface="SutonnyMJ" pitchFamily="2" charset="0"/>
                  </a:rPr>
                  <a:t>1</a:t>
                </a:r>
                <a:r>
                  <a:rPr lang="en-US" sz="3200" dirty="0" smtClean="0">
                    <a:latin typeface="SutonnyMJ" pitchFamily="2" charset="0"/>
                    <a:cs typeface="SutonnyMJ" pitchFamily="2" charset="0"/>
                  </a:rPr>
                  <a:t>= 6 </a:t>
                </a:r>
                <a:r>
                  <a:rPr lang="en-US" sz="3200" dirty="0">
                    <a:cs typeface="SutonnyMJ" pitchFamily="2" charset="0"/>
                  </a:rPr>
                  <a:t>X</a:t>
                </a:r>
                <a:r>
                  <a:rPr lang="en-US" sz="3200" dirty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3200" dirty="0" smtClean="0">
                    <a:latin typeface="SutonnyMJ" pitchFamily="2" charset="0"/>
                    <a:cs typeface="SutonnyMJ" pitchFamily="2" charset="0"/>
                  </a:rPr>
                  <a:t>8=    48</a:t>
                </a:r>
                <a:endParaRPr lang="en-US" sz="3200" baseline="30000" dirty="0">
                  <a:latin typeface="SutonnyMJ" pitchFamily="2" charset="0"/>
                  <a:cs typeface="SutonnyMJ" pitchFamily="2" charset="0"/>
                </a:endParaRPr>
              </a:p>
              <a:p>
                <a:r>
                  <a:rPr lang="en-US" sz="3200" dirty="0" smtClean="0">
                    <a:latin typeface="SutonnyMJ" pitchFamily="2" charset="0"/>
                    <a:cs typeface="SutonnyMJ" pitchFamily="2" charset="0"/>
                  </a:rPr>
                  <a:t>	  5 </a:t>
                </a:r>
                <a:r>
                  <a:rPr lang="en-US" sz="3200" dirty="0">
                    <a:cs typeface="SutonnyMJ" pitchFamily="2" charset="0"/>
                  </a:rPr>
                  <a:t>X</a:t>
                </a:r>
                <a:r>
                  <a:rPr lang="en-US" sz="3200" dirty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3200" dirty="0" smtClean="0">
                    <a:latin typeface="SutonnyMJ" pitchFamily="2" charset="0"/>
                    <a:cs typeface="SutonnyMJ" pitchFamily="2" charset="0"/>
                  </a:rPr>
                  <a:t>8</a:t>
                </a:r>
                <a:r>
                  <a:rPr lang="en-US" sz="3200" baseline="30000" dirty="0" smtClean="0">
                    <a:latin typeface="SutonnyMJ" pitchFamily="2" charset="0"/>
                    <a:cs typeface="SutonnyMJ" pitchFamily="2" charset="0"/>
                  </a:rPr>
                  <a:t>2</a:t>
                </a:r>
                <a:r>
                  <a:rPr lang="en-US" sz="3200" dirty="0" smtClean="0">
                    <a:latin typeface="SutonnyMJ" pitchFamily="2" charset="0"/>
                    <a:cs typeface="SutonnyMJ" pitchFamily="2" charset="0"/>
                  </a:rPr>
                  <a:t>= 5 </a:t>
                </a:r>
                <a:r>
                  <a:rPr lang="en-US" sz="3200" dirty="0">
                    <a:cs typeface="SutonnyMJ" pitchFamily="2" charset="0"/>
                  </a:rPr>
                  <a:t>X</a:t>
                </a:r>
                <a:r>
                  <a:rPr lang="en-US" sz="3200" dirty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3200" dirty="0" smtClean="0">
                    <a:latin typeface="SutonnyMJ" pitchFamily="2" charset="0"/>
                    <a:cs typeface="SutonnyMJ" pitchFamily="2" charset="0"/>
                  </a:rPr>
                  <a:t>64=320</a:t>
                </a:r>
              </a:p>
              <a:p>
                <a:r>
                  <a:rPr lang="en-US" sz="3200" baseline="30000" dirty="0">
                    <a:latin typeface="SutonnyMJ" pitchFamily="2" charset="0"/>
                    <a:cs typeface="SutonnyMJ" pitchFamily="2" charset="0"/>
                  </a:rPr>
                  <a:t>	</a:t>
                </a:r>
                <a:r>
                  <a:rPr lang="en-US" sz="3200" baseline="30000" dirty="0" smtClean="0">
                    <a:latin typeface="SutonnyMJ" pitchFamily="2" charset="0"/>
                    <a:cs typeface="SutonnyMJ" pitchFamily="2" charset="0"/>
                  </a:rPr>
                  <a:t>		</a:t>
                </a:r>
                <a:r>
                  <a:rPr lang="en-US" sz="3200" dirty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3200" dirty="0" smtClean="0">
                    <a:latin typeface="SutonnyMJ" pitchFamily="2" charset="0"/>
                    <a:cs typeface="SutonnyMJ" pitchFamily="2" charset="0"/>
                  </a:rPr>
                  <a:t>     =(368)</a:t>
                </a:r>
                <a:r>
                  <a:rPr lang="en-US" sz="3200" baseline="-25000" dirty="0" smtClean="0">
                    <a:latin typeface="SutonnyMJ" pitchFamily="2" charset="0"/>
                    <a:cs typeface="SutonnyMJ" pitchFamily="2" charset="0"/>
                  </a:rPr>
                  <a:t>10</a:t>
                </a:r>
              </a:p>
              <a:p>
                <a:pPr algn="ctr"/>
                <a:endParaRPr lang="en-US" sz="3200" dirty="0"/>
              </a:p>
            </p:txBody>
          </p:sp>
          <p:grpSp>
            <p:nvGrpSpPr>
              <p:cNvPr id="18" name="Group 17"/>
              <p:cNvGrpSpPr/>
              <p:nvPr/>
            </p:nvGrpSpPr>
            <p:grpSpPr>
              <a:xfrm>
                <a:off x="6858000" y="1936750"/>
                <a:ext cx="444500" cy="504825"/>
                <a:chOff x="6858000" y="1936750"/>
                <a:chExt cx="444500" cy="504825"/>
              </a:xfrm>
            </p:grpSpPr>
            <p:cxnSp>
              <p:nvCxnSpPr>
                <p:cNvPr id="15" name="Straight Arrow Connector 14"/>
                <p:cNvCxnSpPr/>
                <p:nvPr/>
              </p:nvCxnSpPr>
              <p:spPr>
                <a:xfrm>
                  <a:off x="6858000" y="2438400"/>
                  <a:ext cx="444500" cy="0"/>
                </a:xfrm>
                <a:prstGeom prst="straightConnector1">
                  <a:avLst/>
                </a:prstGeom>
                <a:ln w="38100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flipV="1">
                  <a:off x="6858000" y="1936750"/>
                  <a:ext cx="0" cy="5048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Group 18"/>
              <p:cNvGrpSpPr/>
              <p:nvPr/>
            </p:nvGrpSpPr>
            <p:grpSpPr>
              <a:xfrm>
                <a:off x="6572249" y="1997075"/>
                <a:ext cx="758826" cy="936625"/>
                <a:chOff x="6858000" y="1936750"/>
                <a:chExt cx="444500" cy="504825"/>
              </a:xfrm>
            </p:grpSpPr>
            <p:cxnSp>
              <p:nvCxnSpPr>
                <p:cNvPr id="20" name="Straight Arrow Connector 19"/>
                <p:cNvCxnSpPr/>
                <p:nvPr/>
              </p:nvCxnSpPr>
              <p:spPr>
                <a:xfrm>
                  <a:off x="6858000" y="2438400"/>
                  <a:ext cx="444500" cy="0"/>
                </a:xfrm>
                <a:prstGeom prst="straightConnector1">
                  <a:avLst/>
                </a:prstGeom>
                <a:ln w="38100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 flipV="1">
                  <a:off x="6858000" y="1936750"/>
                  <a:ext cx="0" cy="5048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Group 21"/>
              <p:cNvGrpSpPr/>
              <p:nvPr/>
            </p:nvGrpSpPr>
            <p:grpSpPr>
              <a:xfrm>
                <a:off x="6282309" y="2006599"/>
                <a:ext cx="1048766" cy="1406525"/>
                <a:chOff x="6858000" y="1936750"/>
                <a:chExt cx="444500" cy="504825"/>
              </a:xfrm>
            </p:grpSpPr>
            <p:cxnSp>
              <p:nvCxnSpPr>
                <p:cNvPr id="23" name="Straight Arrow Connector 22"/>
                <p:cNvCxnSpPr/>
                <p:nvPr/>
              </p:nvCxnSpPr>
              <p:spPr>
                <a:xfrm>
                  <a:off x="6858000" y="2438400"/>
                  <a:ext cx="444500" cy="0"/>
                </a:xfrm>
                <a:prstGeom prst="straightConnector1">
                  <a:avLst/>
                </a:prstGeom>
                <a:ln w="38100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6858000" y="1936750"/>
                  <a:ext cx="0" cy="5048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8" name="Straight Connector 27"/>
            <p:cNvCxnSpPr/>
            <p:nvPr/>
          </p:nvCxnSpPr>
          <p:spPr>
            <a:xfrm>
              <a:off x="8989726" y="3556000"/>
              <a:ext cx="1823417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2947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2086" y="190953"/>
            <a:ext cx="6447971" cy="854075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err="1"/>
              <a:t>হেক্সাডেসিমাল</a:t>
            </a:r>
            <a:r>
              <a:rPr lang="en-US" sz="5400" b="1" dirty="0"/>
              <a:t> </a:t>
            </a:r>
            <a:r>
              <a:rPr lang="en-US" sz="5400" b="1" dirty="0" err="1"/>
              <a:t>সংখ্যা</a:t>
            </a:r>
            <a:r>
              <a:rPr lang="en-US" sz="5400" b="1" dirty="0"/>
              <a:t> </a:t>
            </a:r>
            <a:r>
              <a:rPr lang="en-US" sz="5400" b="1" dirty="0" err="1"/>
              <a:t>পদ্ধতি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399" y="1172482"/>
            <a:ext cx="10515600" cy="548957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b="1" dirty="0" err="1"/>
              <a:t>হেক্সাডেসিমাল</a:t>
            </a:r>
            <a:r>
              <a:rPr lang="en-US" b="1" dirty="0"/>
              <a:t> </a:t>
            </a:r>
            <a:r>
              <a:rPr lang="en-US" b="1" dirty="0" err="1"/>
              <a:t>সংখ্যা</a:t>
            </a:r>
            <a:r>
              <a:rPr lang="en-US" b="1" dirty="0"/>
              <a:t> </a:t>
            </a:r>
            <a:r>
              <a:rPr lang="en-US" b="1" dirty="0" err="1"/>
              <a:t>পদ্ধতি</a:t>
            </a:r>
            <a:r>
              <a:rPr lang="en-US" b="1" dirty="0"/>
              <a:t> </a:t>
            </a:r>
            <a:r>
              <a:rPr lang="en-US" dirty="0"/>
              <a:t>He</a:t>
            </a:r>
            <a:r>
              <a:rPr lang="en-US" b="1" dirty="0"/>
              <a:t>xadecimal Numbering System</a:t>
            </a:r>
            <a:r>
              <a:rPr lang="en-US" b="1" dirty="0" smtClean="0"/>
              <a:t>): </a:t>
            </a:r>
            <a:r>
              <a:rPr lang="en-US" dirty="0" err="1"/>
              <a:t>যে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 </a:t>
            </a:r>
            <a:r>
              <a:rPr lang="en-US" dirty="0" err="1"/>
              <a:t>পদ্ধতিতে</a:t>
            </a:r>
            <a:r>
              <a:rPr lang="en-US" dirty="0"/>
              <a:t> ১৬টি </a:t>
            </a:r>
            <a:r>
              <a:rPr lang="en-US" dirty="0" err="1"/>
              <a:t>অঙ্ক</a:t>
            </a:r>
            <a:r>
              <a:rPr lang="en-US" dirty="0"/>
              <a:t> (Digit) </a:t>
            </a:r>
            <a:r>
              <a:rPr lang="en-US" dirty="0" err="1"/>
              <a:t>বা</a:t>
            </a:r>
            <a:r>
              <a:rPr lang="en-US" dirty="0"/>
              <a:t> </a:t>
            </a:r>
            <a:r>
              <a:rPr lang="en-US" dirty="0" err="1"/>
              <a:t>চিহ্ন</a:t>
            </a:r>
            <a:r>
              <a:rPr lang="en-US" dirty="0"/>
              <a:t> </a:t>
            </a:r>
            <a:r>
              <a:rPr lang="en-US" dirty="0" err="1"/>
              <a:t>ব্যবহার</a:t>
            </a:r>
            <a:r>
              <a:rPr lang="en-US" dirty="0"/>
              <a:t> </a:t>
            </a:r>
            <a:r>
              <a:rPr lang="en-US" dirty="0" err="1"/>
              <a:t>করা</a:t>
            </a:r>
            <a:r>
              <a:rPr lang="en-US" dirty="0"/>
              <a:t> </a:t>
            </a:r>
            <a:r>
              <a:rPr lang="en-US" dirty="0" err="1"/>
              <a:t>হয়</a:t>
            </a:r>
            <a:r>
              <a:rPr lang="en-US" dirty="0"/>
              <a:t> </a:t>
            </a:r>
            <a:r>
              <a:rPr lang="en-US" dirty="0" err="1"/>
              <a:t>তাকে</a:t>
            </a:r>
            <a:r>
              <a:rPr lang="en-US" dirty="0"/>
              <a:t> </a:t>
            </a:r>
            <a:r>
              <a:rPr lang="en-US" dirty="0" err="1"/>
              <a:t>হেক্সাডেসিমাল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 </a:t>
            </a:r>
            <a:r>
              <a:rPr lang="en-US" dirty="0" err="1"/>
              <a:t>পদ্ধতি</a:t>
            </a:r>
            <a:r>
              <a:rPr lang="en-US" dirty="0"/>
              <a:t> </a:t>
            </a:r>
            <a:r>
              <a:rPr lang="en-US" dirty="0" err="1"/>
              <a:t>বলা</a:t>
            </a:r>
            <a:r>
              <a:rPr lang="en-US" dirty="0"/>
              <a:t> </a:t>
            </a:r>
            <a:r>
              <a:rPr lang="en-US" dirty="0" err="1"/>
              <a:t>হয়</a:t>
            </a:r>
            <a:r>
              <a:rPr lang="en-US" dirty="0"/>
              <a:t>। </a:t>
            </a:r>
            <a:r>
              <a:rPr lang="en-US" dirty="0" err="1"/>
              <a:t>হেক্সাডেসিমাল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 </a:t>
            </a:r>
            <a:r>
              <a:rPr lang="en-US" dirty="0" err="1"/>
              <a:t>পদ্ধতিতে</a:t>
            </a:r>
            <a:r>
              <a:rPr lang="en-US" dirty="0"/>
              <a:t> 0, 1, 2, 3, 4, 5, 6, </a:t>
            </a:r>
            <a:r>
              <a:rPr lang="en-US" i="1" dirty="0"/>
              <a:t>7, </a:t>
            </a:r>
            <a:r>
              <a:rPr lang="en-US" dirty="0"/>
              <a:t>8, 9 </a:t>
            </a:r>
            <a:r>
              <a:rPr lang="en-US" dirty="0" err="1"/>
              <a:t>এই</a:t>
            </a:r>
            <a:r>
              <a:rPr lang="en-US" dirty="0"/>
              <a:t> 10 </a:t>
            </a:r>
            <a:r>
              <a:rPr lang="en-US" dirty="0" err="1"/>
              <a:t>টি</a:t>
            </a:r>
            <a:r>
              <a:rPr lang="en-US" dirty="0"/>
              <a:t> </a:t>
            </a:r>
            <a:r>
              <a:rPr lang="en-US" dirty="0" err="1"/>
              <a:t>অঙ্ক</a:t>
            </a:r>
            <a:r>
              <a:rPr lang="en-US" dirty="0"/>
              <a:t> </a:t>
            </a:r>
            <a:r>
              <a:rPr lang="en-US" dirty="0" err="1"/>
              <a:t>এবং</a:t>
            </a:r>
            <a:r>
              <a:rPr lang="en-US" dirty="0"/>
              <a:t> A </a:t>
            </a:r>
            <a:r>
              <a:rPr lang="en-US" dirty="0" err="1"/>
              <a:t>থেকে</a:t>
            </a:r>
            <a:r>
              <a:rPr lang="en-US" dirty="0"/>
              <a:t> F </a:t>
            </a:r>
            <a:r>
              <a:rPr lang="en-US" dirty="0" err="1"/>
              <a:t>এই</a:t>
            </a:r>
            <a:r>
              <a:rPr lang="en-US" dirty="0"/>
              <a:t> 5টি </a:t>
            </a:r>
            <a:r>
              <a:rPr lang="en-US" dirty="0" err="1"/>
              <a:t>অক্ষর</a:t>
            </a:r>
            <a:r>
              <a:rPr lang="en-US" dirty="0"/>
              <a:t> </a:t>
            </a:r>
            <a:r>
              <a:rPr lang="en-US" dirty="0" err="1"/>
              <a:t>ব্যবহৃত</a:t>
            </a:r>
            <a:r>
              <a:rPr lang="en-US" dirty="0"/>
              <a:t> </a:t>
            </a:r>
            <a:r>
              <a:rPr lang="en-US" dirty="0" err="1"/>
              <a:t>হয়</a:t>
            </a:r>
            <a:r>
              <a:rPr lang="en-US" dirty="0"/>
              <a:t>। </a:t>
            </a:r>
            <a:r>
              <a:rPr lang="en-US" dirty="0" err="1"/>
              <a:t>হেক্সাডেসিমাল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 </a:t>
            </a:r>
            <a:r>
              <a:rPr lang="en-US" dirty="0" err="1"/>
              <a:t>পদ্ধতির</a:t>
            </a:r>
            <a:r>
              <a:rPr lang="en-US" dirty="0"/>
              <a:t> </a:t>
            </a:r>
            <a:r>
              <a:rPr lang="en-US" dirty="0" err="1"/>
              <a:t>ভিত্তি</a:t>
            </a:r>
            <a:r>
              <a:rPr lang="en-US" dirty="0"/>
              <a:t> 16। </a:t>
            </a:r>
            <a:r>
              <a:rPr lang="en-US" dirty="0" err="1"/>
              <a:t>কম্পিউটারে</a:t>
            </a:r>
            <a:r>
              <a:rPr lang="en-US" dirty="0"/>
              <a:t> </a:t>
            </a:r>
            <a:r>
              <a:rPr lang="en-US" dirty="0" err="1"/>
              <a:t>হেক্সাডেসিমাল</a:t>
            </a:r>
            <a:r>
              <a:rPr lang="en-US" dirty="0"/>
              <a:t> </a:t>
            </a:r>
            <a:r>
              <a:rPr lang="en-US" dirty="0" err="1"/>
              <a:t>পদ্ধতি</a:t>
            </a:r>
            <a:r>
              <a:rPr lang="en-US" dirty="0"/>
              <a:t> </a:t>
            </a:r>
            <a:r>
              <a:rPr lang="en-US" dirty="0" err="1"/>
              <a:t>ব্যবহার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 </a:t>
            </a:r>
            <a:r>
              <a:rPr lang="en-US" dirty="0" err="1"/>
              <a:t>ভুলের</a:t>
            </a:r>
            <a:r>
              <a:rPr lang="en-US" dirty="0"/>
              <a:t> </a:t>
            </a:r>
            <a:r>
              <a:rPr lang="en-US" dirty="0" err="1"/>
              <a:t>সম্ভাবনা</a:t>
            </a:r>
            <a:r>
              <a:rPr lang="en-US" dirty="0"/>
              <a:t> </a:t>
            </a:r>
            <a:r>
              <a:rPr lang="en-US" dirty="0" err="1" smtClean="0"/>
              <a:t>কমানো</a:t>
            </a:r>
            <a:r>
              <a:rPr lang="en-US" dirty="0" smtClean="0"/>
              <a:t> </a:t>
            </a:r>
            <a:r>
              <a:rPr lang="en-US" dirty="0" err="1"/>
              <a:t>যায়</a:t>
            </a:r>
            <a:r>
              <a:rPr lang="en-US" dirty="0"/>
              <a:t>, </a:t>
            </a:r>
            <a:r>
              <a:rPr lang="en-US" dirty="0" err="1"/>
              <a:t>মেমরি</a:t>
            </a:r>
            <a:r>
              <a:rPr lang="en-US" dirty="0"/>
              <a:t> </a:t>
            </a:r>
            <a:r>
              <a:rPr lang="en-US" dirty="0" err="1"/>
              <a:t>এড্রেস</a:t>
            </a:r>
            <a:r>
              <a:rPr lang="en-US" dirty="0"/>
              <a:t> </a:t>
            </a:r>
            <a:r>
              <a:rPr lang="en-US" dirty="0" err="1"/>
              <a:t>ব্যবহার</a:t>
            </a:r>
            <a:r>
              <a:rPr lang="en-US" dirty="0"/>
              <a:t> </a:t>
            </a:r>
            <a:r>
              <a:rPr lang="en-US" dirty="0" err="1"/>
              <a:t>করা</a:t>
            </a:r>
            <a:r>
              <a:rPr lang="en-US" dirty="0"/>
              <a:t> </a:t>
            </a:r>
            <a:r>
              <a:rPr lang="en-US" dirty="0" err="1"/>
              <a:t>যায়</a:t>
            </a:r>
            <a:r>
              <a:rPr lang="en-US" dirty="0"/>
              <a:t> </a:t>
            </a:r>
            <a:r>
              <a:rPr lang="en-US" dirty="0" err="1"/>
              <a:t>এবং</a:t>
            </a:r>
            <a:r>
              <a:rPr lang="en-US" dirty="0"/>
              <a:t> </a:t>
            </a:r>
            <a:r>
              <a:rPr lang="en-US" dirty="0" err="1"/>
              <a:t>কালার</a:t>
            </a:r>
            <a:r>
              <a:rPr lang="en-US" dirty="0"/>
              <a:t> </a:t>
            </a:r>
            <a:r>
              <a:rPr lang="en-US" dirty="0" err="1"/>
              <a:t>কোড</a:t>
            </a:r>
            <a:r>
              <a:rPr lang="en-US" dirty="0"/>
              <a:t> </a:t>
            </a:r>
            <a:r>
              <a:rPr lang="en-US" dirty="0" err="1"/>
              <a:t>নির্ধারণ</a:t>
            </a:r>
            <a:r>
              <a:rPr lang="en-US" dirty="0"/>
              <a:t> </a:t>
            </a:r>
            <a:r>
              <a:rPr lang="en-US" dirty="0" err="1"/>
              <a:t>করা</a:t>
            </a:r>
            <a:r>
              <a:rPr lang="en-US" dirty="0"/>
              <a:t> </a:t>
            </a:r>
            <a:r>
              <a:rPr lang="en-US" dirty="0" err="1"/>
              <a:t>যায়</a:t>
            </a:r>
            <a:r>
              <a:rPr lang="en-US" dirty="0"/>
              <a:t>। </a:t>
            </a:r>
            <a:r>
              <a:rPr lang="en-US" dirty="0" err="1"/>
              <a:t>উদাহরণ</a:t>
            </a:r>
            <a:r>
              <a:rPr lang="en-US" dirty="0"/>
              <a:t> : (</a:t>
            </a:r>
            <a:r>
              <a:rPr lang="en-US" dirty="0" smtClean="0"/>
              <a:t>1A3)</a:t>
            </a:r>
            <a:r>
              <a:rPr lang="en-US" baseline="-25000" dirty="0" smtClean="0"/>
              <a:t>16</a:t>
            </a:r>
            <a:r>
              <a:rPr lang="en-US" dirty="0" smtClean="0"/>
              <a:t> </a:t>
            </a:r>
            <a:r>
              <a:rPr lang="en-US" dirty="0" err="1"/>
              <a:t>একটি</a:t>
            </a:r>
            <a:r>
              <a:rPr lang="en-US" dirty="0"/>
              <a:t> </a:t>
            </a:r>
            <a:r>
              <a:rPr lang="en-US" dirty="0" err="1"/>
              <a:t>হেক্সাডেসিমাল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। </a:t>
            </a:r>
            <a:endParaRPr lang="en-US" dirty="0" smtClean="0"/>
          </a:p>
          <a:p>
            <a:pPr marL="0" indent="0">
              <a:buNone/>
            </a:pPr>
            <a:r>
              <a:rPr lang="en-US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হেক্সাডেসিমাল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সংখ্যা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পদ্ধতির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বৈশিষ্ট্য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</a:p>
          <a:p>
            <a:pPr marL="514350" indent="-514350">
              <a:buAutoNum type="arabicPeriod"/>
            </a:pPr>
            <a:r>
              <a:rPr lang="en-US" dirty="0" err="1"/>
              <a:t>হেক্সাডেসিমাল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 </a:t>
            </a:r>
            <a:r>
              <a:rPr lang="en-US" dirty="0" err="1"/>
              <a:t>পদ্ধতির</a:t>
            </a:r>
            <a:r>
              <a:rPr lang="en-US" dirty="0"/>
              <a:t> </a:t>
            </a:r>
            <a:r>
              <a:rPr lang="en-US" dirty="0" err="1"/>
              <a:t>বেস</a:t>
            </a:r>
            <a:r>
              <a:rPr lang="en-US" dirty="0"/>
              <a:t> </a:t>
            </a:r>
            <a:r>
              <a:rPr lang="en-US" dirty="0" err="1"/>
              <a:t>হচ্ছে</a:t>
            </a:r>
            <a:r>
              <a:rPr lang="en-US" dirty="0"/>
              <a:t> 16। </a:t>
            </a:r>
          </a:p>
          <a:p>
            <a:pPr marL="514350" indent="-514350">
              <a:buAutoNum type="arabicPeriod"/>
            </a:pPr>
            <a:r>
              <a:rPr lang="en-US" dirty="0" smtClean="0"/>
              <a:t>এ </a:t>
            </a:r>
            <a:r>
              <a:rPr lang="en-US" dirty="0" err="1"/>
              <a:t>পদ্ধতিতে</a:t>
            </a:r>
            <a:r>
              <a:rPr lang="en-US" dirty="0"/>
              <a:t> </a:t>
            </a:r>
            <a:r>
              <a:rPr lang="en-US" dirty="0" err="1" smtClean="0"/>
              <a:t>মোট</a:t>
            </a:r>
            <a:r>
              <a:rPr lang="en-US" dirty="0" smtClean="0"/>
              <a:t> </a:t>
            </a:r>
            <a:r>
              <a:rPr lang="en-US" dirty="0"/>
              <a:t>16টি </a:t>
            </a:r>
            <a:r>
              <a:rPr lang="en-US" dirty="0" err="1"/>
              <a:t>মৌলিক</a:t>
            </a:r>
            <a:r>
              <a:rPr lang="en-US" dirty="0"/>
              <a:t> </a:t>
            </a:r>
            <a:r>
              <a:rPr lang="en-US" dirty="0" err="1"/>
              <a:t>চিহ্ন</a:t>
            </a:r>
            <a:r>
              <a:rPr lang="en-US" dirty="0"/>
              <a:t> </a:t>
            </a:r>
            <a:r>
              <a:rPr lang="en-US" dirty="0" err="1"/>
              <a:t>বা</a:t>
            </a:r>
            <a:r>
              <a:rPr lang="en-US" dirty="0"/>
              <a:t> </a:t>
            </a:r>
            <a:r>
              <a:rPr lang="en-US" dirty="0" err="1"/>
              <a:t>অঙ্ক</a:t>
            </a:r>
            <a:r>
              <a:rPr lang="en-US" dirty="0"/>
              <a:t> </a:t>
            </a:r>
            <a:r>
              <a:rPr lang="en-US" dirty="0" err="1"/>
              <a:t>আছে</a:t>
            </a:r>
            <a:r>
              <a:rPr lang="en-US" dirty="0"/>
              <a:t>। </a:t>
            </a:r>
            <a:r>
              <a:rPr lang="en-US" dirty="0" err="1"/>
              <a:t>যথা</a:t>
            </a:r>
            <a:r>
              <a:rPr lang="en-US" dirty="0"/>
              <a:t>— 0, 1, 2, 3, 4, 5, 6, 7, 8, 9 10 = A, 11 = B, 12 = c, 13 = D, 14 = E, 15 = F. </a:t>
            </a:r>
          </a:p>
          <a:p>
            <a:pPr marL="514350" indent="-514350">
              <a:buAutoNum type="arabicPeriod"/>
            </a:pPr>
            <a:r>
              <a:rPr lang="en-US" dirty="0" err="1"/>
              <a:t>কম্পিউটার</a:t>
            </a:r>
            <a:r>
              <a:rPr lang="en-US" dirty="0"/>
              <a:t> </a:t>
            </a:r>
            <a:r>
              <a:rPr lang="en-US" dirty="0" err="1"/>
              <a:t>সিস্টেমে</a:t>
            </a:r>
            <a:r>
              <a:rPr lang="en-US" dirty="0"/>
              <a:t> </a:t>
            </a:r>
            <a:r>
              <a:rPr lang="en-US" dirty="0" err="1"/>
              <a:t>হেক্সাডেসিমাল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 </a:t>
            </a:r>
            <a:r>
              <a:rPr lang="en-US" dirty="0" err="1"/>
              <a:t>ব্যবহার</a:t>
            </a:r>
            <a:r>
              <a:rPr lang="en-US" dirty="0"/>
              <a:t> </a:t>
            </a:r>
            <a:r>
              <a:rPr lang="en-US" dirty="0" err="1"/>
              <a:t>করা</a:t>
            </a:r>
            <a:r>
              <a:rPr lang="en-US" dirty="0"/>
              <a:t> </a:t>
            </a:r>
            <a:r>
              <a:rPr lang="en-US" dirty="0" err="1"/>
              <a:t>হয়</a:t>
            </a:r>
            <a:r>
              <a:rPr lang="en-US" dirty="0"/>
              <a:t> ।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40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299" y="862291"/>
            <a:ext cx="10515600" cy="58383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/>
              <a:t>হেক্সাডেসিমাল</a:t>
            </a:r>
            <a:r>
              <a:rPr lang="en-US" b="1" dirty="0" smtClean="0"/>
              <a:t> </a:t>
            </a:r>
            <a:r>
              <a:rPr lang="en-US" b="1" dirty="0" err="1"/>
              <a:t>সংখ্যা</a:t>
            </a:r>
            <a:r>
              <a:rPr lang="en-US" b="1" dirty="0"/>
              <a:t> </a:t>
            </a:r>
            <a:r>
              <a:rPr lang="en-US" b="1" dirty="0" err="1"/>
              <a:t>পদ্ধতির</a:t>
            </a:r>
            <a:r>
              <a:rPr lang="en-US" b="1" dirty="0"/>
              <a:t> </a:t>
            </a:r>
            <a:r>
              <a:rPr lang="en-US" b="1" dirty="0" err="1"/>
              <a:t>গঠন</a:t>
            </a:r>
            <a:r>
              <a:rPr lang="en-US" b="1" dirty="0"/>
              <a:t> </a:t>
            </a:r>
            <a:r>
              <a:rPr lang="en-US" b="1" dirty="0" err="1" smtClean="0"/>
              <a:t>বিশ্লেষণ</a:t>
            </a:r>
            <a:r>
              <a:rPr lang="en-US" b="1" dirty="0"/>
              <a:t>:</a:t>
            </a:r>
            <a:r>
              <a:rPr lang="en-US" dirty="0"/>
              <a:t> 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dirty="0"/>
              <a:t>AF </a:t>
            </a:r>
            <a:r>
              <a:rPr lang="en-US" dirty="0" err="1"/>
              <a:t>একটি</a:t>
            </a:r>
            <a:r>
              <a:rPr lang="en-US" dirty="0"/>
              <a:t> </a:t>
            </a:r>
            <a:r>
              <a:rPr lang="en-US" dirty="0" err="1"/>
              <a:t>হেক্সাডেসিমাল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। এ </a:t>
            </a:r>
            <a:r>
              <a:rPr lang="en-US" dirty="0" err="1"/>
              <a:t>সংখ্যাটিকে</a:t>
            </a:r>
            <a:r>
              <a:rPr lang="en-US" dirty="0"/>
              <a:t> </a:t>
            </a:r>
            <a:r>
              <a:rPr lang="en-US" dirty="0" err="1"/>
              <a:t>বিশ্লেষণ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 </a:t>
            </a:r>
            <a:r>
              <a:rPr lang="en-US" dirty="0" err="1"/>
              <a:t>দেখা</a:t>
            </a:r>
            <a:r>
              <a:rPr lang="en-US" dirty="0"/>
              <a:t> </a:t>
            </a:r>
            <a:r>
              <a:rPr lang="en-US" dirty="0" err="1"/>
              <a:t>যাক</a:t>
            </a:r>
            <a:r>
              <a:rPr lang="en-US" dirty="0" smtClean="0"/>
              <a:t>। </a:t>
            </a:r>
            <a:r>
              <a:rPr lang="en-US" dirty="0" err="1" smtClean="0"/>
              <a:t>ষোলভিত্তিক</a:t>
            </a:r>
            <a:r>
              <a:rPr lang="en-US" dirty="0" smtClean="0"/>
              <a:t> </a:t>
            </a:r>
            <a:r>
              <a:rPr lang="en-US" dirty="0" err="1"/>
              <a:t>একটি</a:t>
            </a:r>
            <a:r>
              <a:rPr lang="en-US" dirty="0"/>
              <a:t> </a:t>
            </a:r>
            <a:r>
              <a:rPr lang="en-US" dirty="0" err="1"/>
              <a:t>সংখ্যার</a:t>
            </a:r>
            <a:r>
              <a:rPr lang="en-US" dirty="0"/>
              <a:t> </a:t>
            </a:r>
            <a:r>
              <a:rPr lang="en-US" dirty="0" err="1"/>
              <a:t>অন্তর্গত</a:t>
            </a:r>
            <a:r>
              <a:rPr lang="en-US" dirty="0"/>
              <a:t> </a:t>
            </a:r>
            <a:r>
              <a:rPr lang="en-US" dirty="0" err="1"/>
              <a:t>প্রতিটি</a:t>
            </a:r>
            <a:r>
              <a:rPr lang="en-US" dirty="0"/>
              <a:t> </a:t>
            </a:r>
            <a:r>
              <a:rPr lang="en-US" dirty="0" err="1"/>
              <a:t>অঙ্কের</a:t>
            </a:r>
            <a:r>
              <a:rPr lang="en-US" dirty="0"/>
              <a:t> </a:t>
            </a:r>
            <a:r>
              <a:rPr lang="en-US" dirty="0" err="1"/>
              <a:t>স্থানীয়</a:t>
            </a:r>
            <a:r>
              <a:rPr lang="en-US" dirty="0"/>
              <a:t> </a:t>
            </a:r>
            <a:r>
              <a:rPr lang="en-US" dirty="0" err="1"/>
              <a:t>মান</a:t>
            </a:r>
            <a:r>
              <a:rPr lang="en-US" dirty="0"/>
              <a:t> ১৬ </a:t>
            </a:r>
            <a:r>
              <a:rPr lang="en-US" dirty="0" err="1"/>
              <a:t>বা</a:t>
            </a:r>
            <a:r>
              <a:rPr lang="en-US" dirty="0"/>
              <a:t> </a:t>
            </a:r>
            <a:r>
              <a:rPr lang="en-US" dirty="0" err="1"/>
              <a:t>তার</a:t>
            </a:r>
            <a:r>
              <a:rPr lang="en-US" dirty="0"/>
              <a:t> </a:t>
            </a:r>
            <a:r>
              <a:rPr lang="en-US" dirty="0" err="1"/>
              <a:t>গুণিতক</a:t>
            </a:r>
            <a:r>
              <a:rPr lang="en-US" dirty="0"/>
              <a:t>। </a:t>
            </a:r>
            <a:r>
              <a:rPr lang="en-US" dirty="0" err="1"/>
              <a:t>যেমন</a:t>
            </a:r>
            <a:r>
              <a:rPr lang="en-US" dirty="0"/>
              <a:t>- </a:t>
            </a:r>
            <a:r>
              <a:rPr lang="en-US" dirty="0" err="1"/>
              <a:t>ডান</a:t>
            </a:r>
            <a:r>
              <a:rPr lang="en-US" dirty="0"/>
              <a:t> </a:t>
            </a:r>
            <a:r>
              <a:rPr lang="en-US" dirty="0" err="1"/>
              <a:t>দিক</a:t>
            </a:r>
            <a:r>
              <a:rPr lang="en-US" dirty="0"/>
              <a:t> </a:t>
            </a:r>
            <a:r>
              <a:rPr lang="en-US" dirty="0" err="1"/>
              <a:t>থেকে</a:t>
            </a:r>
            <a:r>
              <a:rPr lang="en-US" dirty="0"/>
              <a:t> </a:t>
            </a:r>
            <a:r>
              <a:rPr lang="en-US" dirty="0" err="1"/>
              <a:t>প্রথম</a:t>
            </a:r>
            <a:r>
              <a:rPr lang="en-US" dirty="0"/>
              <a:t> </a:t>
            </a:r>
            <a:r>
              <a:rPr lang="en-US" dirty="0" err="1"/>
              <a:t>অঙ্কের</a:t>
            </a:r>
            <a:r>
              <a:rPr lang="en-US" dirty="0"/>
              <a:t> </a:t>
            </a:r>
            <a:r>
              <a:rPr lang="en-US" dirty="0" err="1"/>
              <a:t>মান</a:t>
            </a:r>
            <a:r>
              <a:rPr lang="en-US" dirty="0"/>
              <a:t> ১৬° । </a:t>
            </a:r>
            <a:r>
              <a:rPr lang="en-US" dirty="0" err="1"/>
              <a:t>দ্বিতীয়</a:t>
            </a:r>
            <a:r>
              <a:rPr lang="en-US" dirty="0"/>
              <a:t> </a:t>
            </a:r>
            <a:r>
              <a:rPr lang="en-US" dirty="0" err="1"/>
              <a:t>অঙ্কের</a:t>
            </a:r>
            <a:r>
              <a:rPr lang="en-US" dirty="0"/>
              <a:t> </a:t>
            </a:r>
            <a:r>
              <a:rPr lang="en-US" dirty="0" err="1"/>
              <a:t>মান</a:t>
            </a:r>
            <a:r>
              <a:rPr lang="en-US" dirty="0"/>
              <a:t> </a:t>
            </a:r>
            <a:r>
              <a:rPr lang="en-US" dirty="0" smtClean="0"/>
              <a:t>১৬</a:t>
            </a:r>
            <a:r>
              <a:rPr lang="en-US" baseline="30000" dirty="0" smtClean="0"/>
              <a:t>১</a:t>
            </a:r>
            <a:r>
              <a:rPr lang="en-US" dirty="0" smtClean="0"/>
              <a:t> </a:t>
            </a:r>
            <a:r>
              <a:rPr lang="en-US" dirty="0" err="1"/>
              <a:t>এবং</a:t>
            </a:r>
            <a:r>
              <a:rPr lang="en-US" dirty="0"/>
              <a:t> </a:t>
            </a:r>
            <a:r>
              <a:rPr lang="en-US" dirty="0" err="1"/>
              <a:t>তৃতীয়</a:t>
            </a:r>
            <a:r>
              <a:rPr lang="en-US" dirty="0"/>
              <a:t> </a:t>
            </a:r>
            <a:r>
              <a:rPr lang="en-US" dirty="0" err="1"/>
              <a:t>অঙ্কের</a:t>
            </a:r>
            <a:r>
              <a:rPr lang="en-US" dirty="0"/>
              <a:t> </a:t>
            </a:r>
            <a:r>
              <a:rPr lang="en-US" dirty="0" err="1"/>
              <a:t>মান</a:t>
            </a:r>
            <a:r>
              <a:rPr lang="en-US" dirty="0"/>
              <a:t> </a:t>
            </a:r>
            <a:r>
              <a:rPr lang="en-US" dirty="0" smtClean="0"/>
              <a:t>১৬</a:t>
            </a:r>
            <a:r>
              <a:rPr lang="en-US" baseline="30000" dirty="0" smtClean="0"/>
              <a:t>২</a:t>
            </a:r>
            <a:r>
              <a:rPr lang="en-US" dirty="0" smtClean="0"/>
              <a:t>। </a:t>
            </a:r>
            <a:r>
              <a:rPr lang="en-US" dirty="0" err="1"/>
              <a:t>প্রতি</a:t>
            </a:r>
            <a:r>
              <a:rPr lang="en-US" dirty="0"/>
              <a:t> </a:t>
            </a:r>
            <a:r>
              <a:rPr lang="en-US" dirty="0" err="1"/>
              <a:t>ক্ষেত্রে</a:t>
            </a:r>
            <a:r>
              <a:rPr lang="en-US" dirty="0"/>
              <a:t> </a:t>
            </a:r>
            <a:r>
              <a:rPr lang="en-US" dirty="0" err="1"/>
              <a:t>সূচক</a:t>
            </a:r>
            <a:r>
              <a:rPr lang="en-US" dirty="0"/>
              <a:t> </a:t>
            </a:r>
            <a:r>
              <a:rPr lang="en-US" dirty="0" err="1"/>
              <a:t>বা</a:t>
            </a:r>
            <a:r>
              <a:rPr lang="en-US" dirty="0"/>
              <a:t> </a:t>
            </a:r>
            <a:r>
              <a:rPr lang="en-US" dirty="0" err="1"/>
              <a:t>ঘাত</a:t>
            </a:r>
            <a:r>
              <a:rPr lang="en-US" dirty="0"/>
              <a:t> </a:t>
            </a:r>
            <a:r>
              <a:rPr lang="en-US" dirty="0" err="1"/>
              <a:t>গুণিতক</a:t>
            </a:r>
            <a:r>
              <a:rPr lang="en-US" dirty="0"/>
              <a:t> </a:t>
            </a:r>
            <a:r>
              <a:rPr lang="en-US" dirty="0" err="1"/>
              <a:t>প্রকাশ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। </a:t>
            </a:r>
            <a:r>
              <a:rPr lang="en-US" dirty="0" smtClean="0"/>
              <a:t>AF9 </a:t>
            </a:r>
            <a:r>
              <a:rPr lang="en-US" dirty="0"/>
              <a:t>= </a:t>
            </a:r>
            <a:r>
              <a:rPr lang="en-US" sz="2400" dirty="0" smtClean="0"/>
              <a:t>A</a:t>
            </a:r>
            <a:r>
              <a:rPr lang="en-US" dirty="0" smtClean="0"/>
              <a:t>x </a:t>
            </a:r>
            <a:r>
              <a:rPr lang="en-US" dirty="0" smtClean="0">
                <a:latin typeface="Calibri (Body)"/>
              </a:rPr>
              <a:t>১৬</a:t>
            </a:r>
            <a:r>
              <a:rPr lang="en-US" baseline="30000" dirty="0" smtClean="0">
                <a:latin typeface="Calibri (Body)"/>
              </a:rPr>
              <a:t>২</a:t>
            </a:r>
            <a:r>
              <a:rPr lang="en-US" dirty="0" smtClean="0">
                <a:latin typeface="Calibri (Body)"/>
              </a:rPr>
              <a:t> </a:t>
            </a:r>
            <a:r>
              <a:rPr lang="en-US" dirty="0">
                <a:latin typeface="Calibri (Body)"/>
              </a:rPr>
              <a:t>+ </a:t>
            </a:r>
            <a:r>
              <a:rPr lang="en-US" sz="2000" dirty="0" smtClean="0">
                <a:latin typeface="Calibri (Body)"/>
              </a:rPr>
              <a:t>F</a:t>
            </a:r>
            <a:r>
              <a:rPr lang="en-US" dirty="0" smtClean="0">
                <a:latin typeface="Calibri (Body)"/>
              </a:rPr>
              <a:t> x ১৬</a:t>
            </a:r>
            <a:r>
              <a:rPr lang="en-US" baseline="30000" dirty="0" smtClean="0">
                <a:latin typeface="Calibri (Body)"/>
              </a:rPr>
              <a:t>১</a:t>
            </a:r>
            <a:r>
              <a:rPr lang="en-US" dirty="0" smtClean="0">
                <a:latin typeface="Calibri (Body)"/>
              </a:rPr>
              <a:t> </a:t>
            </a:r>
            <a:r>
              <a:rPr lang="en-US" dirty="0">
                <a:latin typeface="Calibri (Body)"/>
              </a:rPr>
              <a:t>+ </a:t>
            </a:r>
            <a:r>
              <a:rPr lang="en-US" dirty="0" smtClean="0">
                <a:latin typeface="Calibri (Body)"/>
              </a:rPr>
              <a:t>৯ </a:t>
            </a:r>
            <a:r>
              <a:rPr lang="en-US" dirty="0">
                <a:latin typeface="Calibri (Body)"/>
              </a:rPr>
              <a:t>x </a:t>
            </a:r>
            <a:r>
              <a:rPr lang="en-US" dirty="0" smtClean="0">
                <a:latin typeface="Calibri (Body)"/>
              </a:rPr>
              <a:t>১৬</a:t>
            </a:r>
            <a:r>
              <a:rPr lang="en-US" baseline="30000" dirty="0" smtClean="0">
                <a:latin typeface="Calibri (Body)"/>
              </a:rPr>
              <a:t>০</a:t>
            </a:r>
            <a:r>
              <a:rPr lang="en-US" dirty="0" smtClean="0"/>
              <a:t>।</a:t>
            </a:r>
            <a:r>
              <a:rPr lang="en-US" dirty="0"/>
              <a:t> </a:t>
            </a:r>
            <a:endParaRPr lang="en-US" dirty="0" smtClean="0"/>
          </a:p>
          <a:p>
            <a:pPr marL="0" indent="0">
              <a:buNone/>
            </a:pPr>
            <a:r>
              <a:rPr lang="en-US" b="1" dirty="0" err="1"/>
              <a:t>স্থানীয়</a:t>
            </a:r>
            <a:r>
              <a:rPr lang="en-US" b="1" dirty="0"/>
              <a:t> </a:t>
            </a:r>
            <a:r>
              <a:rPr lang="en-US" b="1" dirty="0" err="1"/>
              <a:t>মান</a:t>
            </a:r>
            <a:r>
              <a:rPr lang="en-US" b="1" dirty="0"/>
              <a:t> : এ </a:t>
            </a:r>
            <a:r>
              <a:rPr lang="en-US" b="1" dirty="0" err="1"/>
              <a:t>সংখ্যা</a:t>
            </a:r>
            <a:r>
              <a:rPr lang="en-US" b="1" dirty="0"/>
              <a:t> </a:t>
            </a:r>
            <a:r>
              <a:rPr lang="en-US" b="1" dirty="0" err="1"/>
              <a:t>পদ্ধতির</a:t>
            </a:r>
            <a:r>
              <a:rPr lang="en-US" b="1" dirty="0"/>
              <a:t> </a:t>
            </a:r>
            <a:r>
              <a:rPr lang="en-US" b="1" dirty="0" err="1"/>
              <a:t>প্রতিটি</a:t>
            </a:r>
            <a:r>
              <a:rPr lang="en-US" b="1" dirty="0"/>
              <a:t> </a:t>
            </a:r>
            <a:r>
              <a:rPr lang="en-US" b="1" dirty="0" err="1"/>
              <a:t>ডিজিটের</a:t>
            </a:r>
            <a:r>
              <a:rPr lang="en-US" b="1" dirty="0"/>
              <a:t> </a:t>
            </a:r>
            <a:r>
              <a:rPr lang="en-US" b="1" dirty="0" err="1"/>
              <a:t>স্থানীয়</a:t>
            </a:r>
            <a:r>
              <a:rPr lang="en-US" b="1" dirty="0"/>
              <a:t> </a:t>
            </a:r>
            <a:r>
              <a:rPr lang="en-US" b="1" dirty="0" err="1"/>
              <a:t>মান</a:t>
            </a:r>
            <a:r>
              <a:rPr lang="en-US" b="1" dirty="0"/>
              <a:t> </a:t>
            </a:r>
            <a:r>
              <a:rPr lang="en-US" b="1" dirty="0" err="1"/>
              <a:t>হচ্ছে</a:t>
            </a:r>
            <a:r>
              <a:rPr lang="en-US" b="1" dirty="0"/>
              <a:t> </a:t>
            </a:r>
            <a:r>
              <a:rPr lang="en-US" b="1" dirty="0" err="1"/>
              <a:t>নিম্নরূপ</a:t>
            </a:r>
            <a:r>
              <a:rPr lang="en-US" b="1" dirty="0"/>
              <a:t> 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err="1" smtClean="0"/>
              <a:t>নিম্নে</a:t>
            </a:r>
            <a:r>
              <a:rPr lang="en-US" dirty="0" smtClean="0"/>
              <a:t> </a:t>
            </a:r>
            <a:r>
              <a:rPr lang="en-US" dirty="0" err="1"/>
              <a:t>একটি</a:t>
            </a:r>
            <a:r>
              <a:rPr lang="en-US" dirty="0"/>
              <a:t> </a:t>
            </a:r>
            <a:r>
              <a:rPr lang="en-US" dirty="0" err="1"/>
              <a:t>হেক্সাডেসিমাল</a:t>
            </a:r>
            <a:r>
              <a:rPr lang="en-US" dirty="0"/>
              <a:t> </a:t>
            </a:r>
            <a:r>
              <a:rPr lang="en-US" dirty="0" err="1"/>
              <a:t>সংখ্যার</a:t>
            </a:r>
            <a:r>
              <a:rPr lang="en-US" dirty="0"/>
              <a:t> </a:t>
            </a:r>
            <a:r>
              <a:rPr lang="en-US" dirty="0" err="1"/>
              <a:t>সমতুল্য</a:t>
            </a:r>
            <a:r>
              <a:rPr lang="en-US" dirty="0"/>
              <a:t> </a:t>
            </a:r>
            <a:r>
              <a:rPr lang="en-US" dirty="0" err="1"/>
              <a:t>দশমিক</a:t>
            </a:r>
            <a:r>
              <a:rPr lang="en-US" dirty="0"/>
              <a:t> </a:t>
            </a:r>
            <a:r>
              <a:rPr lang="en-US" dirty="0" err="1"/>
              <a:t>মান</a:t>
            </a:r>
            <a:r>
              <a:rPr lang="en-US" dirty="0"/>
              <a:t> </a:t>
            </a:r>
            <a:r>
              <a:rPr lang="en-US" dirty="0" err="1"/>
              <a:t>নির্ণয়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 </a:t>
            </a:r>
            <a:r>
              <a:rPr lang="en-US" dirty="0" err="1" smtClean="0"/>
              <a:t>দেখানো</a:t>
            </a:r>
            <a:r>
              <a:rPr lang="en-US" dirty="0" smtClean="0"/>
              <a:t> </a:t>
            </a:r>
            <a:r>
              <a:rPr lang="en-US" dirty="0" err="1" smtClean="0"/>
              <a:t>হলো</a:t>
            </a:r>
            <a:r>
              <a:rPr lang="en-US" dirty="0" smtClean="0"/>
              <a:t>।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(</a:t>
            </a:r>
            <a:r>
              <a:rPr lang="en-US" dirty="0"/>
              <a:t>২C১) = </a:t>
            </a:r>
            <a:r>
              <a:rPr lang="en-US" dirty="0" smtClean="0"/>
              <a:t>২x১৬</a:t>
            </a:r>
            <a:r>
              <a:rPr lang="en-US" baseline="30000" dirty="0" smtClean="0"/>
              <a:t>২</a:t>
            </a:r>
            <a:r>
              <a:rPr lang="en-US" dirty="0" smtClean="0"/>
              <a:t>+ Cx১৬</a:t>
            </a:r>
            <a:r>
              <a:rPr lang="en-US" baseline="30000" dirty="0" smtClean="0"/>
              <a:t>১</a:t>
            </a:r>
            <a:r>
              <a:rPr lang="en-US" dirty="0" smtClean="0"/>
              <a:t>+১x১৬</a:t>
            </a:r>
            <a:r>
              <a:rPr lang="en-US" dirty="0"/>
              <a:t>° </a:t>
            </a:r>
            <a:endParaRPr lang="en-US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smtClean="0"/>
              <a:t>= </a:t>
            </a:r>
            <a:r>
              <a:rPr lang="en-US" dirty="0"/>
              <a:t>২x২৫৬ +১২x১৬ +১x১ </a:t>
            </a:r>
            <a:endParaRPr lang="en-US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smtClean="0"/>
              <a:t>= ৫১২+১৯২+১    = </a:t>
            </a:r>
            <a:r>
              <a:rPr lang="en-US" dirty="0"/>
              <a:t>(৭০৫)১০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768600" y="-179882"/>
            <a:ext cx="68834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err="1"/>
              <a:t>হেক্সাডেসিমাল</a:t>
            </a:r>
            <a:r>
              <a:rPr lang="en-US" sz="5400" b="1" dirty="0"/>
              <a:t> </a:t>
            </a:r>
            <a:r>
              <a:rPr lang="en-US" sz="5400" b="1" dirty="0" err="1"/>
              <a:t>সংখ্যা</a:t>
            </a:r>
            <a:r>
              <a:rPr lang="en-US" sz="5400" b="1" dirty="0"/>
              <a:t> </a:t>
            </a:r>
            <a:r>
              <a:rPr lang="en-US" sz="5400" b="1" dirty="0" err="1"/>
              <a:t>পদ্ধতি</a:t>
            </a:r>
            <a:endParaRPr lang="en-US" sz="54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966" y="3958852"/>
            <a:ext cx="8096250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80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1390" y="380945"/>
            <a:ext cx="7888960" cy="1325563"/>
          </a:xfrm>
        </p:spPr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আজকের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পাঠ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থেকে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আমরা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যা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যা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শিখলাম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86313" y="2539680"/>
            <a:ext cx="7712799" cy="1637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4000" dirty="0" err="1" smtClean="0"/>
              <a:t>বিভিন্ন</a:t>
            </a:r>
            <a:r>
              <a:rPr lang="en-US" sz="4000" dirty="0" smtClean="0"/>
              <a:t> </a:t>
            </a:r>
            <a:r>
              <a:rPr lang="en-US" sz="4000" dirty="0" err="1" smtClean="0"/>
              <a:t>সংখ্যা</a:t>
            </a:r>
            <a:r>
              <a:rPr lang="en-US" sz="4000" dirty="0" smtClean="0"/>
              <a:t> </a:t>
            </a:r>
            <a:r>
              <a:rPr lang="en-US" sz="4000" dirty="0" err="1" smtClean="0"/>
              <a:t>পদ্ধতির</a:t>
            </a:r>
            <a:r>
              <a:rPr lang="en-US" sz="4000" dirty="0" smtClean="0"/>
              <a:t> </a:t>
            </a:r>
            <a:r>
              <a:rPr lang="en-US" sz="4000" dirty="0" err="1" smtClean="0"/>
              <a:t>বৈশিষ্ট</a:t>
            </a:r>
            <a:r>
              <a:rPr lang="en-US" sz="4000" dirty="0" smtClean="0"/>
              <a:t> 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 err="1" smtClean="0"/>
              <a:t>বিভিন্ন</a:t>
            </a:r>
            <a:r>
              <a:rPr lang="en-US" sz="4000" dirty="0" smtClean="0"/>
              <a:t> </a:t>
            </a:r>
            <a:r>
              <a:rPr lang="en-US" sz="4000" dirty="0" err="1" smtClean="0"/>
              <a:t>সংখ্যা</a:t>
            </a:r>
            <a:r>
              <a:rPr lang="en-US" sz="4000" dirty="0" smtClean="0"/>
              <a:t> </a:t>
            </a:r>
            <a:r>
              <a:rPr lang="en-US" sz="4000" dirty="0" err="1" smtClean="0"/>
              <a:t>পদ্ধতির</a:t>
            </a:r>
            <a:r>
              <a:rPr lang="en-US" sz="4000" dirty="0" smtClean="0"/>
              <a:t> </a:t>
            </a:r>
            <a:r>
              <a:rPr lang="en-US" sz="4000" dirty="0" err="1" smtClean="0"/>
              <a:t>গঠন</a:t>
            </a:r>
            <a:r>
              <a:rPr lang="en-US" sz="4000" dirty="0" smtClean="0"/>
              <a:t> ।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5980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433" y="593418"/>
            <a:ext cx="4601705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বাড়ীর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কাজ</a:t>
            </a:r>
            <a:endParaRPr lang="en-US" sz="72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04598" y="2647527"/>
            <a:ext cx="8923059" cy="157612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000" dirty="0" err="1" smtClean="0"/>
              <a:t>বাইনারি</a:t>
            </a:r>
            <a:r>
              <a:rPr lang="en-US" sz="4000" dirty="0" smtClean="0"/>
              <a:t> ও </a:t>
            </a:r>
            <a:r>
              <a:rPr lang="en-US" sz="4000" dirty="0" err="1" smtClean="0"/>
              <a:t>হেক্সাডেসিমাল</a:t>
            </a:r>
            <a:r>
              <a:rPr lang="en-US" sz="4000" dirty="0" smtClean="0"/>
              <a:t> </a:t>
            </a:r>
            <a:r>
              <a:rPr lang="en-US" sz="4000" dirty="0" err="1" smtClean="0"/>
              <a:t>সংখ্যা</a:t>
            </a:r>
            <a:r>
              <a:rPr lang="en-US" sz="4000" dirty="0" smtClean="0"/>
              <a:t> </a:t>
            </a:r>
            <a:r>
              <a:rPr lang="en-US" sz="4000" dirty="0" err="1" smtClean="0"/>
              <a:t>পদ্ধতির</a:t>
            </a:r>
            <a:r>
              <a:rPr lang="en-US" sz="4000" dirty="0"/>
              <a:t> </a:t>
            </a:r>
            <a:r>
              <a:rPr lang="en-US" sz="4000" dirty="0" err="1" smtClean="0"/>
              <a:t>বৈশিষ্ট</a:t>
            </a:r>
            <a:r>
              <a:rPr lang="en-US" sz="4000" dirty="0" smtClean="0"/>
              <a:t> </a:t>
            </a:r>
            <a:r>
              <a:rPr lang="en-US" sz="4000" dirty="0" err="1" smtClean="0"/>
              <a:t>লিখ</a:t>
            </a:r>
            <a:r>
              <a:rPr lang="en-US" sz="4000" dirty="0" smtClean="0"/>
              <a:t> 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?</a:t>
            </a:r>
            <a:endParaRPr lang="en-US" sz="4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 err="1" smtClean="0"/>
              <a:t>ডেসিমাল</a:t>
            </a:r>
            <a:r>
              <a:rPr lang="en-US" sz="4000" dirty="0" smtClean="0"/>
              <a:t> </a:t>
            </a:r>
            <a:r>
              <a:rPr lang="en-US" sz="4000" dirty="0" smtClean="0"/>
              <a:t>ও </a:t>
            </a:r>
            <a:r>
              <a:rPr lang="en-US" sz="4000" dirty="0" err="1" smtClean="0"/>
              <a:t>অক্টাল</a:t>
            </a:r>
            <a:r>
              <a:rPr lang="en-US" sz="4000" dirty="0" smtClean="0"/>
              <a:t> </a:t>
            </a:r>
            <a:r>
              <a:rPr lang="en-US" sz="4000" dirty="0" err="1" smtClean="0"/>
              <a:t>সংখ্যা</a:t>
            </a:r>
            <a:r>
              <a:rPr lang="en-US" sz="4000" dirty="0" smtClean="0"/>
              <a:t> </a:t>
            </a:r>
            <a:r>
              <a:rPr lang="en-US" sz="4000" dirty="0" err="1" smtClean="0"/>
              <a:t>পদ্ধতির</a:t>
            </a:r>
            <a:r>
              <a:rPr lang="en-US" sz="4000" dirty="0" smtClean="0"/>
              <a:t> </a:t>
            </a:r>
            <a:r>
              <a:rPr lang="en-US" sz="4000" dirty="0" err="1" smtClean="0"/>
              <a:t>গঠন</a:t>
            </a:r>
            <a:r>
              <a:rPr lang="en-US" sz="4000" dirty="0" smtClean="0"/>
              <a:t> </a:t>
            </a:r>
            <a:r>
              <a:rPr lang="en-US" sz="4000" dirty="0" err="1" smtClean="0"/>
              <a:t>বিশ্লেষণ</a:t>
            </a:r>
            <a:r>
              <a:rPr lang="en-US" sz="4000" dirty="0" smtClean="0"/>
              <a:t> </a:t>
            </a:r>
            <a:r>
              <a:rPr lang="en-US" sz="4000" dirty="0" err="1" smtClean="0"/>
              <a:t>কর</a:t>
            </a:r>
            <a:r>
              <a:rPr lang="en-US" sz="4000" dirty="0" smtClean="0"/>
              <a:t>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40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13467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378" y="690590"/>
            <a:ext cx="5051156" cy="1231199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পরবর্তী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ক্লাশ</a:t>
            </a:r>
            <a:endParaRPr lang="en-US" sz="72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4685" y="2359701"/>
            <a:ext cx="9681029" cy="35331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/>
              <a:t>২.৩. </a:t>
            </a:r>
            <a:r>
              <a:rPr lang="en-US" sz="4400" b="1" dirty="0" err="1"/>
              <a:t>বাইনারি</a:t>
            </a:r>
            <a:r>
              <a:rPr lang="en-US" sz="4400" b="1" dirty="0"/>
              <a:t>, </a:t>
            </a:r>
            <a:r>
              <a:rPr lang="en-US" sz="4400" b="1" dirty="0" err="1"/>
              <a:t>অক্টাল</a:t>
            </a:r>
            <a:r>
              <a:rPr lang="en-US" sz="4400" b="1" dirty="0"/>
              <a:t>, </a:t>
            </a:r>
            <a:r>
              <a:rPr lang="en-US" sz="4400" b="1" dirty="0" err="1"/>
              <a:t>ডেসিমাল</a:t>
            </a:r>
            <a:r>
              <a:rPr lang="en-US" sz="4400" b="1" dirty="0"/>
              <a:t> ও </a:t>
            </a:r>
            <a:r>
              <a:rPr lang="en-US" sz="4400" b="1" dirty="0" err="1"/>
              <a:t>হেক্সাডেসিমাল</a:t>
            </a:r>
            <a:r>
              <a:rPr lang="en-US" sz="4400" b="1" dirty="0"/>
              <a:t> </a:t>
            </a:r>
            <a:r>
              <a:rPr lang="en-US" sz="4400" b="1" dirty="0" err="1"/>
              <a:t>সংখ্যা</a:t>
            </a:r>
            <a:r>
              <a:rPr lang="en-US" sz="4400" b="1" dirty="0"/>
              <a:t> </a:t>
            </a:r>
            <a:r>
              <a:rPr lang="en-US" sz="4400" b="1" dirty="0" err="1"/>
              <a:t>পদ্ধতিতে</a:t>
            </a:r>
            <a:r>
              <a:rPr lang="en-US" sz="4400" b="1" dirty="0"/>
              <a:t> </a:t>
            </a:r>
            <a:r>
              <a:rPr lang="en-US" sz="4400" b="1" dirty="0" err="1"/>
              <a:t>রূপান্তর</a:t>
            </a:r>
            <a:r>
              <a:rPr lang="en-US" sz="4400" b="1" dirty="0"/>
              <a:t> </a:t>
            </a:r>
            <a:r>
              <a:rPr lang="en-US" sz="4400" b="1" dirty="0" err="1"/>
              <a:t>সংখ্যা</a:t>
            </a:r>
            <a:r>
              <a:rPr lang="en-US" sz="4400" b="1" dirty="0"/>
              <a:t> 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      </a:t>
            </a:r>
          </a:p>
          <a:p>
            <a:pPr marL="0" indent="0" algn="ctr">
              <a:buNone/>
            </a:pP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as-IN" sz="3600" dirty="0">
                <a:latin typeface="SutonnyMJ" pitchFamily="2" charset="0"/>
                <a:cs typeface="SutonnyMJ" pitchFamily="2" charset="0"/>
              </a:rPr>
              <a:t>কম্পিউটার ও তথ্যপ্রযুক্তি-২ বই এর ১১ নং পেজ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)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546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1789" y="838738"/>
            <a:ext cx="8446576" cy="2114604"/>
          </a:xfrm>
        </p:spPr>
        <p:txBody>
          <a:bodyPr>
            <a:noAutofit/>
          </a:bodyPr>
          <a:lstStyle/>
          <a:p>
            <a:pPr algn="ctr"/>
            <a:r>
              <a:rPr lang="as-IN" sz="19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ধন্যবাদ</a:t>
            </a:r>
            <a:endParaRPr lang="en-US" sz="19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749" y="2953342"/>
            <a:ext cx="4945356" cy="3059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458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34864" y="1039727"/>
            <a:ext cx="59350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7200" dirty="0">
                <a:latin typeface="SutonnyMJ" pitchFamily="2" charset="0"/>
                <a:cs typeface="SutonnyMJ" pitchFamily="2" charset="0"/>
              </a:rPr>
              <a:t>শিক্ষক পরিচিতি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608110" y="2872858"/>
            <a:ext cx="858853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3600" dirty="0">
                <a:latin typeface="SutonnyMJ" pitchFamily="2" charset="0"/>
                <a:cs typeface="SutonnyMJ" pitchFamily="2" charset="0"/>
              </a:rPr>
              <a:t>মো: মাসুদ রানা </a:t>
            </a:r>
          </a:p>
          <a:p>
            <a:r>
              <a:rPr lang="as-IN" sz="3600" dirty="0">
                <a:latin typeface="SutonnyMJ" pitchFamily="2" charset="0"/>
                <a:cs typeface="SutonnyMJ" pitchFamily="2" charset="0"/>
              </a:rPr>
              <a:t>সহকারি শিক্ষক (আইসিটি)</a:t>
            </a:r>
          </a:p>
          <a:p>
            <a:r>
              <a:rPr lang="as-IN" sz="3600" dirty="0">
                <a:latin typeface="SutonnyMJ" pitchFamily="2" charset="0"/>
                <a:cs typeface="SutonnyMJ" pitchFamily="2" charset="0"/>
              </a:rPr>
              <a:t>ইউসেপ ছোটবনগ্রাম সিটি কর্পোরেশন </a:t>
            </a:r>
            <a:r>
              <a:rPr lang="as-IN" sz="3600" dirty="0" smtClean="0">
                <a:latin typeface="SutonnyMJ" pitchFamily="2" charset="0"/>
                <a:cs typeface="SutonnyMJ" pitchFamily="2" charset="0"/>
              </a:rPr>
              <a:t>স্কুল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রাজশাহী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/>
              <a:t>।</a:t>
            </a:r>
          </a:p>
          <a:p>
            <a:endParaRPr lang="en-US" sz="3600" dirty="0" smtClean="0"/>
          </a:p>
          <a:p>
            <a:r>
              <a:rPr lang="en-US" sz="3600" dirty="0" smtClean="0"/>
              <a:t>Email:                      Facebook </a:t>
            </a:r>
            <a:r>
              <a:rPr lang="en-US" sz="3600" dirty="0"/>
              <a:t>Id</a:t>
            </a:r>
            <a:r>
              <a:rPr lang="en-US" sz="3600" dirty="0" smtClean="0"/>
              <a:t>:</a:t>
            </a:r>
          </a:p>
        </p:txBody>
      </p:sp>
      <p:pic>
        <p:nvPicPr>
          <p:cNvPr id="6" name="Picture 5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9056" y="4911820"/>
            <a:ext cx="823360" cy="823360"/>
          </a:xfrm>
          <a:prstGeom prst="rect">
            <a:avLst/>
          </a:prstGeom>
        </p:spPr>
      </p:pic>
      <p:pic>
        <p:nvPicPr>
          <p:cNvPr id="7" name="Picture 6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864" y="4851324"/>
            <a:ext cx="885407" cy="812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63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8940" y="688329"/>
            <a:ext cx="5953610" cy="126219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dirty="0" smtClean="0"/>
              <a:t> </a:t>
            </a:r>
            <a:r>
              <a:rPr lang="as-IN" sz="8800" dirty="0"/>
              <a:t>পাঠ পরিচিতি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920" y="2419350"/>
            <a:ext cx="10153650" cy="35433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as-IN" b="1" dirty="0"/>
              <a:t>শ্রেণী: এস এস সি (ভোক) নবম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s-IN" b="1" dirty="0"/>
              <a:t>বিষয়: কম্পিউটার ও তথ্য প্রযুক্তি -২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s-IN" b="1" dirty="0"/>
              <a:t>আলোচনার বিষয়: ২য় অধ্যায় (সংখ্যা পদ্ধতি ও কোড)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s-IN" b="1" dirty="0"/>
              <a:t>পাঠ: ২.২ বিভিন্ন প্রকার সংখ্যা পদ্ধতির পরিচিতি ( পেজ নং-০৭)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3577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0024" y="838975"/>
            <a:ext cx="8290302" cy="1325563"/>
          </a:xfrm>
        </p:spPr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আজকের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পাঠ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শেষে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আমরা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যা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জানবো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……..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827" y="2829966"/>
            <a:ext cx="7712799" cy="163710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000" dirty="0" err="1" smtClean="0"/>
              <a:t>বিভিন্ন</a:t>
            </a:r>
            <a:r>
              <a:rPr lang="en-US" sz="4000" dirty="0" smtClean="0"/>
              <a:t> </a:t>
            </a:r>
            <a:r>
              <a:rPr lang="en-US" sz="4000" dirty="0" err="1"/>
              <a:t>সংখ্যা</a:t>
            </a:r>
            <a:r>
              <a:rPr lang="en-US" sz="4000" dirty="0"/>
              <a:t> </a:t>
            </a:r>
            <a:r>
              <a:rPr lang="en-US" sz="4000" dirty="0" err="1" smtClean="0"/>
              <a:t>পদ্ধতির</a:t>
            </a:r>
            <a:r>
              <a:rPr lang="en-US" sz="4000" dirty="0" smtClean="0"/>
              <a:t> </a:t>
            </a:r>
            <a:r>
              <a:rPr lang="en-US" sz="4000" dirty="0" err="1" smtClean="0"/>
              <a:t>বৈশিষ্ট</a:t>
            </a:r>
            <a:r>
              <a:rPr lang="en-US" sz="4000" dirty="0" smtClean="0"/>
              <a:t> </a:t>
            </a:r>
            <a:r>
              <a:rPr lang="en-US" sz="4000" dirty="0" err="1" smtClean="0"/>
              <a:t>জানবো</a:t>
            </a:r>
            <a:r>
              <a:rPr lang="en-US" sz="4000" dirty="0" smtClean="0"/>
              <a:t> 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 err="1"/>
              <a:t>বিভিন্ন</a:t>
            </a:r>
            <a:r>
              <a:rPr lang="en-US" sz="4000" dirty="0"/>
              <a:t> </a:t>
            </a:r>
            <a:r>
              <a:rPr lang="en-US" sz="4000" dirty="0" err="1"/>
              <a:t>সংখ্যা</a:t>
            </a:r>
            <a:r>
              <a:rPr lang="en-US" sz="4000" dirty="0"/>
              <a:t> </a:t>
            </a:r>
            <a:r>
              <a:rPr lang="en-US" sz="4000" dirty="0" err="1" smtClean="0"/>
              <a:t>পদ্ধতির</a:t>
            </a:r>
            <a:r>
              <a:rPr lang="en-US" sz="4000" dirty="0" smtClean="0"/>
              <a:t> </a:t>
            </a:r>
            <a:r>
              <a:rPr lang="en-US" sz="4000" dirty="0" err="1" smtClean="0"/>
              <a:t>গঠন</a:t>
            </a:r>
            <a:r>
              <a:rPr lang="en-US" sz="4000" dirty="0" smtClean="0"/>
              <a:t> ।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3939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2590" y="210319"/>
            <a:ext cx="5231567" cy="807741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err="1"/>
              <a:t>দশমিক</a:t>
            </a:r>
            <a:r>
              <a:rPr lang="en-US" sz="5400" b="1" dirty="0"/>
              <a:t> </a:t>
            </a:r>
            <a:r>
              <a:rPr lang="en-US" sz="5400" b="1" dirty="0" err="1"/>
              <a:t>সংখ্যা</a:t>
            </a:r>
            <a:r>
              <a:rPr lang="en-US" sz="5400" b="1" dirty="0"/>
              <a:t> </a:t>
            </a:r>
            <a:r>
              <a:rPr lang="en-US" sz="5400" b="1" dirty="0" err="1" smtClean="0"/>
              <a:t>পদ্ধতি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175" y="988715"/>
            <a:ext cx="10515600" cy="567555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3200" b="1" dirty="0" err="1"/>
              <a:t>দশমিক</a:t>
            </a:r>
            <a:r>
              <a:rPr lang="en-US" sz="3200" b="1" dirty="0"/>
              <a:t> </a:t>
            </a:r>
            <a:r>
              <a:rPr lang="en-US" sz="3200" b="1" dirty="0" err="1"/>
              <a:t>সংখ্যা</a:t>
            </a:r>
            <a:r>
              <a:rPr lang="en-US" sz="3200" b="1" dirty="0"/>
              <a:t> </a:t>
            </a:r>
            <a:r>
              <a:rPr lang="en-US" sz="3200" b="1" dirty="0" err="1"/>
              <a:t>পদ্ধতি</a:t>
            </a:r>
            <a:r>
              <a:rPr lang="en-US" sz="3200" b="1" dirty="0"/>
              <a:t> (Decimal Numbering System</a:t>
            </a:r>
            <a:r>
              <a:rPr lang="en-US" sz="3200" b="1" dirty="0" smtClean="0"/>
              <a:t>): </a:t>
            </a:r>
            <a:r>
              <a:rPr lang="en-US" sz="3200" dirty="0" err="1"/>
              <a:t>যে</a:t>
            </a:r>
            <a:r>
              <a:rPr lang="en-US" sz="3200" dirty="0"/>
              <a:t> </a:t>
            </a:r>
            <a:r>
              <a:rPr lang="en-US" sz="3200" dirty="0" err="1"/>
              <a:t>সংখ্যা</a:t>
            </a:r>
            <a:r>
              <a:rPr lang="en-US" sz="3200" dirty="0"/>
              <a:t> </a:t>
            </a:r>
            <a:r>
              <a:rPr lang="en-US" sz="3200" dirty="0" err="1"/>
              <a:t>পদ্ধতিতে</a:t>
            </a:r>
            <a:r>
              <a:rPr lang="en-US" sz="3200" dirty="0"/>
              <a:t> ১০টি </a:t>
            </a:r>
            <a:r>
              <a:rPr lang="en-US" sz="3200" dirty="0" err="1"/>
              <a:t>অঙ্ক</a:t>
            </a:r>
            <a:r>
              <a:rPr lang="en-US" sz="3200" dirty="0"/>
              <a:t> (Digit) </a:t>
            </a:r>
            <a:r>
              <a:rPr lang="en-US" sz="3200" dirty="0" err="1"/>
              <a:t>ব্যবহার</a:t>
            </a:r>
            <a:r>
              <a:rPr lang="en-US" sz="3200" dirty="0"/>
              <a:t> </a:t>
            </a:r>
            <a:r>
              <a:rPr lang="en-US" sz="3200" dirty="0" err="1"/>
              <a:t>করা</a:t>
            </a:r>
            <a:r>
              <a:rPr lang="en-US" sz="3200" dirty="0"/>
              <a:t> </a:t>
            </a:r>
            <a:r>
              <a:rPr lang="en-US" sz="3200" dirty="0" err="1"/>
              <a:t>হয়</a:t>
            </a:r>
            <a:r>
              <a:rPr lang="en-US" sz="3200" dirty="0"/>
              <a:t> </a:t>
            </a:r>
            <a:r>
              <a:rPr lang="en-US" sz="3200" dirty="0" err="1"/>
              <a:t>তাকে</a:t>
            </a:r>
            <a:r>
              <a:rPr lang="en-US" sz="3200" dirty="0"/>
              <a:t> </a:t>
            </a:r>
            <a:r>
              <a:rPr lang="en-US" sz="3200" dirty="0" err="1"/>
              <a:t>দশমিক</a:t>
            </a:r>
            <a:r>
              <a:rPr lang="en-US" sz="3200" dirty="0"/>
              <a:t> </a:t>
            </a:r>
            <a:r>
              <a:rPr lang="en-US" sz="3200" dirty="0" err="1"/>
              <a:t>সংখ্যা</a:t>
            </a:r>
            <a:r>
              <a:rPr lang="en-US" sz="3200" dirty="0"/>
              <a:t> </a:t>
            </a:r>
            <a:r>
              <a:rPr lang="en-US" sz="3200" dirty="0" err="1"/>
              <a:t>পদ্ধতি</a:t>
            </a:r>
            <a:r>
              <a:rPr lang="en-US" sz="3200" dirty="0"/>
              <a:t> </a:t>
            </a:r>
            <a:r>
              <a:rPr lang="en-US" sz="3200" dirty="0" err="1"/>
              <a:t>বলা</a:t>
            </a:r>
            <a:r>
              <a:rPr lang="en-US" sz="3200" dirty="0"/>
              <a:t> </a:t>
            </a:r>
            <a:r>
              <a:rPr lang="en-US" sz="3200" dirty="0" err="1"/>
              <a:t>হয়</a:t>
            </a:r>
            <a:r>
              <a:rPr lang="en-US" sz="3200" dirty="0"/>
              <a:t>। </a:t>
            </a:r>
            <a:r>
              <a:rPr lang="en-US" sz="3200" dirty="0" err="1"/>
              <a:t>প্রাচীন</a:t>
            </a:r>
            <a:r>
              <a:rPr lang="en-US" sz="3200" dirty="0"/>
              <a:t> </a:t>
            </a:r>
            <a:r>
              <a:rPr lang="en-US" sz="3200" dirty="0" err="1"/>
              <a:t>ভারতে</a:t>
            </a:r>
            <a:r>
              <a:rPr lang="en-US" sz="3200" dirty="0"/>
              <a:t> </a:t>
            </a:r>
            <a:r>
              <a:rPr lang="en-US" sz="3200" dirty="0" err="1"/>
              <a:t>এই</a:t>
            </a:r>
            <a:r>
              <a:rPr lang="en-US" sz="3200" dirty="0"/>
              <a:t> </a:t>
            </a:r>
            <a:r>
              <a:rPr lang="en-US" sz="3200" dirty="0" err="1"/>
              <a:t>পদ্ধতির</a:t>
            </a:r>
            <a:r>
              <a:rPr lang="en-US" sz="3200" dirty="0"/>
              <a:t> </a:t>
            </a:r>
            <a:r>
              <a:rPr lang="en-US" sz="3200" dirty="0" err="1"/>
              <a:t>প্রচলন</a:t>
            </a:r>
            <a:r>
              <a:rPr lang="en-US" sz="3200" dirty="0"/>
              <a:t> </a:t>
            </a:r>
            <a:r>
              <a:rPr lang="en-US" sz="3200" dirty="0" err="1"/>
              <a:t>প্রথম</a:t>
            </a:r>
            <a:r>
              <a:rPr lang="en-US" sz="3200" dirty="0"/>
              <a:t> </a:t>
            </a:r>
            <a:r>
              <a:rPr lang="en-US" sz="3200" dirty="0" err="1"/>
              <a:t>শুরু</a:t>
            </a:r>
            <a:r>
              <a:rPr lang="en-US" sz="3200" dirty="0"/>
              <a:t> </a:t>
            </a:r>
            <a:r>
              <a:rPr lang="en-US" sz="3200" dirty="0" err="1"/>
              <a:t>হয়</a:t>
            </a:r>
            <a:r>
              <a:rPr lang="en-US" sz="3200" dirty="0"/>
              <a:t> </a:t>
            </a:r>
            <a:r>
              <a:rPr lang="en-US" sz="3200" dirty="0" err="1"/>
              <a:t>বলে</a:t>
            </a:r>
            <a:r>
              <a:rPr lang="en-US" sz="3200" dirty="0"/>
              <a:t> </a:t>
            </a:r>
            <a:r>
              <a:rPr lang="en-US" sz="3200" dirty="0" err="1"/>
              <a:t>একে</a:t>
            </a:r>
            <a:r>
              <a:rPr lang="en-US" sz="3200" dirty="0"/>
              <a:t> </a:t>
            </a:r>
            <a:r>
              <a:rPr lang="en-US" sz="3200" dirty="0" err="1"/>
              <a:t>হিন্দু</a:t>
            </a:r>
            <a:r>
              <a:rPr lang="en-US" sz="3200" dirty="0"/>
              <a:t> </a:t>
            </a:r>
            <a:r>
              <a:rPr lang="en-US" sz="3200" dirty="0" err="1"/>
              <a:t>সংখ্যা</a:t>
            </a:r>
            <a:r>
              <a:rPr lang="en-US" sz="3200" dirty="0"/>
              <a:t> </a:t>
            </a:r>
            <a:r>
              <a:rPr lang="en-US" sz="3200" dirty="0" err="1"/>
              <a:t>পদ্ধতিও</a:t>
            </a:r>
            <a:r>
              <a:rPr lang="en-US" sz="3200" dirty="0"/>
              <a:t> </a:t>
            </a:r>
            <a:r>
              <a:rPr lang="en-US" sz="3200" dirty="0" err="1"/>
              <a:t>বলা</a:t>
            </a:r>
            <a:r>
              <a:rPr lang="en-US" sz="3200" dirty="0"/>
              <a:t> </a:t>
            </a:r>
            <a:r>
              <a:rPr lang="en-US" sz="3200" dirty="0" err="1"/>
              <a:t>হয়</a:t>
            </a:r>
            <a:r>
              <a:rPr lang="en-US" sz="3200" dirty="0"/>
              <a:t>। </a:t>
            </a:r>
            <a:r>
              <a:rPr lang="en-US" sz="3200" dirty="0" err="1"/>
              <a:t>দশমিক</a:t>
            </a:r>
            <a:r>
              <a:rPr lang="en-US" sz="3200" dirty="0"/>
              <a:t> </a:t>
            </a:r>
            <a:r>
              <a:rPr lang="en-US" sz="3200" dirty="0" err="1"/>
              <a:t>সংখ্যা</a:t>
            </a:r>
            <a:r>
              <a:rPr lang="en-US" sz="3200" dirty="0"/>
              <a:t> </a:t>
            </a:r>
            <a:r>
              <a:rPr lang="en-US" sz="3200" dirty="0" err="1"/>
              <a:t>পদ্ধতিতে</a:t>
            </a:r>
            <a:r>
              <a:rPr lang="en-US" sz="3200" dirty="0"/>
              <a:t> </a:t>
            </a:r>
            <a:r>
              <a:rPr lang="en-US" sz="3200" dirty="0" err="1"/>
              <a:t>ব্যবহৃত</a:t>
            </a:r>
            <a:r>
              <a:rPr lang="en-US" sz="3200" dirty="0"/>
              <a:t> </a:t>
            </a:r>
            <a:r>
              <a:rPr lang="en-US" sz="3200" dirty="0" err="1" smtClean="0"/>
              <a:t>ডিজিটগুলো</a:t>
            </a:r>
            <a:r>
              <a:rPr lang="en-US" sz="3200" dirty="0" smtClean="0"/>
              <a:t> </a:t>
            </a:r>
            <a:r>
              <a:rPr lang="en-US" sz="3200" dirty="0" err="1" smtClean="0"/>
              <a:t>হলো</a:t>
            </a:r>
            <a:r>
              <a:rPr lang="en-US" sz="3200" dirty="0" smtClean="0"/>
              <a:t>: </a:t>
            </a:r>
            <a:r>
              <a:rPr lang="en-US" sz="3200" dirty="0"/>
              <a:t>0, 1, 2, 3, 4, 5, 6, 7,৪ </a:t>
            </a:r>
            <a:r>
              <a:rPr lang="en-US" sz="3200" dirty="0" err="1"/>
              <a:t>এবং</a:t>
            </a:r>
            <a:r>
              <a:rPr lang="en-US" sz="3200" dirty="0"/>
              <a:t> 9। </a:t>
            </a:r>
            <a:endParaRPr lang="en-US" sz="32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3200" dirty="0" err="1" smtClean="0"/>
              <a:t>সাধারণ</a:t>
            </a:r>
            <a:r>
              <a:rPr lang="en-US" sz="3200" dirty="0" smtClean="0"/>
              <a:t> </a:t>
            </a:r>
            <a:r>
              <a:rPr lang="en-US" sz="3200" dirty="0" err="1"/>
              <a:t>হিসাব-নিকাশের</a:t>
            </a:r>
            <a:r>
              <a:rPr lang="en-US" sz="3200" dirty="0"/>
              <a:t> </a:t>
            </a:r>
            <a:r>
              <a:rPr lang="en-US" sz="3200" dirty="0" err="1"/>
              <a:t>জন্য</a:t>
            </a:r>
            <a:r>
              <a:rPr lang="en-US" sz="3200" dirty="0"/>
              <a:t> </a:t>
            </a:r>
            <a:r>
              <a:rPr lang="en-US" sz="3200" dirty="0" err="1"/>
              <a:t>দশমিক</a:t>
            </a:r>
            <a:r>
              <a:rPr lang="en-US" sz="3200" dirty="0"/>
              <a:t> </a:t>
            </a:r>
            <a:r>
              <a:rPr lang="en-US" sz="3200" dirty="0" err="1"/>
              <a:t>সংখ্যা</a:t>
            </a:r>
            <a:r>
              <a:rPr lang="en-US" sz="3200" dirty="0"/>
              <a:t> </a:t>
            </a:r>
            <a:r>
              <a:rPr lang="en-US" sz="3200" dirty="0" err="1"/>
              <a:t>পদ্ধতি</a:t>
            </a:r>
            <a:r>
              <a:rPr lang="en-US" sz="3200" dirty="0"/>
              <a:t> </a:t>
            </a:r>
            <a:r>
              <a:rPr lang="en-US" sz="3200" dirty="0" err="1"/>
              <a:t>ব্যবহার</a:t>
            </a:r>
            <a:r>
              <a:rPr lang="en-US" sz="3200" dirty="0"/>
              <a:t> </a:t>
            </a:r>
            <a:r>
              <a:rPr lang="en-US" sz="3200" dirty="0" err="1"/>
              <a:t>করা</a:t>
            </a:r>
            <a:r>
              <a:rPr lang="en-US" sz="3200" dirty="0"/>
              <a:t> </a:t>
            </a:r>
            <a:r>
              <a:rPr lang="en-US" sz="3200" dirty="0" err="1"/>
              <a:t>হয়</a:t>
            </a:r>
            <a:r>
              <a:rPr lang="en-US" sz="3200" dirty="0"/>
              <a:t> । </a:t>
            </a:r>
            <a:r>
              <a:rPr lang="en-US" sz="3200" dirty="0" err="1"/>
              <a:t>দশমিক</a:t>
            </a:r>
            <a:r>
              <a:rPr lang="en-US" sz="3200" dirty="0"/>
              <a:t> </a:t>
            </a:r>
            <a:r>
              <a:rPr lang="en-US" sz="3200" dirty="0" err="1"/>
              <a:t>সংখ্যা</a:t>
            </a:r>
            <a:r>
              <a:rPr lang="en-US" sz="3200" dirty="0"/>
              <a:t> </a:t>
            </a:r>
            <a:r>
              <a:rPr lang="en-US" sz="3200" dirty="0" err="1"/>
              <a:t>পদ্ধতির</a:t>
            </a:r>
            <a:r>
              <a:rPr lang="en-US" sz="3200" dirty="0"/>
              <a:t> </a:t>
            </a:r>
            <a:r>
              <a:rPr lang="en-US" sz="3200" dirty="0" err="1"/>
              <a:t>ভিত্তি</a:t>
            </a:r>
            <a:r>
              <a:rPr lang="en-US" sz="3200" dirty="0"/>
              <a:t> 10 </a:t>
            </a:r>
            <a:r>
              <a:rPr lang="en-US" sz="3200" dirty="0" err="1"/>
              <a:t>বিধায়</a:t>
            </a:r>
            <a:r>
              <a:rPr lang="en-US" sz="3200" dirty="0"/>
              <a:t> </a:t>
            </a:r>
            <a:r>
              <a:rPr lang="en-US" sz="3200" dirty="0" err="1"/>
              <a:t>এই</a:t>
            </a:r>
            <a:r>
              <a:rPr lang="en-US" sz="3200" dirty="0"/>
              <a:t> </a:t>
            </a:r>
            <a:r>
              <a:rPr lang="en-US" sz="3200" dirty="0" err="1"/>
              <a:t>পদ্ধতিতে</a:t>
            </a:r>
            <a:r>
              <a:rPr lang="en-US" sz="3200" dirty="0"/>
              <a:t> </a:t>
            </a:r>
            <a:r>
              <a:rPr lang="en-US" sz="3200" dirty="0" err="1" smtClean="0"/>
              <a:t>অঞ্চগুলোর</a:t>
            </a:r>
            <a:r>
              <a:rPr lang="en-US" sz="3200" dirty="0" smtClean="0"/>
              <a:t> </a:t>
            </a:r>
            <a:r>
              <a:rPr lang="en-US" sz="3200" dirty="0" err="1"/>
              <a:t>হ্রাস-বৃদ্ধি</a:t>
            </a:r>
            <a:r>
              <a:rPr lang="en-US" sz="3200" dirty="0"/>
              <a:t> </a:t>
            </a:r>
            <a:r>
              <a:rPr lang="en-US" sz="3200" dirty="0" err="1"/>
              <a:t>ঘটে</a:t>
            </a:r>
            <a:r>
              <a:rPr lang="en-US" sz="3200" dirty="0"/>
              <a:t> </a:t>
            </a:r>
            <a:r>
              <a:rPr lang="en-US" sz="3200" dirty="0" err="1"/>
              <a:t>দশ</a:t>
            </a:r>
            <a:r>
              <a:rPr lang="en-US" sz="3200" dirty="0"/>
              <a:t> </a:t>
            </a:r>
            <a:r>
              <a:rPr lang="en-US" sz="3200" dirty="0" err="1"/>
              <a:t>গুণ</a:t>
            </a:r>
            <a:r>
              <a:rPr lang="en-US" sz="3200" dirty="0"/>
              <a:t> </a:t>
            </a:r>
            <a:r>
              <a:rPr lang="en-US" sz="3200" dirty="0" err="1"/>
              <a:t>করে</a:t>
            </a:r>
            <a:r>
              <a:rPr lang="en-US" sz="3200" dirty="0"/>
              <a:t>। </a:t>
            </a:r>
            <a:endParaRPr lang="en-US" sz="32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3200" dirty="0" err="1" smtClean="0"/>
              <a:t>উদাহরণ</a:t>
            </a:r>
            <a:r>
              <a:rPr lang="en-US" sz="3200" dirty="0" smtClean="0"/>
              <a:t> </a:t>
            </a:r>
            <a:r>
              <a:rPr lang="en-US" sz="3200" dirty="0"/>
              <a:t>: (</a:t>
            </a:r>
            <a:r>
              <a:rPr lang="en-US" sz="3200" dirty="0" smtClean="0"/>
              <a:t>420)</a:t>
            </a:r>
            <a:r>
              <a:rPr lang="en-US" sz="3200" baseline="-25000" dirty="0" smtClean="0"/>
              <a:t>10</a:t>
            </a:r>
            <a:r>
              <a:rPr lang="en-US" sz="3200" dirty="0" smtClean="0"/>
              <a:t>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2543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3013" y="1090725"/>
            <a:ext cx="10515600" cy="345424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3200" b="1" dirty="0" err="1"/>
              <a:t>দশভিত্তিক</a:t>
            </a:r>
            <a:r>
              <a:rPr lang="en-US" sz="3200" b="1" dirty="0"/>
              <a:t> </a:t>
            </a:r>
            <a:r>
              <a:rPr lang="en-US" sz="3200" b="1" dirty="0" err="1"/>
              <a:t>একটি</a:t>
            </a:r>
            <a:r>
              <a:rPr lang="en-US" sz="3200" b="1" dirty="0"/>
              <a:t> </a:t>
            </a:r>
            <a:r>
              <a:rPr lang="en-US" sz="3200" b="1" dirty="0" err="1"/>
              <a:t>সংখ্যা</a:t>
            </a:r>
            <a:r>
              <a:rPr lang="en-US" sz="3200" b="1" dirty="0"/>
              <a:t> </a:t>
            </a:r>
            <a:r>
              <a:rPr lang="en-US" sz="3200" b="1" dirty="0" err="1"/>
              <a:t>পদ্ধতির</a:t>
            </a:r>
            <a:r>
              <a:rPr lang="en-US" sz="3200" b="1" dirty="0"/>
              <a:t> </a:t>
            </a:r>
            <a:r>
              <a:rPr lang="en-US" sz="3200" b="1" dirty="0" err="1"/>
              <a:t>গঠন</a:t>
            </a:r>
            <a:r>
              <a:rPr lang="en-US" sz="3200" b="1" dirty="0"/>
              <a:t> </a:t>
            </a:r>
            <a:r>
              <a:rPr lang="en-US" sz="3200" b="1" dirty="0" err="1" smtClean="0"/>
              <a:t>বিশ্লেষণ</a:t>
            </a:r>
            <a:r>
              <a:rPr lang="en-US" sz="3200" b="1" dirty="0" smtClean="0"/>
              <a:t>: </a:t>
            </a:r>
            <a:r>
              <a:rPr lang="en-US" dirty="0" smtClean="0"/>
              <a:t>786 </a:t>
            </a:r>
            <a:r>
              <a:rPr lang="en-US" dirty="0" err="1"/>
              <a:t>একটি</a:t>
            </a:r>
            <a:r>
              <a:rPr lang="en-US" dirty="0"/>
              <a:t> </a:t>
            </a:r>
            <a:r>
              <a:rPr lang="en-US" dirty="0" err="1"/>
              <a:t>দশভিত্তিক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। এ </a:t>
            </a:r>
            <a:r>
              <a:rPr lang="en-US" dirty="0" err="1"/>
              <a:t>সংখ্যাটিকে</a:t>
            </a:r>
            <a:r>
              <a:rPr lang="en-US" dirty="0"/>
              <a:t> </a:t>
            </a:r>
            <a:r>
              <a:rPr lang="en-US" dirty="0" err="1"/>
              <a:t>বিশ্লেষণ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 </a:t>
            </a:r>
            <a:r>
              <a:rPr lang="en-US" dirty="0" err="1"/>
              <a:t>দেখা</a:t>
            </a:r>
            <a:r>
              <a:rPr lang="en-US" dirty="0"/>
              <a:t> </a:t>
            </a:r>
            <a:r>
              <a:rPr lang="en-US" dirty="0" err="1"/>
              <a:t>যাক</a:t>
            </a:r>
            <a:r>
              <a:rPr lang="en-US" dirty="0"/>
              <a:t>। </a:t>
            </a:r>
            <a:r>
              <a:rPr lang="en-US" dirty="0" err="1"/>
              <a:t>দশভিত্তিক</a:t>
            </a:r>
            <a:r>
              <a:rPr lang="en-US" dirty="0"/>
              <a:t> </a:t>
            </a:r>
            <a:r>
              <a:rPr lang="en-US" dirty="0" err="1"/>
              <a:t>একটি</a:t>
            </a:r>
            <a:r>
              <a:rPr lang="en-US" dirty="0"/>
              <a:t> </a:t>
            </a:r>
            <a:r>
              <a:rPr lang="en-US" dirty="0" err="1"/>
              <a:t>সংখ্যার</a:t>
            </a:r>
            <a:r>
              <a:rPr lang="en-US" dirty="0"/>
              <a:t> </a:t>
            </a:r>
            <a:r>
              <a:rPr lang="en-US" dirty="0" err="1"/>
              <a:t>অন্তর্গত</a:t>
            </a:r>
            <a:r>
              <a:rPr lang="en-US" dirty="0"/>
              <a:t> </a:t>
            </a:r>
            <a:r>
              <a:rPr lang="en-US" dirty="0" err="1"/>
              <a:t>অর্থা</a:t>
            </a:r>
            <a:r>
              <a:rPr lang="en-US" dirty="0"/>
              <a:t>ৎ </a:t>
            </a:r>
            <a:r>
              <a:rPr lang="en-US" dirty="0" err="1"/>
              <a:t>প্রতিটি</a:t>
            </a:r>
            <a:r>
              <a:rPr lang="en-US" dirty="0"/>
              <a:t> </a:t>
            </a:r>
            <a:r>
              <a:rPr lang="en-US" dirty="0" err="1"/>
              <a:t>অঙ্কের</a:t>
            </a:r>
            <a:r>
              <a:rPr lang="en-US" dirty="0"/>
              <a:t> </a:t>
            </a:r>
            <a:r>
              <a:rPr lang="en-US" dirty="0" err="1"/>
              <a:t>স্থানীয়</a:t>
            </a:r>
            <a:r>
              <a:rPr lang="en-US" dirty="0"/>
              <a:t> </a:t>
            </a:r>
            <a:r>
              <a:rPr lang="en-US" dirty="0" err="1"/>
              <a:t>মান</a:t>
            </a:r>
            <a:r>
              <a:rPr lang="en-US" dirty="0"/>
              <a:t> </a:t>
            </a:r>
            <a:r>
              <a:rPr lang="en-US" dirty="0" err="1"/>
              <a:t>দশ</a:t>
            </a:r>
            <a:r>
              <a:rPr lang="en-US" dirty="0"/>
              <a:t> </a:t>
            </a:r>
            <a:r>
              <a:rPr lang="en-US" dirty="0" err="1"/>
              <a:t>বা</a:t>
            </a:r>
            <a:r>
              <a:rPr lang="en-US" dirty="0"/>
              <a:t> </a:t>
            </a:r>
            <a:r>
              <a:rPr lang="en-US" dirty="0" err="1"/>
              <a:t>তার</a:t>
            </a:r>
            <a:r>
              <a:rPr lang="en-US" dirty="0"/>
              <a:t> </a:t>
            </a:r>
            <a:r>
              <a:rPr lang="en-US" dirty="0" err="1"/>
              <a:t>গুণিতক</a:t>
            </a:r>
            <a:r>
              <a:rPr lang="en-US" dirty="0"/>
              <a:t>। </a:t>
            </a:r>
            <a:r>
              <a:rPr lang="en-US" dirty="0" err="1"/>
              <a:t>পূর্ণাংশে</a:t>
            </a:r>
            <a:r>
              <a:rPr lang="en-US" dirty="0"/>
              <a:t> </a:t>
            </a:r>
            <a:r>
              <a:rPr lang="en-US" dirty="0" err="1"/>
              <a:t>ডান</a:t>
            </a:r>
            <a:r>
              <a:rPr lang="en-US" dirty="0"/>
              <a:t> </a:t>
            </a:r>
            <a:r>
              <a:rPr lang="en-US" dirty="0" err="1"/>
              <a:t>দিক</a:t>
            </a:r>
            <a:r>
              <a:rPr lang="en-US" dirty="0"/>
              <a:t> </a:t>
            </a:r>
            <a:r>
              <a:rPr lang="en-US" dirty="0" err="1"/>
              <a:t>থেকে</a:t>
            </a:r>
            <a:r>
              <a:rPr lang="en-US" dirty="0"/>
              <a:t> </a:t>
            </a:r>
            <a:r>
              <a:rPr lang="en-US" dirty="0" err="1"/>
              <a:t>প্রথম</a:t>
            </a:r>
            <a:r>
              <a:rPr lang="en-US" dirty="0"/>
              <a:t> </a:t>
            </a:r>
            <a:r>
              <a:rPr lang="en-US" dirty="0" err="1"/>
              <a:t>অঙ্কের</a:t>
            </a:r>
            <a:r>
              <a:rPr lang="en-US" dirty="0"/>
              <a:t> </a:t>
            </a:r>
            <a:r>
              <a:rPr lang="en-US" dirty="0" err="1"/>
              <a:t>মান</a:t>
            </a:r>
            <a:r>
              <a:rPr lang="en-US" dirty="0"/>
              <a:t> 10°, </a:t>
            </a:r>
            <a:r>
              <a:rPr lang="en-US" dirty="0" err="1"/>
              <a:t>দ্বিতীয়</a:t>
            </a:r>
            <a:r>
              <a:rPr lang="en-US" dirty="0"/>
              <a:t> </a:t>
            </a:r>
            <a:r>
              <a:rPr lang="en-US" dirty="0" err="1"/>
              <a:t>অঙ্কের</a:t>
            </a:r>
            <a:r>
              <a:rPr lang="en-US" dirty="0"/>
              <a:t> </a:t>
            </a:r>
            <a:r>
              <a:rPr lang="en-US" dirty="0" err="1"/>
              <a:t>স্থানীয়</a:t>
            </a:r>
            <a:r>
              <a:rPr lang="en-US" dirty="0"/>
              <a:t> </a:t>
            </a:r>
            <a:r>
              <a:rPr lang="en-US" dirty="0" err="1"/>
              <a:t>মান</a:t>
            </a:r>
            <a:r>
              <a:rPr lang="en-US" dirty="0"/>
              <a:t> </a:t>
            </a:r>
            <a:r>
              <a:rPr lang="en-US" dirty="0" smtClean="0"/>
              <a:t>10</a:t>
            </a:r>
            <a:r>
              <a:rPr lang="en-US" baseline="30000" dirty="0" smtClean="0"/>
              <a:t>1</a:t>
            </a:r>
            <a:r>
              <a:rPr lang="en-US" dirty="0" smtClean="0"/>
              <a:t>, </a:t>
            </a:r>
            <a:r>
              <a:rPr lang="en-US" dirty="0" err="1"/>
              <a:t>তৃতীয়</a:t>
            </a:r>
            <a:r>
              <a:rPr lang="en-US" dirty="0"/>
              <a:t> </a:t>
            </a:r>
            <a:r>
              <a:rPr lang="en-US" dirty="0" err="1"/>
              <a:t>অঙ্কের</a:t>
            </a:r>
            <a:r>
              <a:rPr lang="en-US" dirty="0"/>
              <a:t> </a:t>
            </a:r>
            <a:r>
              <a:rPr lang="en-US" dirty="0" err="1"/>
              <a:t>মান</a:t>
            </a:r>
            <a:r>
              <a:rPr lang="en-US" dirty="0"/>
              <a:t> </a:t>
            </a:r>
            <a:r>
              <a:rPr lang="en-US" dirty="0" smtClean="0"/>
              <a:t>10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r>
              <a:rPr lang="en-US" dirty="0" err="1"/>
              <a:t>এবং</a:t>
            </a:r>
            <a:r>
              <a:rPr lang="en-US" dirty="0"/>
              <a:t> </a:t>
            </a:r>
            <a:r>
              <a:rPr lang="en-US" dirty="0" err="1"/>
              <a:t>ভগ্নাংশে</a:t>
            </a:r>
            <a:r>
              <a:rPr lang="en-US" dirty="0"/>
              <a:t> </a:t>
            </a:r>
            <a:r>
              <a:rPr lang="en-US" dirty="0" err="1"/>
              <a:t>বাম</a:t>
            </a:r>
            <a:r>
              <a:rPr lang="en-US" dirty="0"/>
              <a:t> </a:t>
            </a:r>
            <a:r>
              <a:rPr lang="en-US" dirty="0" err="1"/>
              <a:t>দিক</a:t>
            </a:r>
            <a:r>
              <a:rPr lang="en-US" dirty="0"/>
              <a:t> </a:t>
            </a:r>
            <a:r>
              <a:rPr lang="en-US" dirty="0" err="1"/>
              <a:t>থেকে</a:t>
            </a:r>
            <a:r>
              <a:rPr lang="en-US" dirty="0"/>
              <a:t> </a:t>
            </a:r>
            <a:r>
              <a:rPr lang="en-US" dirty="0" err="1"/>
              <a:t>প্রথম</a:t>
            </a:r>
            <a:r>
              <a:rPr lang="en-US" dirty="0"/>
              <a:t> </a:t>
            </a:r>
            <a:r>
              <a:rPr lang="en-US" dirty="0" err="1"/>
              <a:t>অঙ্কের</a:t>
            </a:r>
            <a:r>
              <a:rPr lang="en-US" dirty="0"/>
              <a:t> </a:t>
            </a:r>
            <a:r>
              <a:rPr lang="en-US" dirty="0" err="1"/>
              <a:t>স্থানীয়</a:t>
            </a:r>
            <a:r>
              <a:rPr lang="en-US" dirty="0"/>
              <a:t> </a:t>
            </a:r>
            <a:r>
              <a:rPr lang="en-US" dirty="0" err="1"/>
              <a:t>মান</a:t>
            </a:r>
            <a:r>
              <a:rPr lang="en-US" dirty="0"/>
              <a:t> </a:t>
            </a:r>
            <a:r>
              <a:rPr lang="en-US" dirty="0" smtClean="0"/>
              <a:t>10</a:t>
            </a:r>
            <a:r>
              <a:rPr lang="en-US" baseline="30000" dirty="0" smtClean="0"/>
              <a:t>-1</a:t>
            </a:r>
            <a:r>
              <a:rPr lang="en-US" dirty="0" smtClean="0"/>
              <a:t>, </a:t>
            </a:r>
            <a:r>
              <a:rPr lang="en-US" dirty="0" err="1"/>
              <a:t>দ্বিতীয়</a:t>
            </a:r>
            <a:r>
              <a:rPr lang="en-US" dirty="0"/>
              <a:t> </a:t>
            </a:r>
            <a:r>
              <a:rPr lang="en-US" dirty="0" err="1"/>
              <a:t>অঙ্কের</a:t>
            </a:r>
            <a:r>
              <a:rPr lang="en-US" dirty="0"/>
              <a:t> </a:t>
            </a:r>
            <a:r>
              <a:rPr lang="en-US" dirty="0" err="1"/>
              <a:t>স্থানীয়</a:t>
            </a:r>
            <a:r>
              <a:rPr lang="en-US" dirty="0"/>
              <a:t> </a:t>
            </a:r>
            <a:r>
              <a:rPr lang="en-US" dirty="0" err="1"/>
              <a:t>মান</a:t>
            </a:r>
            <a:r>
              <a:rPr lang="en-US" dirty="0"/>
              <a:t> </a:t>
            </a:r>
            <a:r>
              <a:rPr lang="en-US" dirty="0" smtClean="0"/>
              <a:t>10</a:t>
            </a:r>
            <a:r>
              <a:rPr lang="en-US" baseline="30000" dirty="0" smtClean="0"/>
              <a:t>-2</a:t>
            </a:r>
            <a:r>
              <a:rPr lang="en-US" dirty="0"/>
              <a:t>, </a:t>
            </a:r>
            <a:r>
              <a:rPr lang="en-US" dirty="0" err="1"/>
              <a:t>তৃতীয়</a:t>
            </a:r>
            <a:r>
              <a:rPr lang="en-US" dirty="0"/>
              <a:t> </a:t>
            </a:r>
            <a:r>
              <a:rPr lang="en-US" dirty="0" err="1"/>
              <a:t>অঙ্কের</a:t>
            </a:r>
            <a:r>
              <a:rPr lang="en-US" dirty="0"/>
              <a:t> </a:t>
            </a:r>
            <a:r>
              <a:rPr lang="en-US" dirty="0" err="1"/>
              <a:t>মান</a:t>
            </a:r>
            <a:r>
              <a:rPr lang="en-US" dirty="0"/>
              <a:t> </a:t>
            </a:r>
            <a:r>
              <a:rPr lang="en-US" dirty="0" smtClean="0"/>
              <a:t>10</a:t>
            </a:r>
            <a:r>
              <a:rPr lang="en-US" baseline="30000" dirty="0" smtClean="0"/>
              <a:t>-3</a:t>
            </a:r>
            <a:r>
              <a:rPr lang="en-US" dirty="0" smtClean="0"/>
              <a:t>। </a:t>
            </a:r>
            <a:r>
              <a:rPr lang="en-US" dirty="0" err="1"/>
              <a:t>প্রতি</a:t>
            </a:r>
            <a:r>
              <a:rPr lang="en-US" dirty="0"/>
              <a:t> </a:t>
            </a:r>
            <a:r>
              <a:rPr lang="en-US" dirty="0" err="1"/>
              <a:t>ক্ষেত্রে</a:t>
            </a:r>
            <a:r>
              <a:rPr lang="en-US" dirty="0"/>
              <a:t> </a:t>
            </a:r>
            <a:r>
              <a:rPr lang="en-US" dirty="0" err="1"/>
              <a:t>সূচক</a:t>
            </a:r>
            <a:r>
              <a:rPr lang="en-US" dirty="0"/>
              <a:t> </a:t>
            </a:r>
            <a:r>
              <a:rPr lang="en-US" dirty="0" err="1"/>
              <a:t>বা</a:t>
            </a:r>
            <a:r>
              <a:rPr lang="en-US" dirty="0"/>
              <a:t> </a:t>
            </a:r>
            <a:r>
              <a:rPr lang="en-US" dirty="0" err="1"/>
              <a:t>ঘাত</a:t>
            </a:r>
            <a:r>
              <a:rPr lang="en-US" dirty="0"/>
              <a:t> </a:t>
            </a:r>
            <a:r>
              <a:rPr lang="en-US" dirty="0" err="1"/>
              <a:t>গুণিতক</a:t>
            </a:r>
            <a:r>
              <a:rPr lang="en-US" dirty="0"/>
              <a:t> </a:t>
            </a:r>
            <a:r>
              <a:rPr lang="en-US" dirty="0" err="1"/>
              <a:t>প্রকাশ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। </a:t>
            </a:r>
            <a:r>
              <a:rPr lang="en-US" dirty="0" err="1"/>
              <a:t>যেমন</a:t>
            </a:r>
            <a:r>
              <a:rPr lang="en-US" dirty="0"/>
              <a:t>- </a:t>
            </a:r>
            <a:r>
              <a:rPr lang="en-US" i="1" dirty="0"/>
              <a:t>7</a:t>
            </a:r>
            <a:r>
              <a:rPr lang="en-US" dirty="0"/>
              <a:t>86 </a:t>
            </a:r>
            <a:r>
              <a:rPr lang="en-US" dirty="0" err="1" smtClean="0"/>
              <a:t>সংখ্যাটি</a:t>
            </a:r>
            <a:r>
              <a:rPr lang="en-US" dirty="0" smtClean="0"/>
              <a:t>-</a:t>
            </a:r>
          </a:p>
          <a:p>
            <a:pPr marL="0" indent="0">
              <a:buNone/>
            </a:pPr>
            <a:r>
              <a:rPr lang="en-US" b="1" u="sng" dirty="0" err="1" smtClean="0"/>
              <a:t>শতক</a:t>
            </a:r>
            <a:r>
              <a:rPr lang="en-US" dirty="0" smtClean="0"/>
              <a:t>			</a:t>
            </a:r>
            <a:r>
              <a:rPr lang="en-US" b="1" u="sng" dirty="0" err="1" smtClean="0"/>
              <a:t>দশক</a:t>
            </a:r>
            <a:r>
              <a:rPr lang="en-US" dirty="0" smtClean="0"/>
              <a:t>			</a:t>
            </a:r>
            <a:r>
              <a:rPr lang="en-US" b="1" u="sng" dirty="0" err="1" smtClean="0"/>
              <a:t>একক</a:t>
            </a: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22686" y="106870"/>
            <a:ext cx="5402705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err="1"/>
              <a:t>দশমিক</a:t>
            </a:r>
            <a:r>
              <a:rPr lang="en-US" sz="5400" b="1" dirty="0"/>
              <a:t> </a:t>
            </a:r>
            <a:r>
              <a:rPr lang="en-US" sz="5400" b="1" dirty="0" err="1"/>
              <a:t>সংখ্যা</a:t>
            </a:r>
            <a:r>
              <a:rPr lang="en-US" sz="5400" b="1" dirty="0"/>
              <a:t> </a:t>
            </a:r>
            <a:r>
              <a:rPr lang="en-US" sz="5400" b="1" dirty="0" err="1" smtClean="0"/>
              <a:t>পদ্ধতি</a:t>
            </a:r>
            <a:endParaRPr lang="en-US" sz="6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23013" y="4325782"/>
            <a:ext cx="17688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7 X 10</a:t>
            </a:r>
            <a:r>
              <a:rPr lang="en-US" sz="2800" baseline="30000" dirty="0" smtClean="0"/>
              <a:t>2</a:t>
            </a:r>
          </a:p>
          <a:p>
            <a:r>
              <a:rPr lang="en-US" sz="2800" dirty="0"/>
              <a:t>7 X </a:t>
            </a:r>
            <a:r>
              <a:rPr lang="en-US" sz="2800" dirty="0" smtClean="0"/>
              <a:t>100</a:t>
            </a:r>
          </a:p>
          <a:p>
            <a:r>
              <a:rPr lang="en-US" sz="2800" dirty="0" smtClean="0"/>
              <a:t>700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838417" y="4325781"/>
            <a:ext cx="17688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8 X 10</a:t>
            </a:r>
            <a:r>
              <a:rPr lang="en-US" sz="2800" baseline="30000" dirty="0" smtClean="0"/>
              <a:t>1</a:t>
            </a:r>
          </a:p>
          <a:p>
            <a:r>
              <a:rPr lang="en-US" sz="2800" dirty="0" smtClean="0"/>
              <a:t>8 </a:t>
            </a:r>
            <a:r>
              <a:rPr lang="en-US" sz="2800" dirty="0"/>
              <a:t>X </a:t>
            </a:r>
            <a:r>
              <a:rPr lang="en-US" sz="2800" dirty="0" smtClean="0"/>
              <a:t>10</a:t>
            </a:r>
          </a:p>
          <a:p>
            <a:r>
              <a:rPr lang="en-US" sz="2800" dirty="0" smtClean="0"/>
              <a:t>80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553821" y="4325781"/>
            <a:ext cx="17688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6 X 10</a:t>
            </a:r>
            <a:r>
              <a:rPr lang="en-US" sz="2800" baseline="30000" dirty="0" smtClean="0"/>
              <a:t>0</a:t>
            </a:r>
          </a:p>
          <a:p>
            <a:r>
              <a:rPr lang="en-US" sz="2800" dirty="0" smtClean="0"/>
              <a:t>6 </a:t>
            </a:r>
            <a:r>
              <a:rPr lang="en-US" sz="2800" dirty="0"/>
              <a:t>X </a:t>
            </a:r>
            <a:r>
              <a:rPr lang="en-US" sz="2800" dirty="0" smtClean="0"/>
              <a:t>1</a:t>
            </a:r>
          </a:p>
          <a:p>
            <a:r>
              <a:rPr lang="en-US" sz="2800" dirty="0" smtClean="0"/>
              <a:t>6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931262" y="5902700"/>
            <a:ext cx="5907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একক</a:t>
            </a:r>
            <a:r>
              <a:rPr lang="en-US" sz="2800" dirty="0"/>
              <a:t> + </a:t>
            </a:r>
            <a:r>
              <a:rPr lang="en-US" sz="2800" dirty="0" err="1"/>
              <a:t>দশক</a:t>
            </a:r>
            <a:r>
              <a:rPr lang="en-US" sz="2800" dirty="0"/>
              <a:t> + </a:t>
            </a:r>
            <a:r>
              <a:rPr lang="en-US" sz="2800" dirty="0" err="1"/>
              <a:t>শতক</a:t>
            </a:r>
            <a:r>
              <a:rPr lang="en-US" sz="2800" dirty="0"/>
              <a:t> = 6+ 80 + 700 = 7</a:t>
            </a:r>
            <a:r>
              <a:rPr lang="en-US" sz="2800" i="1" dirty="0"/>
              <a:t>86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964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7100" y="500036"/>
            <a:ext cx="7811125" cy="1118901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err="1"/>
              <a:t>দশমিক</a:t>
            </a:r>
            <a:r>
              <a:rPr lang="en-US" sz="6000" b="1" dirty="0"/>
              <a:t> </a:t>
            </a:r>
            <a:r>
              <a:rPr lang="en-US" sz="6000" b="1" dirty="0" err="1"/>
              <a:t>সংখ্যা</a:t>
            </a:r>
            <a:r>
              <a:rPr lang="en-US" sz="6000" b="1" dirty="0"/>
              <a:t> </a:t>
            </a:r>
            <a:r>
              <a:rPr lang="en-US" sz="6000" b="1" dirty="0" err="1"/>
              <a:t>পদ্ধতির</a:t>
            </a:r>
            <a:r>
              <a:rPr lang="en-US" sz="6000" b="1" dirty="0"/>
              <a:t> </a:t>
            </a:r>
            <a:r>
              <a:rPr lang="en-US" sz="6000" b="1" dirty="0" err="1" smtClean="0"/>
              <a:t>বৈশিষ্ট্য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7556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200" dirty="0" err="1" smtClean="0"/>
              <a:t>দশমিক</a:t>
            </a:r>
            <a:r>
              <a:rPr lang="en-US" sz="3200" dirty="0" smtClean="0"/>
              <a:t> </a:t>
            </a:r>
            <a:r>
              <a:rPr lang="en-US" sz="3200" dirty="0" err="1"/>
              <a:t>সংখ্যা</a:t>
            </a:r>
            <a:r>
              <a:rPr lang="en-US" sz="3200" dirty="0"/>
              <a:t> </a:t>
            </a:r>
            <a:r>
              <a:rPr lang="en-US" sz="3200" dirty="0" err="1"/>
              <a:t>পদ্ধতির</a:t>
            </a:r>
            <a:r>
              <a:rPr lang="en-US" sz="3200" dirty="0"/>
              <a:t> </a:t>
            </a:r>
            <a:r>
              <a:rPr lang="en-US" sz="3200" dirty="0" err="1"/>
              <a:t>বেস</a:t>
            </a:r>
            <a:r>
              <a:rPr lang="en-US" sz="3200" dirty="0"/>
              <a:t> </a:t>
            </a:r>
            <a:r>
              <a:rPr lang="en-US" sz="3200" dirty="0" err="1"/>
              <a:t>বা</a:t>
            </a:r>
            <a:r>
              <a:rPr lang="en-US" sz="3200" dirty="0"/>
              <a:t> </a:t>
            </a:r>
            <a:r>
              <a:rPr lang="en-US" sz="3200" dirty="0" err="1"/>
              <a:t>ভিত্তি</a:t>
            </a:r>
            <a:r>
              <a:rPr lang="en-US" sz="3200" dirty="0"/>
              <a:t> </a:t>
            </a:r>
            <a:r>
              <a:rPr lang="en-US" sz="3200" dirty="0" err="1"/>
              <a:t>হচেছ</a:t>
            </a:r>
            <a:r>
              <a:rPr lang="en-US" sz="3200" dirty="0"/>
              <a:t> </a:t>
            </a:r>
            <a:r>
              <a:rPr lang="en-US" sz="3200" dirty="0" smtClean="0"/>
              <a:t>10 ;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200" dirty="0" smtClean="0"/>
              <a:t> </a:t>
            </a:r>
            <a:r>
              <a:rPr lang="en-US" sz="3200" dirty="0"/>
              <a:t>এ </a:t>
            </a:r>
            <a:r>
              <a:rPr lang="en-US" sz="3200" dirty="0" err="1"/>
              <a:t>পদ্ধতিতে</a:t>
            </a:r>
            <a:r>
              <a:rPr lang="en-US" sz="3200" dirty="0"/>
              <a:t> ০ </a:t>
            </a:r>
            <a:r>
              <a:rPr lang="en-US" sz="3200" dirty="0" err="1"/>
              <a:t>থেকে</a:t>
            </a:r>
            <a:r>
              <a:rPr lang="en-US" sz="3200" dirty="0"/>
              <a:t> 9 </a:t>
            </a:r>
            <a:r>
              <a:rPr lang="en-US" sz="3200" dirty="0" err="1" smtClean="0"/>
              <a:t>পর্যন্ত</a:t>
            </a:r>
            <a:r>
              <a:rPr lang="en-US" sz="3200" dirty="0"/>
              <a:t> </a:t>
            </a:r>
            <a:r>
              <a:rPr lang="en-US" sz="3200" dirty="0" smtClean="0"/>
              <a:t> </a:t>
            </a:r>
            <a:r>
              <a:rPr lang="en-US" sz="3200" dirty="0" err="1" smtClean="0"/>
              <a:t>মোট</a:t>
            </a:r>
            <a:r>
              <a:rPr lang="en-US" sz="3200" dirty="0" smtClean="0"/>
              <a:t> 10টি </a:t>
            </a:r>
            <a:r>
              <a:rPr lang="en-US" sz="3200" dirty="0" err="1"/>
              <a:t>মৌলিক</a:t>
            </a:r>
            <a:r>
              <a:rPr lang="en-US" sz="3200" dirty="0"/>
              <a:t> </a:t>
            </a:r>
            <a:r>
              <a:rPr lang="en-US" sz="3200" dirty="0" err="1"/>
              <a:t>অঙ্ক</a:t>
            </a:r>
            <a:r>
              <a:rPr lang="en-US" sz="3200" dirty="0"/>
              <a:t> </a:t>
            </a:r>
            <a:r>
              <a:rPr lang="en-US" sz="3200" dirty="0" err="1" smtClean="0"/>
              <a:t>আছে</a:t>
            </a:r>
            <a:r>
              <a:rPr lang="en-US" sz="3200" dirty="0" smtClean="0"/>
              <a:t> । </a:t>
            </a:r>
            <a:r>
              <a:rPr lang="en-US" sz="3200" dirty="0" err="1"/>
              <a:t>যথা</a:t>
            </a:r>
            <a:r>
              <a:rPr lang="en-US" sz="3200" dirty="0"/>
              <a:t>—0, 1, 2, 3, 4, 5, 6, 7, </a:t>
            </a:r>
            <a:r>
              <a:rPr lang="en-US" sz="3200" b="1" dirty="0" smtClean="0"/>
              <a:t>৪</a:t>
            </a:r>
            <a:r>
              <a:rPr lang="en-US" sz="3200" dirty="0" smtClean="0"/>
              <a:t> </a:t>
            </a:r>
            <a:r>
              <a:rPr lang="en-US" sz="3200" dirty="0"/>
              <a:t>ও </a:t>
            </a:r>
            <a:r>
              <a:rPr lang="en-US" sz="3200" dirty="0" smtClean="0"/>
              <a:t>9  ।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200" dirty="0" err="1" smtClean="0"/>
              <a:t>দশ</a:t>
            </a:r>
            <a:r>
              <a:rPr lang="en-US" sz="3200" dirty="0" smtClean="0"/>
              <a:t> </a:t>
            </a:r>
            <a:r>
              <a:rPr lang="en-US" sz="3200" dirty="0" err="1"/>
              <a:t>ভিত্তিক</a:t>
            </a:r>
            <a:r>
              <a:rPr lang="en-US" sz="3200" dirty="0"/>
              <a:t> </a:t>
            </a:r>
            <a:r>
              <a:rPr lang="en-US" sz="3200" dirty="0" err="1"/>
              <a:t>সংখ্যার</a:t>
            </a:r>
            <a:r>
              <a:rPr lang="en-US" sz="3200" dirty="0"/>
              <a:t> </a:t>
            </a:r>
            <a:r>
              <a:rPr lang="en-US" sz="3200" dirty="0" err="1"/>
              <a:t>প্রচলনই</a:t>
            </a:r>
            <a:r>
              <a:rPr lang="en-US" sz="3200" dirty="0"/>
              <a:t> </a:t>
            </a:r>
            <a:r>
              <a:rPr lang="en-US" sz="3200" dirty="0" err="1"/>
              <a:t>সর্বাধিক</a:t>
            </a:r>
            <a:r>
              <a:rPr lang="en-US" sz="3200" dirty="0"/>
              <a:t>। </a:t>
            </a:r>
            <a:r>
              <a:rPr lang="en-US" sz="3200" dirty="0" err="1"/>
              <a:t>অন্য</a:t>
            </a:r>
            <a:r>
              <a:rPr lang="en-US" sz="3200" dirty="0"/>
              <a:t> </a:t>
            </a:r>
            <a:r>
              <a:rPr lang="en-US" sz="3200" dirty="0" err="1" smtClean="0"/>
              <a:t>যেকোনো</a:t>
            </a:r>
            <a:r>
              <a:rPr lang="en-US" sz="3200" dirty="0" smtClean="0"/>
              <a:t> </a:t>
            </a:r>
            <a:r>
              <a:rPr lang="en-US" sz="3200" dirty="0" err="1"/>
              <a:t>পদ্ধতিতে</a:t>
            </a:r>
            <a:r>
              <a:rPr lang="en-US" sz="3200" dirty="0"/>
              <a:t> </a:t>
            </a:r>
            <a:r>
              <a:rPr lang="en-US" sz="3200" dirty="0" err="1"/>
              <a:t>লিখিত</a:t>
            </a:r>
            <a:r>
              <a:rPr lang="en-US" sz="3200" dirty="0"/>
              <a:t> </a:t>
            </a:r>
            <a:r>
              <a:rPr lang="en-US" sz="3200" dirty="0" err="1"/>
              <a:t>সংখ্যার</a:t>
            </a:r>
            <a:r>
              <a:rPr lang="en-US" sz="3200" dirty="0"/>
              <a:t> </a:t>
            </a:r>
            <a:r>
              <a:rPr lang="en-US" sz="3200" dirty="0" err="1"/>
              <a:t>মান</a:t>
            </a:r>
            <a:r>
              <a:rPr lang="en-US" sz="3200" dirty="0"/>
              <a:t> </a:t>
            </a:r>
            <a:r>
              <a:rPr lang="en-US" sz="3200" dirty="0" err="1" smtClean="0"/>
              <a:t>বোঝার</a:t>
            </a:r>
            <a:r>
              <a:rPr lang="en-US" sz="3200" dirty="0" smtClean="0"/>
              <a:t> </a:t>
            </a:r>
            <a:r>
              <a:rPr lang="en-US" sz="3200" dirty="0" err="1"/>
              <a:t>জন্য</a:t>
            </a:r>
            <a:r>
              <a:rPr lang="en-US" sz="3200" dirty="0"/>
              <a:t> </a:t>
            </a:r>
            <a:r>
              <a:rPr lang="en-US" sz="3200" dirty="0" err="1" smtClean="0"/>
              <a:t>আমরা</a:t>
            </a:r>
            <a:r>
              <a:rPr lang="en-US" sz="3200" dirty="0" smtClean="0"/>
              <a:t> </a:t>
            </a:r>
            <a:r>
              <a:rPr lang="en-US" sz="3200" dirty="0" err="1"/>
              <a:t>তা</a:t>
            </a:r>
            <a:r>
              <a:rPr lang="en-US" sz="3200" dirty="0"/>
              <a:t> </a:t>
            </a:r>
            <a:r>
              <a:rPr lang="en-US" sz="3200" dirty="0" err="1"/>
              <a:t>ভিত্তিক</a:t>
            </a:r>
            <a:r>
              <a:rPr lang="en-US" sz="3200" dirty="0"/>
              <a:t> </a:t>
            </a:r>
            <a:r>
              <a:rPr lang="en-US" sz="3200" dirty="0" err="1"/>
              <a:t>সংখ্যায়</a:t>
            </a:r>
            <a:r>
              <a:rPr lang="en-US" sz="3200" dirty="0"/>
              <a:t> </a:t>
            </a:r>
            <a:r>
              <a:rPr lang="en-US" sz="3200" dirty="0" err="1"/>
              <a:t>রূপান্তর</a:t>
            </a:r>
            <a:r>
              <a:rPr lang="en-US" sz="3200" dirty="0"/>
              <a:t> </a:t>
            </a:r>
            <a:r>
              <a:rPr lang="en-US" sz="3200" dirty="0" err="1"/>
              <a:t>করে</a:t>
            </a:r>
            <a:r>
              <a:rPr lang="en-US" sz="3200" dirty="0"/>
              <a:t> </a:t>
            </a:r>
            <a:r>
              <a:rPr lang="en-US" sz="3200" dirty="0" err="1"/>
              <a:t>নেই</a:t>
            </a:r>
            <a:r>
              <a:rPr lang="en-US" sz="3200" dirty="0"/>
              <a:t>। </a:t>
            </a:r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69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2788" y="0"/>
            <a:ext cx="6092252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err="1"/>
              <a:t>বাইনারি</a:t>
            </a:r>
            <a:r>
              <a:rPr lang="en-US" sz="6000" b="1" dirty="0"/>
              <a:t> </a:t>
            </a:r>
            <a:r>
              <a:rPr lang="en-US" sz="6000" b="1" dirty="0" err="1"/>
              <a:t>সংখ্যা</a:t>
            </a:r>
            <a:r>
              <a:rPr lang="en-US" sz="6000" b="1" dirty="0"/>
              <a:t> </a:t>
            </a:r>
            <a:r>
              <a:rPr lang="en-US" sz="6000" b="1" dirty="0" err="1"/>
              <a:t>পদ্ধতি</a:t>
            </a:r>
            <a:r>
              <a:rPr lang="en-US" sz="6000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6201" y="1346020"/>
            <a:ext cx="10515600" cy="343623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b="1" dirty="0" err="1"/>
              <a:t>বাইনারি</a:t>
            </a:r>
            <a:r>
              <a:rPr lang="en-US" b="1" dirty="0"/>
              <a:t> </a:t>
            </a:r>
            <a:r>
              <a:rPr lang="en-US" b="1" dirty="0" err="1"/>
              <a:t>সংখ্যা</a:t>
            </a:r>
            <a:r>
              <a:rPr lang="en-US" b="1" dirty="0"/>
              <a:t> </a:t>
            </a:r>
            <a:r>
              <a:rPr lang="en-US" b="1" dirty="0" err="1"/>
              <a:t>পদ্ধতি</a:t>
            </a:r>
            <a:r>
              <a:rPr lang="en-US" b="1" dirty="0"/>
              <a:t> (Binary Numbering System</a:t>
            </a:r>
            <a:r>
              <a:rPr lang="en-US" b="1" dirty="0" smtClean="0"/>
              <a:t>): </a:t>
            </a:r>
            <a:r>
              <a:rPr lang="en-US" dirty="0" err="1"/>
              <a:t>যে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 </a:t>
            </a:r>
            <a:r>
              <a:rPr lang="en-US" dirty="0" err="1"/>
              <a:t>পদ্ধতিতে</a:t>
            </a:r>
            <a:r>
              <a:rPr lang="en-US" dirty="0"/>
              <a:t> </a:t>
            </a:r>
            <a:r>
              <a:rPr lang="en-US" dirty="0" err="1"/>
              <a:t>দুইটি</a:t>
            </a:r>
            <a:r>
              <a:rPr lang="en-US" dirty="0"/>
              <a:t> </a:t>
            </a:r>
            <a:r>
              <a:rPr lang="en-US" dirty="0" err="1"/>
              <a:t>অঙ্ক</a:t>
            </a:r>
            <a:r>
              <a:rPr lang="en-US" dirty="0"/>
              <a:t> (Digit) </a:t>
            </a:r>
            <a:r>
              <a:rPr lang="en-US" dirty="0" err="1"/>
              <a:t>বা</a:t>
            </a:r>
            <a:r>
              <a:rPr lang="en-US" dirty="0"/>
              <a:t> </a:t>
            </a:r>
            <a:r>
              <a:rPr lang="en-US" dirty="0" err="1"/>
              <a:t>চিহ্ন</a:t>
            </a:r>
            <a:r>
              <a:rPr lang="en-US" dirty="0"/>
              <a:t> </a:t>
            </a:r>
            <a:r>
              <a:rPr lang="en-US" dirty="0" err="1"/>
              <a:t>ব্যবহার</a:t>
            </a:r>
            <a:r>
              <a:rPr lang="en-US" dirty="0"/>
              <a:t> </a:t>
            </a:r>
            <a:r>
              <a:rPr lang="en-US" dirty="0" err="1"/>
              <a:t>করা</a:t>
            </a:r>
            <a:r>
              <a:rPr lang="en-US" dirty="0"/>
              <a:t> </a:t>
            </a:r>
            <a:r>
              <a:rPr lang="en-US" dirty="0" err="1"/>
              <a:t>হয়</a:t>
            </a:r>
            <a:r>
              <a:rPr lang="en-US" dirty="0"/>
              <a:t> </a:t>
            </a:r>
            <a:r>
              <a:rPr lang="en-US" dirty="0" err="1"/>
              <a:t>তাকে</a:t>
            </a:r>
            <a:r>
              <a:rPr lang="en-US" dirty="0"/>
              <a:t> </a:t>
            </a:r>
            <a:r>
              <a:rPr lang="en-US" dirty="0" err="1"/>
              <a:t>বাইনারি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 </a:t>
            </a:r>
            <a:r>
              <a:rPr lang="en-US" dirty="0" err="1"/>
              <a:t>পদ্ধতি</a:t>
            </a:r>
            <a:r>
              <a:rPr lang="en-US" dirty="0"/>
              <a:t> </a:t>
            </a:r>
            <a:r>
              <a:rPr lang="en-US" dirty="0" err="1"/>
              <a:t>বলে</a:t>
            </a:r>
            <a:r>
              <a:rPr lang="en-US" dirty="0"/>
              <a:t>। </a:t>
            </a:r>
            <a:r>
              <a:rPr lang="en-US" dirty="0" err="1"/>
              <a:t>বাইনারি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 </a:t>
            </a:r>
            <a:r>
              <a:rPr lang="en-US" dirty="0" err="1"/>
              <a:t>পদ্ধতি</a:t>
            </a:r>
            <a:r>
              <a:rPr lang="en-US" dirty="0"/>
              <a:t> </a:t>
            </a:r>
            <a:r>
              <a:rPr lang="en-US" dirty="0" err="1" smtClean="0"/>
              <a:t>হলো</a:t>
            </a:r>
            <a:r>
              <a:rPr lang="en-US" dirty="0" smtClean="0"/>
              <a:t> </a:t>
            </a:r>
            <a:r>
              <a:rPr lang="en-US" dirty="0" err="1"/>
              <a:t>সরলতম</a:t>
            </a:r>
            <a:r>
              <a:rPr lang="en-US" dirty="0"/>
              <a:t> </a:t>
            </a:r>
            <a:r>
              <a:rPr lang="en-US" dirty="0" err="1"/>
              <a:t>গণনা</a:t>
            </a:r>
            <a:r>
              <a:rPr lang="en-US" dirty="0"/>
              <a:t> </a:t>
            </a:r>
            <a:r>
              <a:rPr lang="en-US" dirty="0" err="1"/>
              <a:t>পদ্ধতি</a:t>
            </a:r>
            <a:r>
              <a:rPr lang="en-US" dirty="0"/>
              <a:t>। </a:t>
            </a:r>
            <a:r>
              <a:rPr lang="en-US" dirty="0" err="1"/>
              <a:t>এই</a:t>
            </a:r>
            <a:r>
              <a:rPr lang="en-US" dirty="0"/>
              <a:t> </a:t>
            </a:r>
            <a:r>
              <a:rPr lang="en-US" dirty="0" err="1"/>
              <a:t>পদ্ধতির</a:t>
            </a:r>
            <a:r>
              <a:rPr lang="en-US" dirty="0"/>
              <a:t> </a:t>
            </a:r>
            <a:r>
              <a:rPr lang="en-US" dirty="0" err="1"/>
              <a:t>ডিজিট</a:t>
            </a:r>
            <a:r>
              <a:rPr lang="en-US" dirty="0"/>
              <a:t> </a:t>
            </a:r>
            <a:r>
              <a:rPr lang="en-US" dirty="0" err="1"/>
              <a:t>দুইটিকে</a:t>
            </a:r>
            <a:r>
              <a:rPr lang="en-US" dirty="0"/>
              <a:t> </a:t>
            </a:r>
            <a:r>
              <a:rPr lang="en-US" dirty="0" err="1"/>
              <a:t>সহজে</a:t>
            </a:r>
            <a:r>
              <a:rPr lang="en-US" dirty="0"/>
              <a:t> </a:t>
            </a:r>
            <a:r>
              <a:rPr lang="en-US" dirty="0" err="1"/>
              <a:t>ইলেকট্রনিক</a:t>
            </a:r>
            <a:r>
              <a:rPr lang="en-US" dirty="0"/>
              <a:t> </a:t>
            </a:r>
            <a:r>
              <a:rPr lang="en-US" dirty="0" err="1"/>
              <a:t>উপায়ে</a:t>
            </a:r>
            <a:r>
              <a:rPr lang="en-US" dirty="0"/>
              <a:t> </a:t>
            </a:r>
            <a:r>
              <a:rPr lang="en-US" dirty="0" err="1"/>
              <a:t>নির্দিষ্ট</a:t>
            </a:r>
            <a:r>
              <a:rPr lang="en-US" dirty="0"/>
              <a:t> </a:t>
            </a:r>
            <a:r>
              <a:rPr lang="en-US" dirty="0" err="1"/>
              <a:t>করা</a:t>
            </a:r>
            <a:r>
              <a:rPr lang="en-US" dirty="0"/>
              <a:t> </a:t>
            </a:r>
            <a:r>
              <a:rPr lang="en-US" dirty="0" err="1"/>
              <a:t>সম্ভব</a:t>
            </a:r>
            <a:r>
              <a:rPr lang="en-US" dirty="0"/>
              <a:t> </a:t>
            </a:r>
            <a:r>
              <a:rPr lang="en-US" dirty="0" err="1"/>
              <a:t>হয়েছে</a:t>
            </a:r>
            <a:r>
              <a:rPr lang="en-US" dirty="0"/>
              <a:t> </a:t>
            </a:r>
            <a:r>
              <a:rPr lang="en-US" dirty="0" err="1"/>
              <a:t>বলে</a:t>
            </a:r>
            <a:r>
              <a:rPr lang="en-US" dirty="0"/>
              <a:t> </a:t>
            </a:r>
            <a:r>
              <a:rPr lang="en-US" dirty="0" err="1"/>
              <a:t>কম্পিউটারসহ</a:t>
            </a:r>
            <a:r>
              <a:rPr lang="en-US" dirty="0"/>
              <a:t> </a:t>
            </a:r>
            <a:r>
              <a:rPr lang="en-US" dirty="0" err="1"/>
              <a:t>প্রায়</a:t>
            </a:r>
            <a:r>
              <a:rPr lang="en-US" dirty="0"/>
              <a:t> </a:t>
            </a:r>
            <a:r>
              <a:rPr lang="en-US" dirty="0" err="1"/>
              <a:t>সকল</a:t>
            </a:r>
            <a:r>
              <a:rPr lang="en-US" dirty="0"/>
              <a:t> </a:t>
            </a:r>
            <a:r>
              <a:rPr lang="en-US" dirty="0" err="1"/>
              <a:t>ইলেকট্রনিক</a:t>
            </a:r>
            <a:r>
              <a:rPr lang="en-US" dirty="0"/>
              <a:t> </a:t>
            </a:r>
            <a:r>
              <a:rPr lang="en-US" dirty="0" err="1"/>
              <a:t>যন্ত্রে</a:t>
            </a:r>
            <a:r>
              <a:rPr lang="en-US" dirty="0"/>
              <a:t> </a:t>
            </a:r>
            <a:r>
              <a:rPr lang="en-US" dirty="0" err="1"/>
              <a:t>এই</a:t>
            </a:r>
            <a:r>
              <a:rPr lang="en-US" dirty="0"/>
              <a:t> </a:t>
            </a:r>
            <a:r>
              <a:rPr lang="en-US" dirty="0" err="1"/>
              <a:t>পদ্ধতি</a:t>
            </a:r>
            <a:r>
              <a:rPr lang="en-US" dirty="0"/>
              <a:t> </a:t>
            </a:r>
            <a:r>
              <a:rPr lang="en-US" dirty="0" err="1"/>
              <a:t>ব্যবহৃত</a:t>
            </a:r>
            <a:r>
              <a:rPr lang="en-US" dirty="0"/>
              <a:t> </a:t>
            </a:r>
            <a:r>
              <a:rPr lang="en-US" dirty="0" err="1"/>
              <a:t>হয়</a:t>
            </a:r>
            <a:r>
              <a:rPr lang="en-US" dirty="0"/>
              <a:t>। </a:t>
            </a:r>
            <a:r>
              <a:rPr lang="en-US" dirty="0" err="1"/>
              <a:t>এই</a:t>
            </a:r>
            <a:r>
              <a:rPr lang="en-US" dirty="0"/>
              <a:t> </a:t>
            </a:r>
            <a:r>
              <a:rPr lang="en-US" dirty="0" err="1"/>
              <a:t>পদ্ধতিতে</a:t>
            </a:r>
            <a:r>
              <a:rPr lang="en-US" dirty="0"/>
              <a:t> </a:t>
            </a:r>
            <a:r>
              <a:rPr lang="en-US" dirty="0" err="1"/>
              <a:t>ব্যবহৃত</a:t>
            </a:r>
            <a:r>
              <a:rPr lang="en-US" dirty="0"/>
              <a:t> </a:t>
            </a:r>
            <a:r>
              <a:rPr lang="en-US" dirty="0" err="1" smtClean="0"/>
              <a:t>ডিজিটগুলো</a:t>
            </a:r>
            <a:r>
              <a:rPr lang="en-US" dirty="0" smtClean="0"/>
              <a:t> </a:t>
            </a:r>
            <a:r>
              <a:rPr lang="en-US" dirty="0" err="1" smtClean="0"/>
              <a:t>হলো</a:t>
            </a:r>
            <a:r>
              <a:rPr lang="en-US" dirty="0" smtClean="0"/>
              <a:t> </a:t>
            </a:r>
            <a:r>
              <a:rPr lang="en-US" dirty="0"/>
              <a:t>০ </a:t>
            </a:r>
            <a:r>
              <a:rPr lang="en-US" dirty="0" err="1"/>
              <a:t>এবং</a:t>
            </a:r>
            <a:r>
              <a:rPr lang="en-US" dirty="0"/>
              <a:t> </a:t>
            </a:r>
            <a:r>
              <a:rPr lang="en-US" dirty="0" smtClean="0"/>
              <a:t>1 । </a:t>
            </a:r>
            <a:r>
              <a:rPr lang="en-US" dirty="0" err="1"/>
              <a:t>বাইনারি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 </a:t>
            </a:r>
            <a:r>
              <a:rPr lang="en-US" dirty="0" err="1"/>
              <a:t>পদ্ধতির</a:t>
            </a:r>
            <a:r>
              <a:rPr lang="en-US" dirty="0"/>
              <a:t> </a:t>
            </a:r>
            <a:r>
              <a:rPr lang="en-US" dirty="0" err="1"/>
              <a:t>ভিত্তি</a:t>
            </a:r>
            <a:r>
              <a:rPr lang="en-US" dirty="0"/>
              <a:t> </a:t>
            </a:r>
            <a:r>
              <a:rPr lang="en-US" dirty="0" err="1"/>
              <a:t>হচ্ছে</a:t>
            </a:r>
            <a:r>
              <a:rPr lang="en-US" dirty="0"/>
              <a:t> </a:t>
            </a:r>
            <a:r>
              <a:rPr lang="en-US" dirty="0" smtClean="0"/>
              <a:t>2 ।</a:t>
            </a:r>
            <a:r>
              <a:rPr lang="en-US" dirty="0"/>
              <a:t> 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588" y="4782254"/>
            <a:ext cx="7953375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79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4165"/>
            <a:ext cx="10515600" cy="500671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u="sng" dirty="0" err="1"/>
              <a:t>দুই</a:t>
            </a:r>
            <a:r>
              <a:rPr lang="en-US" b="1" u="sng" dirty="0"/>
              <a:t> </a:t>
            </a:r>
            <a:r>
              <a:rPr lang="en-US" b="1" u="sng" dirty="0" err="1"/>
              <a:t>ভিত্তিক</a:t>
            </a:r>
            <a:r>
              <a:rPr lang="en-US" b="1" u="sng" dirty="0"/>
              <a:t> </a:t>
            </a:r>
            <a:r>
              <a:rPr lang="en-US" b="1" u="sng" dirty="0" err="1"/>
              <a:t>সংখ্যা</a:t>
            </a:r>
            <a:r>
              <a:rPr lang="en-US" b="1" u="sng" dirty="0"/>
              <a:t> </a:t>
            </a:r>
            <a:r>
              <a:rPr lang="en-US" b="1" u="sng" dirty="0" err="1"/>
              <a:t>পদ্ধতির</a:t>
            </a:r>
            <a:r>
              <a:rPr lang="en-US" b="1" u="sng" dirty="0"/>
              <a:t> </a:t>
            </a:r>
            <a:r>
              <a:rPr lang="en-US" b="1" u="sng" dirty="0" err="1"/>
              <a:t>গঠন</a:t>
            </a:r>
            <a:r>
              <a:rPr lang="en-US" b="1" u="sng" dirty="0"/>
              <a:t> </a:t>
            </a:r>
            <a:r>
              <a:rPr lang="en-US" b="1" u="sng" dirty="0" err="1"/>
              <a:t>বিশ্লেষণ</a:t>
            </a:r>
            <a:r>
              <a:rPr lang="en-US" b="1" u="sng" dirty="0"/>
              <a:t> </a:t>
            </a:r>
            <a:r>
              <a:rPr lang="en-US" b="1" u="sng" dirty="0" smtClean="0"/>
              <a:t>:</a:t>
            </a:r>
            <a:r>
              <a:rPr lang="en-US" b="1" dirty="0" smtClean="0"/>
              <a:t> </a:t>
            </a:r>
            <a:r>
              <a:rPr lang="en-US" dirty="0" smtClean="0"/>
              <a:t>১০১১১০ </a:t>
            </a:r>
            <a:r>
              <a:rPr lang="en-US" dirty="0" err="1"/>
              <a:t>বাইনারি</a:t>
            </a:r>
            <a:r>
              <a:rPr lang="en-US" dirty="0"/>
              <a:t> </a:t>
            </a:r>
            <a:r>
              <a:rPr lang="en-US" dirty="0" err="1"/>
              <a:t>সংখ্যার</a:t>
            </a:r>
            <a:r>
              <a:rPr lang="en-US" dirty="0"/>
              <a:t> </a:t>
            </a:r>
            <a:r>
              <a:rPr lang="en-US" dirty="0" err="1"/>
              <a:t>প্রতিটি</a:t>
            </a:r>
            <a:r>
              <a:rPr lang="en-US" dirty="0"/>
              <a:t> </a:t>
            </a:r>
            <a:r>
              <a:rPr lang="en-US" dirty="0" err="1"/>
              <a:t>অঙ্কের</a:t>
            </a:r>
            <a:r>
              <a:rPr lang="en-US" dirty="0"/>
              <a:t> </a:t>
            </a:r>
            <a:r>
              <a:rPr lang="en-US" dirty="0" err="1"/>
              <a:t>স্থানীয়</a:t>
            </a:r>
            <a:r>
              <a:rPr lang="en-US" dirty="0"/>
              <a:t> </a:t>
            </a:r>
            <a:r>
              <a:rPr lang="en-US" dirty="0" err="1"/>
              <a:t>মান</a:t>
            </a:r>
            <a:r>
              <a:rPr lang="en-US" dirty="0"/>
              <a:t> </a:t>
            </a:r>
            <a:r>
              <a:rPr lang="en-US" dirty="0" err="1"/>
              <a:t>দুই</a:t>
            </a:r>
            <a:r>
              <a:rPr lang="en-US" dirty="0"/>
              <a:t> </a:t>
            </a:r>
            <a:r>
              <a:rPr lang="en-US" dirty="0" err="1"/>
              <a:t>বা</a:t>
            </a:r>
            <a:r>
              <a:rPr lang="en-US" dirty="0"/>
              <a:t> </a:t>
            </a:r>
            <a:r>
              <a:rPr lang="en-US" dirty="0" err="1"/>
              <a:t>তার</a:t>
            </a:r>
            <a:r>
              <a:rPr lang="en-US" dirty="0"/>
              <a:t> </a:t>
            </a:r>
            <a:r>
              <a:rPr lang="en-US" dirty="0" err="1"/>
              <a:t>গুণিতক</a:t>
            </a:r>
            <a:r>
              <a:rPr lang="en-US" dirty="0"/>
              <a:t>। </a:t>
            </a:r>
            <a:r>
              <a:rPr lang="en-US" dirty="0" err="1"/>
              <a:t>ডান</a:t>
            </a:r>
            <a:r>
              <a:rPr lang="en-US" dirty="0"/>
              <a:t> </a:t>
            </a:r>
            <a:r>
              <a:rPr lang="en-US" dirty="0" err="1"/>
              <a:t>দিক</a:t>
            </a:r>
            <a:r>
              <a:rPr lang="en-US" dirty="0"/>
              <a:t> </a:t>
            </a:r>
            <a:r>
              <a:rPr lang="en-US" dirty="0" err="1"/>
              <a:t>থেকে</a:t>
            </a:r>
            <a:r>
              <a:rPr lang="en-US" dirty="0"/>
              <a:t> </a:t>
            </a:r>
            <a:r>
              <a:rPr lang="en-US" dirty="0" err="1"/>
              <a:t>প্রথম</a:t>
            </a:r>
            <a:r>
              <a:rPr lang="en-US" dirty="0"/>
              <a:t> </a:t>
            </a:r>
            <a:r>
              <a:rPr lang="en-US" dirty="0" err="1"/>
              <a:t>অঙ্কের</a:t>
            </a:r>
            <a:r>
              <a:rPr lang="en-US" dirty="0"/>
              <a:t> </a:t>
            </a:r>
            <a:r>
              <a:rPr lang="en-US" dirty="0" err="1"/>
              <a:t>স্থানীয়</a:t>
            </a:r>
            <a:r>
              <a:rPr lang="en-US" dirty="0"/>
              <a:t> </a:t>
            </a:r>
            <a:r>
              <a:rPr lang="en-US" dirty="0" err="1"/>
              <a:t>মান</a:t>
            </a:r>
            <a:r>
              <a:rPr lang="en-US" dirty="0"/>
              <a:t> ২° । </a:t>
            </a:r>
            <a:r>
              <a:rPr lang="en-US" dirty="0" err="1"/>
              <a:t>দ্বিতীয়</a:t>
            </a:r>
            <a:r>
              <a:rPr lang="en-US" dirty="0"/>
              <a:t> </a:t>
            </a:r>
            <a:r>
              <a:rPr lang="en-US" dirty="0" err="1"/>
              <a:t>অঙ্কের</a:t>
            </a:r>
            <a:r>
              <a:rPr lang="en-US" dirty="0"/>
              <a:t> </a:t>
            </a:r>
            <a:r>
              <a:rPr lang="en-US" dirty="0" err="1"/>
              <a:t>মান</a:t>
            </a:r>
            <a:r>
              <a:rPr lang="en-US" dirty="0"/>
              <a:t> </a:t>
            </a:r>
            <a:r>
              <a:rPr lang="en-US" dirty="0" smtClean="0"/>
              <a:t>২</a:t>
            </a:r>
            <a:r>
              <a:rPr lang="en-US" baseline="30000" dirty="0" smtClean="0"/>
              <a:t>১</a:t>
            </a:r>
            <a:r>
              <a:rPr lang="en-US" dirty="0" smtClean="0"/>
              <a:t> </a:t>
            </a:r>
            <a:r>
              <a:rPr lang="en-US" dirty="0" err="1"/>
              <a:t>এবং</a:t>
            </a:r>
            <a:r>
              <a:rPr lang="en-US" dirty="0"/>
              <a:t> </a:t>
            </a:r>
            <a:r>
              <a:rPr lang="en-US" dirty="0" err="1"/>
              <a:t>তৃতীয়</a:t>
            </a:r>
            <a:r>
              <a:rPr lang="en-US" dirty="0"/>
              <a:t> </a:t>
            </a:r>
            <a:r>
              <a:rPr lang="en-US" dirty="0" err="1"/>
              <a:t>অঙ্কের</a:t>
            </a:r>
            <a:r>
              <a:rPr lang="en-US" dirty="0"/>
              <a:t> </a:t>
            </a:r>
            <a:r>
              <a:rPr lang="en-US" dirty="0" err="1"/>
              <a:t>মান</a:t>
            </a:r>
            <a:r>
              <a:rPr lang="en-US" dirty="0"/>
              <a:t> </a:t>
            </a:r>
            <a:r>
              <a:rPr lang="en-US" dirty="0" smtClean="0"/>
              <a:t>২</a:t>
            </a:r>
            <a:r>
              <a:rPr lang="en-US" baseline="30000" dirty="0" smtClean="0"/>
              <a:t>২</a:t>
            </a:r>
            <a:r>
              <a:rPr lang="en-US" dirty="0" smtClean="0"/>
              <a:t>। </a:t>
            </a:r>
            <a:r>
              <a:rPr lang="en-US" dirty="0" err="1"/>
              <a:t>প্রতি</a:t>
            </a:r>
            <a:r>
              <a:rPr lang="en-US" dirty="0"/>
              <a:t> </a:t>
            </a:r>
            <a:r>
              <a:rPr lang="en-US" dirty="0" err="1"/>
              <a:t>ক্ষেত্রে</a:t>
            </a:r>
            <a:r>
              <a:rPr lang="en-US" dirty="0"/>
              <a:t> </a:t>
            </a:r>
            <a:r>
              <a:rPr lang="en-US" dirty="0" err="1"/>
              <a:t>সূচক</a:t>
            </a:r>
            <a:r>
              <a:rPr lang="en-US" dirty="0"/>
              <a:t> </a:t>
            </a:r>
            <a:r>
              <a:rPr lang="en-US" dirty="0" err="1"/>
              <a:t>বা</a:t>
            </a:r>
            <a:r>
              <a:rPr lang="en-US" dirty="0"/>
              <a:t> </a:t>
            </a:r>
            <a:r>
              <a:rPr lang="en-US" dirty="0" err="1"/>
              <a:t>ঘাত</a:t>
            </a:r>
            <a:r>
              <a:rPr lang="en-US" dirty="0"/>
              <a:t> </a:t>
            </a:r>
            <a:r>
              <a:rPr lang="en-US" dirty="0" err="1"/>
              <a:t>গুণিতক</a:t>
            </a:r>
            <a:r>
              <a:rPr lang="en-US" dirty="0"/>
              <a:t> </a:t>
            </a:r>
            <a:r>
              <a:rPr lang="en-US" dirty="0" err="1"/>
              <a:t>প্রকাশ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। </a:t>
            </a: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১০১১১০ </a:t>
            </a:r>
            <a:r>
              <a:rPr lang="en-US" dirty="0"/>
              <a:t>= ১x২</a:t>
            </a:r>
            <a:r>
              <a:rPr lang="en-US" baseline="30000" dirty="0"/>
              <a:t>৫</a:t>
            </a:r>
            <a:r>
              <a:rPr lang="en-US" dirty="0"/>
              <a:t>+ </a:t>
            </a:r>
            <a:r>
              <a:rPr lang="en-US" dirty="0" smtClean="0"/>
              <a:t>০x২</a:t>
            </a:r>
            <a:r>
              <a:rPr lang="en-US" baseline="30000" dirty="0" smtClean="0"/>
              <a:t>৪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১x২</a:t>
            </a:r>
            <a:r>
              <a:rPr lang="en-US" baseline="30000" dirty="0" smtClean="0"/>
              <a:t>৩</a:t>
            </a:r>
            <a:r>
              <a:rPr lang="en-US" dirty="0" smtClean="0"/>
              <a:t>+১x২</a:t>
            </a:r>
            <a:r>
              <a:rPr lang="en-US" baseline="30000" dirty="0" smtClean="0"/>
              <a:t>২</a:t>
            </a:r>
            <a:r>
              <a:rPr lang="en-US" dirty="0" smtClean="0"/>
              <a:t>+১x২</a:t>
            </a:r>
            <a:r>
              <a:rPr lang="en-US" baseline="30000" dirty="0" smtClean="0"/>
              <a:t>১</a:t>
            </a:r>
            <a:r>
              <a:rPr lang="en-US" dirty="0" smtClean="0"/>
              <a:t>+ </a:t>
            </a:r>
            <a:r>
              <a:rPr lang="en-US" dirty="0"/>
              <a:t>০x২° 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 err="1" smtClean="0"/>
              <a:t>বাইনারি</a:t>
            </a:r>
            <a:r>
              <a:rPr lang="en-US" b="1" u="sng" dirty="0" smtClean="0"/>
              <a:t> </a:t>
            </a:r>
            <a:r>
              <a:rPr lang="en-US" b="1" u="sng" dirty="0" err="1"/>
              <a:t>সংখ্যা</a:t>
            </a:r>
            <a:r>
              <a:rPr lang="en-US" b="1" u="sng" dirty="0"/>
              <a:t> </a:t>
            </a:r>
            <a:r>
              <a:rPr lang="en-US" b="1" u="sng" dirty="0" err="1"/>
              <a:t>পদ্ধতির</a:t>
            </a:r>
            <a:r>
              <a:rPr lang="en-US" b="1" u="sng" dirty="0"/>
              <a:t> </a:t>
            </a:r>
            <a:r>
              <a:rPr lang="en-US" b="1" u="sng" dirty="0" err="1"/>
              <a:t>বৈশিষ্ট্য</a:t>
            </a:r>
            <a:r>
              <a:rPr lang="en-US" b="1" u="sng" dirty="0"/>
              <a:t> :</a:t>
            </a: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বাইনারি</a:t>
            </a:r>
            <a:r>
              <a:rPr lang="en-US" dirty="0" smtClean="0"/>
              <a:t> </a:t>
            </a:r>
            <a:r>
              <a:rPr lang="en-US" dirty="0" err="1"/>
              <a:t>নাম্বার</a:t>
            </a:r>
            <a:r>
              <a:rPr lang="en-US" dirty="0"/>
              <a:t> </a:t>
            </a:r>
            <a:r>
              <a:rPr lang="en-US" dirty="0" err="1"/>
              <a:t>সিস্টেমের</a:t>
            </a:r>
            <a:r>
              <a:rPr lang="en-US" dirty="0"/>
              <a:t> </a:t>
            </a:r>
            <a:r>
              <a:rPr lang="en-US" dirty="0" err="1"/>
              <a:t>বেস</a:t>
            </a:r>
            <a:r>
              <a:rPr lang="en-US" dirty="0"/>
              <a:t> </a:t>
            </a:r>
            <a:r>
              <a:rPr lang="en-US" dirty="0" err="1"/>
              <a:t>বা</a:t>
            </a:r>
            <a:r>
              <a:rPr lang="en-US" dirty="0"/>
              <a:t> </a:t>
            </a:r>
            <a:r>
              <a:rPr lang="en-US" dirty="0" err="1"/>
              <a:t>ভিত্তি</a:t>
            </a:r>
            <a:r>
              <a:rPr lang="en-US" dirty="0"/>
              <a:t> </a:t>
            </a:r>
            <a:r>
              <a:rPr lang="en-US" dirty="0" err="1"/>
              <a:t>হচ্ছে</a:t>
            </a:r>
            <a:r>
              <a:rPr lang="en-US" dirty="0"/>
              <a:t> </a:t>
            </a:r>
            <a:r>
              <a:rPr lang="en-US" dirty="0" smtClean="0"/>
              <a:t>২। </a:t>
            </a:r>
          </a:p>
          <a:p>
            <a:pPr marL="514350" indent="-514350">
              <a:buAutoNum type="arabicPeriod"/>
            </a:pPr>
            <a:r>
              <a:rPr lang="en-US" dirty="0" smtClean="0"/>
              <a:t>এ </a:t>
            </a:r>
            <a:r>
              <a:rPr lang="en-US" dirty="0" err="1"/>
              <a:t>পদ্ধতিতে</a:t>
            </a:r>
            <a:r>
              <a:rPr lang="en-US" dirty="0"/>
              <a:t> 0 </a:t>
            </a:r>
            <a:r>
              <a:rPr lang="en-US" dirty="0" err="1"/>
              <a:t>এবং</a:t>
            </a:r>
            <a:r>
              <a:rPr lang="en-US" dirty="0"/>
              <a:t> 1 </a:t>
            </a:r>
            <a:r>
              <a:rPr lang="en-US" dirty="0" err="1" smtClean="0"/>
              <a:t>মোট</a:t>
            </a:r>
            <a:r>
              <a:rPr lang="en-US" dirty="0" smtClean="0"/>
              <a:t> </a:t>
            </a:r>
            <a:r>
              <a:rPr lang="en-US" dirty="0"/>
              <a:t>2টি </a:t>
            </a:r>
            <a:r>
              <a:rPr lang="en-US" dirty="0" err="1"/>
              <a:t>মৌলিক</a:t>
            </a:r>
            <a:r>
              <a:rPr lang="en-US" dirty="0"/>
              <a:t> </a:t>
            </a:r>
            <a:r>
              <a:rPr lang="en-US" dirty="0" err="1"/>
              <a:t>অঙ্ক</a:t>
            </a:r>
            <a:r>
              <a:rPr lang="en-US" dirty="0"/>
              <a:t> </a:t>
            </a:r>
            <a:r>
              <a:rPr lang="en-US" dirty="0" err="1"/>
              <a:t>আছে</a:t>
            </a:r>
            <a:r>
              <a:rPr lang="en-US" dirty="0"/>
              <a:t>।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বাইনারি</a:t>
            </a:r>
            <a:r>
              <a:rPr lang="en-US" dirty="0" smtClean="0"/>
              <a:t> </a:t>
            </a:r>
            <a:r>
              <a:rPr lang="en-US" dirty="0" err="1"/>
              <a:t>সংখ্যার</a:t>
            </a:r>
            <a:r>
              <a:rPr lang="en-US" dirty="0"/>
              <a:t> </a:t>
            </a:r>
            <a:r>
              <a:rPr lang="en-US" dirty="0" err="1"/>
              <a:t>মাধ্যমে</a:t>
            </a:r>
            <a:r>
              <a:rPr lang="en-US" dirty="0"/>
              <a:t> </a:t>
            </a:r>
            <a:r>
              <a:rPr lang="en-US" dirty="0" err="1"/>
              <a:t>কম্পিউটারের</a:t>
            </a:r>
            <a:r>
              <a:rPr lang="en-US" dirty="0"/>
              <a:t> </a:t>
            </a:r>
            <a:r>
              <a:rPr lang="en-US" dirty="0" err="1"/>
              <a:t>সমস্ত</a:t>
            </a:r>
            <a:r>
              <a:rPr lang="en-US" dirty="0"/>
              <a:t> </a:t>
            </a:r>
            <a:r>
              <a:rPr lang="en-US" dirty="0" err="1" smtClean="0"/>
              <a:t>যোগ-বিয়োগ</a:t>
            </a:r>
            <a:r>
              <a:rPr lang="en-US" dirty="0" smtClean="0"/>
              <a:t> </a:t>
            </a:r>
            <a:r>
              <a:rPr lang="en-US" dirty="0"/>
              <a:t>ও </a:t>
            </a:r>
            <a:r>
              <a:rPr lang="en-US" dirty="0" err="1"/>
              <a:t>অন্যান্য</a:t>
            </a:r>
            <a:r>
              <a:rPr lang="en-US" dirty="0"/>
              <a:t> </a:t>
            </a:r>
            <a:r>
              <a:rPr lang="en-US" dirty="0" err="1"/>
              <a:t>কার্যাদি</a:t>
            </a:r>
            <a:r>
              <a:rPr lang="en-US" dirty="0"/>
              <a:t> </a:t>
            </a:r>
            <a:r>
              <a:rPr lang="en-US" dirty="0" err="1"/>
              <a:t>সম্পন্ন</a:t>
            </a:r>
            <a:r>
              <a:rPr lang="en-US" dirty="0"/>
              <a:t> </a:t>
            </a:r>
            <a:r>
              <a:rPr lang="en-US" dirty="0" err="1"/>
              <a:t>করা</a:t>
            </a:r>
            <a:r>
              <a:rPr lang="en-US" dirty="0"/>
              <a:t> </a:t>
            </a:r>
            <a:r>
              <a:rPr lang="en-US" dirty="0" err="1"/>
              <a:t>হয়</a:t>
            </a:r>
            <a:r>
              <a:rPr lang="en-US" dirty="0"/>
              <a:t>।</a:t>
            </a:r>
            <a:endParaRPr lang="en-US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119828" y="185245"/>
            <a:ext cx="5952344" cy="108892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err="1"/>
              <a:t>বাইনারি</a:t>
            </a:r>
            <a:r>
              <a:rPr lang="en-US" sz="6000" b="1" dirty="0"/>
              <a:t> </a:t>
            </a:r>
            <a:r>
              <a:rPr lang="en-US" sz="6000" b="1" dirty="0" err="1"/>
              <a:t>সংখ্যা</a:t>
            </a:r>
            <a:r>
              <a:rPr lang="en-US" sz="6000" b="1" dirty="0"/>
              <a:t> </a:t>
            </a:r>
            <a:r>
              <a:rPr lang="en-US" sz="6000" b="1" dirty="0" err="1"/>
              <a:t>পদ্ধতি</a:t>
            </a:r>
            <a:r>
              <a:rPr lang="en-US" sz="6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760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</TotalTime>
  <Words>791</Words>
  <Application>Microsoft Office PowerPoint</Application>
  <PresentationFormat>Widescreen</PresentationFormat>
  <Paragraphs>93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(Body)</vt:lpstr>
      <vt:lpstr>Calibri Light</vt:lpstr>
      <vt:lpstr>SutonnyMJ</vt:lpstr>
      <vt:lpstr>Vrinda</vt:lpstr>
      <vt:lpstr>Wingdings</vt:lpstr>
      <vt:lpstr>Office Theme</vt:lpstr>
      <vt:lpstr>PowerPoint Presentation</vt:lpstr>
      <vt:lpstr>PowerPoint Presentation</vt:lpstr>
      <vt:lpstr> পাঠ পরিচিতি</vt:lpstr>
      <vt:lpstr>আজকের পাঠ শেষে আমরা যা জানবো ……..</vt:lpstr>
      <vt:lpstr>দশমিক সংখ্যা পদ্ধতি</vt:lpstr>
      <vt:lpstr>দশমিক সংখ্যা পদ্ধতি</vt:lpstr>
      <vt:lpstr>দশমিক সংখ্যা পদ্ধতির বৈশিষ্ট্য</vt:lpstr>
      <vt:lpstr>বাইনারি সংখ্যা পদ্ধতি </vt:lpstr>
      <vt:lpstr>বাইনারি সংখ্যা পদ্ধতি </vt:lpstr>
      <vt:lpstr>অক্টাল সংখ্যা পদ্ধতি </vt:lpstr>
      <vt:lpstr>অক্টাল সংখ্যা পদ্ধতি </vt:lpstr>
      <vt:lpstr>হেক্সাডেসিমাল সংখ্যা পদ্ধতি</vt:lpstr>
      <vt:lpstr>হেক্সাডেসিমাল সংখ্যা পদ্ধতি</vt:lpstr>
      <vt:lpstr>আজকের পাঠ থেকে আমরা যা যা শিখলাম</vt:lpstr>
      <vt:lpstr>বাড়ীর কাজ</vt:lpstr>
      <vt:lpstr>পরবর্তী ক্লাশ</vt:lpstr>
      <vt:lpstr>ধন্যবাদ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 Lap</dc:creator>
  <cp:lastModifiedBy>home</cp:lastModifiedBy>
  <cp:revision>88</cp:revision>
  <dcterms:created xsi:type="dcterms:W3CDTF">2020-05-12T11:30:19Z</dcterms:created>
  <dcterms:modified xsi:type="dcterms:W3CDTF">2020-05-16T18:54:55Z</dcterms:modified>
</cp:coreProperties>
</file>