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77" r:id="rId6"/>
    <p:sldId id="278" r:id="rId7"/>
    <p:sldId id="279" r:id="rId8"/>
    <p:sldId id="280" r:id="rId9"/>
    <p:sldId id="28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0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69EDFF92-9E4F-A443-8C9A-B7B9FA24BA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2749" y="2511136"/>
            <a:ext cx="3520206" cy="4260271"/>
          </a:xfr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92D9CC6-74C3-4F48-98D0-53BC25E8C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445" y="0"/>
            <a:ext cx="5625109" cy="21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0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8A17-24E0-3947-8A81-995F55C9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>
                <a:solidFill>
                  <a:schemeClr val="accent1"/>
                </a:solidFill>
              </a:rPr>
              <a:t>           </a:t>
            </a:r>
            <a:r>
              <a:rPr lang="en-GB" sz="6000">
                <a:solidFill>
                  <a:srgbClr val="92D050"/>
                </a:solidFill>
              </a:rPr>
              <a:t>একক কাজ </a:t>
            </a:r>
            <a:endParaRPr lang="en-US" sz="600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A974-65DF-DD41-856A-D9B4283E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251" y="2665516"/>
            <a:ext cx="8915400" cy="3777622"/>
          </a:xfrm>
        </p:spPr>
        <p:txBody>
          <a:bodyPr>
            <a:normAutofit/>
          </a:bodyPr>
          <a:lstStyle/>
          <a:p>
            <a:r>
              <a:rPr lang="en-GB" sz="3200"/>
              <a:t>চিত্রসহ রেখার সংঙ্গা দাও।</a:t>
            </a:r>
          </a:p>
          <a:p>
            <a:pPr marL="0" indent="0">
              <a:buNone/>
            </a:pPr>
            <a:endParaRPr lang="en-GB" sz="3200"/>
          </a:p>
          <a:p>
            <a:r>
              <a:rPr lang="en-GB" sz="3200"/>
              <a:t>চিত্র এঁকে রশ্মির সংঙ্গা লেখ।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7099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D0E8-3011-6F4A-9794-0B05C1C6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>
                <a:solidFill>
                  <a:schemeClr val="accent1"/>
                </a:solidFill>
              </a:rPr>
              <a:t>          </a:t>
            </a:r>
            <a:r>
              <a:rPr lang="en-GB" sz="6600">
                <a:solidFill>
                  <a:srgbClr val="92D050"/>
                </a:solidFill>
              </a:rPr>
              <a:t>দলগত কাজ</a:t>
            </a:r>
            <a:r>
              <a:rPr lang="en-GB" sz="6600"/>
              <a:t> </a:t>
            </a:r>
            <a:endParaRPr lang="en-US" sz="6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A365-DFE5-B445-B9F6-891DCA8B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/>
              <a:t>চিত্রসহ বিন্দুর সংঙ্গা দাও।</a:t>
            </a:r>
          </a:p>
          <a:p>
            <a:r>
              <a:rPr lang="en-GB" sz="4000"/>
              <a:t>চিত্রসহ রেখার সংঙ্গা দাও।</a:t>
            </a:r>
          </a:p>
          <a:p>
            <a:r>
              <a:rPr lang="en-GB" sz="4000"/>
              <a:t>চিত্রসহ রেখাংশের সংঙ্গা দাও।</a:t>
            </a:r>
          </a:p>
        </p:txBody>
      </p:sp>
    </p:spTree>
    <p:extLst>
      <p:ext uri="{BB962C8B-B14F-4D97-AF65-F5344CB8AC3E}">
        <p14:creationId xmlns:p14="http://schemas.microsoft.com/office/powerpoint/2010/main" val="74987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B01D-6381-1546-A008-01DC2467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>
                <a:solidFill>
                  <a:schemeClr val="accent1"/>
                </a:solidFill>
              </a:rPr>
              <a:t>             </a:t>
            </a:r>
            <a:r>
              <a:rPr lang="en-GB" sz="6000" b="1" i="1">
                <a:solidFill>
                  <a:srgbClr val="92D050"/>
                </a:solidFill>
              </a:rPr>
              <a:t>মূল্যায়ন</a:t>
            </a:r>
            <a:endParaRPr lang="en-US" sz="60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8BA68-9233-7C47-B378-4F5E90EDE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4000"/>
              <a:t>একক কাজের মূল্যায়ন।</a:t>
            </a:r>
          </a:p>
          <a:p>
            <a:pPr>
              <a:buFont typeface="+mj-lt"/>
              <a:buAutoNum type="arabicPeriod"/>
            </a:pPr>
            <a:r>
              <a:rPr lang="en-GB" sz="4000"/>
              <a:t>দলগত কাজের মূল্যায়ন।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1635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D495-B7AF-6F42-A123-403F0D84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710700"/>
            <a:ext cx="8911687" cy="1280890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accent1"/>
                </a:solidFill>
              </a:rPr>
              <a:t>      </a:t>
            </a:r>
            <a:r>
              <a:rPr lang="en-GB" sz="6000" b="1" i="1">
                <a:solidFill>
                  <a:srgbClr val="92D050"/>
                </a:solidFill>
              </a:rPr>
              <a:t>বাড়ির কাজ</a:t>
            </a:r>
            <a:endParaRPr lang="en-US" sz="60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0F12F-3ECB-214F-8B7E-4151D42F1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/>
              <a:t>ছকের মাধ্যমে, </a:t>
            </a:r>
          </a:p>
          <a:p>
            <a:pPr marL="0" indent="0">
              <a:buNone/>
            </a:pPr>
            <a:r>
              <a:rPr lang="en-GB" sz="4000"/>
              <a:t>রেখা,রশ্মি ও রেখাংশের তিনটি পার্থক্য নির্ণয় করে আনতে হবে। </a:t>
            </a:r>
          </a:p>
        </p:txBody>
      </p:sp>
    </p:spTree>
    <p:extLst>
      <p:ext uri="{BB962C8B-B14F-4D97-AF65-F5344CB8AC3E}">
        <p14:creationId xmlns:p14="http://schemas.microsoft.com/office/powerpoint/2010/main" val="6156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11C0BFF-135D-B54E-8844-483507484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3539" cy="70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B3E29-2837-864B-AE6F-AA856759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>
                <a:solidFill>
                  <a:schemeClr val="accent1"/>
                </a:solidFill>
              </a:rPr>
              <a:t>     </a:t>
            </a:r>
            <a:r>
              <a:rPr lang="en-GB" sz="7200" b="1" i="1">
                <a:solidFill>
                  <a:srgbClr val="92D050"/>
                </a:solidFill>
              </a:rPr>
              <a:t>শিক্ষক পরিচিতি</a:t>
            </a:r>
            <a:r>
              <a:rPr lang="en-GB" sz="7200">
                <a:solidFill>
                  <a:schemeClr val="accent1"/>
                </a:solidFill>
              </a:rPr>
              <a:t> </a:t>
            </a:r>
            <a:endParaRPr lang="en-US" sz="72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52468-03B1-FE41-A406-0C5F09491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7326" y="2493370"/>
            <a:ext cx="4338674" cy="4364630"/>
          </a:xfrm>
        </p:spPr>
        <p:txBody>
          <a:bodyPr>
            <a:noAutofit/>
          </a:bodyPr>
          <a:lstStyle/>
          <a:p>
            <a:r>
              <a:rPr lang="en-GB" sz="2400">
                <a:solidFill>
                  <a:srgbClr val="00B050"/>
                </a:solidFill>
              </a:rPr>
              <a:t>মোঃ ইলিয়াস সরকার </a:t>
            </a:r>
          </a:p>
          <a:p>
            <a:pPr marL="0" indent="0">
              <a:buNone/>
            </a:pPr>
            <a:r>
              <a:rPr lang="en-GB" sz="2400">
                <a:solidFill>
                  <a:srgbClr val="00B050"/>
                </a:solidFill>
              </a:rPr>
              <a:t>    সিনিয়র শিক্ষক(গণিত ও</a:t>
            </a:r>
          </a:p>
          <a:p>
            <a:pPr marL="0" indent="0">
              <a:buNone/>
            </a:pPr>
            <a:r>
              <a:rPr lang="en-GB" sz="2400">
                <a:solidFill>
                  <a:srgbClr val="00B050"/>
                </a:solidFill>
              </a:rPr>
              <a:t>    বিজ্ঞান) </a:t>
            </a:r>
          </a:p>
          <a:p>
            <a:pPr marL="0" indent="0">
              <a:buNone/>
            </a:pPr>
            <a:r>
              <a:rPr lang="en-GB" sz="2400">
                <a:solidFill>
                  <a:srgbClr val="00B050"/>
                </a:solidFill>
              </a:rPr>
              <a:t>    মনোহরদী সরকারি পাইলট     </a:t>
            </a:r>
          </a:p>
          <a:p>
            <a:pPr marL="0" indent="0">
              <a:buNone/>
            </a:pPr>
            <a:r>
              <a:rPr lang="en-GB" sz="2400">
                <a:solidFill>
                  <a:srgbClr val="00B050"/>
                </a:solidFill>
              </a:rPr>
              <a:t>    মডেল উচ্চবিদ্যালয়।</a:t>
            </a:r>
          </a:p>
          <a:p>
            <a:pPr marL="0" indent="0">
              <a:buNone/>
            </a:pPr>
            <a:r>
              <a:rPr lang="en-GB" sz="2400">
                <a:solidFill>
                  <a:srgbClr val="00B050"/>
                </a:solidFill>
              </a:rPr>
              <a:t>    মনোহরদী,নরসিংদী।  </a:t>
            </a:r>
          </a:p>
          <a:p>
            <a:r>
              <a:rPr lang="en-GB" sz="2400">
                <a:solidFill>
                  <a:srgbClr val="00B050"/>
                </a:solidFill>
              </a:rPr>
              <a:t>ইউটিউব চ্যানেল – </a:t>
            </a:r>
            <a:r>
              <a:rPr lang="en-GB" sz="2400" i="1">
                <a:solidFill>
                  <a:srgbClr val="FF0000"/>
                </a:solidFill>
              </a:rPr>
              <a:t>ILIAS SARKER’S CLASSROOM</a:t>
            </a:r>
            <a:r>
              <a:rPr lang="en-GB" sz="2400">
                <a:solidFill>
                  <a:srgbClr val="00B050"/>
                </a:solidFill>
              </a:rPr>
              <a:t> </a:t>
            </a:r>
            <a:endParaRPr lang="en-US" sz="2400">
              <a:solidFill>
                <a:srgbClr val="00B050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47C38138-9E59-5A4D-9419-BD6615F5F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30" y="2096412"/>
            <a:ext cx="5293969" cy="476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5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1BD3-DC24-D547-B8A3-D8AFC4D7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>
                <a:solidFill>
                  <a:schemeClr val="accent1"/>
                </a:solidFill>
              </a:rPr>
              <a:t> </a:t>
            </a:r>
            <a:r>
              <a:rPr lang="en-GB" sz="6600" b="1" i="1">
                <a:solidFill>
                  <a:srgbClr val="92D050"/>
                </a:solidFill>
              </a:rPr>
              <a:t>পাঠ পরিচিতি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C921B-EABA-2243-81E9-5B0ED26D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00B050"/>
                </a:solidFill>
              </a:rPr>
              <a:t>শ্রেণীঃ ষষ্ঠ </a:t>
            </a:r>
          </a:p>
          <a:p>
            <a:r>
              <a:rPr lang="en-GB" sz="3200">
                <a:solidFill>
                  <a:srgbClr val="00B050"/>
                </a:solidFill>
              </a:rPr>
              <a:t>বিষয়ঃ গণিত </a:t>
            </a:r>
          </a:p>
          <a:p>
            <a:r>
              <a:rPr lang="en-GB" sz="3200">
                <a:solidFill>
                  <a:srgbClr val="00B050"/>
                </a:solidFill>
              </a:rPr>
              <a:t>অধ্যায়ঃ ষষ্ঠ  </a:t>
            </a:r>
          </a:p>
          <a:p>
            <a:r>
              <a:rPr lang="en-GB" sz="3200">
                <a:solidFill>
                  <a:srgbClr val="00B050"/>
                </a:solidFill>
              </a:rPr>
              <a:t>সময়ঃ  ৫০ মিনিট </a:t>
            </a:r>
          </a:p>
          <a:p>
            <a:r>
              <a:rPr lang="en-GB" sz="3200">
                <a:solidFill>
                  <a:srgbClr val="00B050"/>
                </a:solidFill>
              </a:rPr>
              <a:t>তাংঃ ১৮/০১/২০২০</a:t>
            </a:r>
            <a:endParaRPr lang="en-US" sz="32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9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C881-61E0-BF4A-A3F1-3FF845AD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>
                <a:solidFill>
                  <a:schemeClr val="accent1"/>
                </a:solidFill>
              </a:rPr>
              <a:t>         </a:t>
            </a:r>
            <a:r>
              <a:rPr lang="en-GB" sz="6600" b="1" i="1">
                <a:solidFill>
                  <a:srgbClr val="92D050"/>
                </a:solidFill>
              </a:rPr>
              <a:t>শিখনফল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B5C2-B3AD-1540-B22F-E166019A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1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>
                <a:solidFill>
                  <a:schemeClr val="accent6"/>
                </a:solidFill>
              </a:rPr>
              <a:t>এই পাঠ শেষে শিক্ষার্থীরা</a:t>
            </a:r>
            <a:r>
              <a:rPr lang="en-GB" sz="2800">
                <a:solidFill>
                  <a:schemeClr val="accent6"/>
                </a:solidFill>
              </a:rPr>
              <a:t> </a:t>
            </a:r>
          </a:p>
          <a:p>
            <a:r>
              <a:rPr lang="en-GB" sz="3600">
                <a:solidFill>
                  <a:srgbClr val="FF0000"/>
                </a:solidFill>
              </a:rPr>
              <a:t>বিন্দু</a:t>
            </a:r>
          </a:p>
          <a:p>
            <a:r>
              <a:rPr lang="en-GB" sz="3600">
                <a:solidFill>
                  <a:srgbClr val="FF0000"/>
                </a:solidFill>
              </a:rPr>
              <a:t>রেখা</a:t>
            </a:r>
          </a:p>
          <a:p>
            <a:r>
              <a:rPr lang="en-GB" sz="3600">
                <a:solidFill>
                  <a:srgbClr val="FF0000"/>
                </a:solidFill>
              </a:rPr>
              <a:t>রশ্মি</a:t>
            </a:r>
          </a:p>
          <a:p>
            <a:r>
              <a:rPr lang="en-GB" sz="3600">
                <a:solidFill>
                  <a:srgbClr val="FF0000"/>
                </a:solidFill>
              </a:rPr>
              <a:t>রেখাংশ এবং</a:t>
            </a:r>
          </a:p>
          <a:p>
            <a:r>
              <a:rPr lang="en-GB" sz="3600">
                <a:solidFill>
                  <a:srgbClr val="FF0000"/>
                </a:solidFill>
              </a:rPr>
              <a:t>কোণ </a:t>
            </a:r>
          </a:p>
          <a:p>
            <a:pPr marL="0" indent="0">
              <a:buNone/>
            </a:pPr>
            <a:r>
              <a:rPr lang="en-GB" sz="3600">
                <a:solidFill>
                  <a:srgbClr val="FF0000"/>
                </a:solidFill>
              </a:rPr>
              <a:t> সম্পর্কে সার্বিক ধারণা লাভ করতে পারবে।</a:t>
            </a:r>
          </a:p>
          <a:p>
            <a:endParaRPr lang="en-GB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6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F356-B037-6A4A-9C95-9A2C7ED3C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i="1">
                <a:solidFill>
                  <a:srgbClr val="92D050"/>
                </a:solidFill>
              </a:rPr>
              <a:t>           বিন্দু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102BF-298D-4B4D-B9BF-BD5FEFE1E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104816"/>
            <a:ext cx="9422184" cy="1540329"/>
          </a:xfrm>
        </p:spPr>
        <p:txBody>
          <a:bodyPr>
            <a:normAutofit/>
          </a:bodyPr>
          <a:lstStyle/>
          <a:p>
            <a:r>
              <a:rPr lang="en-GB" sz="3200" b="1" i="1">
                <a:solidFill>
                  <a:schemeClr val="accent1"/>
                </a:solidFill>
              </a:rPr>
              <a:t>সংঙ্গা</a:t>
            </a:r>
            <a:r>
              <a:rPr lang="en-GB" sz="3200" b="1" i="1"/>
              <a:t> – </a:t>
            </a:r>
            <a:r>
              <a:rPr lang="en-GB" sz="3200">
                <a:solidFill>
                  <a:srgbClr val="92D050"/>
                </a:solidFill>
              </a:rPr>
              <a:t>যে জ্যামিতিক চিত্রের কেবলমাত্র আবস্থান আছে,দৈঘ্য,প্রস্থ,উচ্চতা বা বেধ নেই তাকে</a:t>
            </a:r>
            <a:r>
              <a:rPr lang="en-GB" sz="3200" b="1">
                <a:solidFill>
                  <a:srgbClr val="92D050"/>
                </a:solidFill>
              </a:rPr>
              <a:t> </a:t>
            </a:r>
            <a:r>
              <a:rPr lang="en-GB" sz="3200" b="1" i="1">
                <a:solidFill>
                  <a:srgbClr val="92D050"/>
                </a:solidFill>
              </a:rPr>
              <a:t>বিন্দু</a:t>
            </a:r>
            <a:r>
              <a:rPr lang="en-GB" sz="3200" b="1">
                <a:solidFill>
                  <a:srgbClr val="92D050"/>
                </a:solidFill>
              </a:rPr>
              <a:t> </a:t>
            </a:r>
            <a:r>
              <a:rPr lang="en-GB" sz="3200">
                <a:solidFill>
                  <a:srgbClr val="92D050"/>
                </a:solidFill>
              </a:rPr>
              <a:t>বলে।</a:t>
            </a:r>
            <a:endParaRPr lang="en-US" sz="3200" b="1" i="1">
              <a:solidFill>
                <a:srgbClr val="92D05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9DEDCCA-E1FB-4641-8141-B95FD5E2F6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03700" y="3829511"/>
            <a:ext cx="5689600" cy="2723227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7BBE6-1A8F-564C-B60A-8B9C112F030B}"/>
              </a:ext>
            </a:extLst>
          </p:cNvPr>
          <p:cNvSpPr/>
          <p:nvPr/>
        </p:nvSpPr>
        <p:spPr>
          <a:xfrm>
            <a:off x="5913144" y="5560211"/>
            <a:ext cx="2268204" cy="7997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81BB4-E649-EC44-9E14-F27592A1A22D}"/>
              </a:ext>
            </a:extLst>
          </p:cNvPr>
          <p:cNvSpPr txBox="1"/>
          <p:nvPr/>
        </p:nvSpPr>
        <p:spPr>
          <a:xfrm>
            <a:off x="6096000" y="5760027"/>
            <a:ext cx="2575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solidFill>
                  <a:schemeClr val="accent1"/>
                </a:solidFill>
              </a:rPr>
              <a:t>চিত্রে A একটি বিন্দু</a:t>
            </a:r>
            <a:endParaRPr lang="en-US" sz="2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265F-5DA5-9F48-8084-C690A7BD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748" y="742206"/>
            <a:ext cx="8911687" cy="959585"/>
          </a:xfrm>
        </p:spPr>
        <p:txBody>
          <a:bodyPr>
            <a:normAutofit fontScale="90000"/>
          </a:bodyPr>
          <a:lstStyle/>
          <a:p>
            <a:r>
              <a:rPr lang="en-GB" sz="6600">
                <a:solidFill>
                  <a:srgbClr val="92D050"/>
                </a:solidFill>
              </a:rPr>
              <a:t>             </a:t>
            </a:r>
            <a:r>
              <a:rPr lang="en-GB" sz="6600" b="1" i="1">
                <a:solidFill>
                  <a:srgbClr val="92D050"/>
                </a:solidFill>
              </a:rPr>
              <a:t>রেখা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5917-7130-F04F-8E26-689CDF22E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4633" y="2126222"/>
            <a:ext cx="5698775" cy="3777622"/>
          </a:xfrm>
        </p:spPr>
        <p:txBody>
          <a:bodyPr>
            <a:normAutofit/>
          </a:bodyPr>
          <a:lstStyle/>
          <a:p>
            <a:r>
              <a:rPr lang="en-GB" sz="3600" b="1" i="1">
                <a:solidFill>
                  <a:schemeClr val="accent1"/>
                </a:solidFill>
              </a:rPr>
              <a:t>সংঙ্গা- </a:t>
            </a:r>
            <a:r>
              <a:rPr lang="en-GB" sz="3600">
                <a:solidFill>
                  <a:srgbClr val="92D050"/>
                </a:solidFill>
              </a:rPr>
              <a:t>চলমান বিন্দুর গতিপথকে </a:t>
            </a:r>
            <a:r>
              <a:rPr lang="en-GB" sz="3600" b="1" i="1">
                <a:solidFill>
                  <a:srgbClr val="92D050"/>
                </a:solidFill>
              </a:rPr>
              <a:t>রেখা </a:t>
            </a:r>
            <a:r>
              <a:rPr lang="en-GB" sz="3600">
                <a:solidFill>
                  <a:srgbClr val="92D050"/>
                </a:solidFill>
              </a:rPr>
              <a:t> বলে।</a:t>
            </a:r>
          </a:p>
          <a:p>
            <a:pPr marL="0" indent="0">
              <a:buNone/>
            </a:pPr>
            <a:endParaRPr lang="en-GB" sz="3600">
              <a:solidFill>
                <a:srgbClr val="92D050"/>
              </a:solidFill>
            </a:endParaRPr>
          </a:p>
          <a:p>
            <a:r>
              <a:rPr lang="en-GB" sz="3600">
                <a:solidFill>
                  <a:srgbClr val="92D050"/>
                </a:solidFill>
              </a:rPr>
              <a:t>রেখার কোনো প্রান্তবিন্দু বা অন্ত বিন্দু নেই।  </a:t>
            </a:r>
            <a:endParaRPr lang="en-US" sz="3600">
              <a:solidFill>
                <a:schemeClr val="accent1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4FA317DD-E6F9-6D48-A3F9-CC531949F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408" y="2031940"/>
            <a:ext cx="4097162" cy="18693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3ADCDA-21FA-EE43-8849-8EC667707CA3}"/>
              </a:ext>
            </a:extLst>
          </p:cNvPr>
          <p:cNvSpPr txBox="1"/>
          <p:nvPr/>
        </p:nvSpPr>
        <p:spPr>
          <a:xfrm>
            <a:off x="7980112" y="4015033"/>
            <a:ext cx="301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>
                <a:solidFill>
                  <a:srgbClr val="92D050"/>
                </a:solidFill>
              </a:rPr>
              <a:t>চিত্রে AB একটি রেখা</a:t>
            </a:r>
            <a:endParaRPr lang="en-US" sz="2400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5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3236-BD97-2145-AC4C-95BB694F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i="1">
                <a:solidFill>
                  <a:srgbClr val="92D050"/>
                </a:solidFill>
              </a:rPr>
              <a:t>          রশ্মি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7900-8941-6A43-A2D0-4D38DD3A7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3075" y="2126222"/>
            <a:ext cx="5612184" cy="3777622"/>
          </a:xfrm>
        </p:spPr>
        <p:txBody>
          <a:bodyPr>
            <a:normAutofit/>
          </a:bodyPr>
          <a:lstStyle/>
          <a:p>
            <a:r>
              <a:rPr lang="en-GB" sz="3600" b="1" i="1">
                <a:solidFill>
                  <a:schemeClr val="accent1"/>
                </a:solidFill>
              </a:rPr>
              <a:t>সংঙ্গা- </a:t>
            </a:r>
            <a:r>
              <a:rPr lang="en-GB" sz="3600">
                <a:solidFill>
                  <a:srgbClr val="92D050"/>
                </a:solidFill>
              </a:rPr>
              <a:t>রেখার যে অংশে একটি মাত্র প্রান্তবিন্দু থাকে এবং অপর প্রান্ত অসীম থাকে তাকে </a:t>
            </a:r>
            <a:r>
              <a:rPr lang="en-GB" sz="3600" b="1" i="1">
                <a:solidFill>
                  <a:srgbClr val="92D050"/>
                </a:solidFill>
              </a:rPr>
              <a:t>রশ্মি</a:t>
            </a:r>
            <a:r>
              <a:rPr lang="en-GB" sz="3600">
                <a:solidFill>
                  <a:srgbClr val="92D050"/>
                </a:solidFill>
              </a:rPr>
              <a:t> বলে। </a:t>
            </a:r>
            <a:endParaRPr lang="en-US" sz="3600" b="1" i="1">
              <a:solidFill>
                <a:schemeClr val="accent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0F6FAA2-73E1-3346-87E3-28BA657A86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14481" y="1905000"/>
            <a:ext cx="4577519" cy="298810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34BCA0-C75E-6341-88C2-4EDDD6BD509F}"/>
              </a:ext>
            </a:extLst>
          </p:cNvPr>
          <p:cNvSpPr txBox="1"/>
          <p:nvPr/>
        </p:nvSpPr>
        <p:spPr>
          <a:xfrm>
            <a:off x="8053943" y="5017078"/>
            <a:ext cx="3153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solidFill>
                  <a:srgbClr val="92D050"/>
                </a:solidFill>
              </a:rPr>
              <a:t>চিত্রে,AB একটি রশ্মি</a:t>
            </a:r>
            <a:endParaRPr lang="en-US" sz="240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0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5629-6E67-4C4C-8FEE-3DD9FF78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i="1">
                <a:solidFill>
                  <a:srgbClr val="92D050"/>
                </a:solidFill>
              </a:rPr>
              <a:t>         রেখাংশ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9DA7-6894-A94A-BB1C-48ED70276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6558" y="2311775"/>
            <a:ext cx="6543798" cy="3777622"/>
          </a:xfrm>
        </p:spPr>
        <p:txBody>
          <a:bodyPr>
            <a:normAutofit/>
          </a:bodyPr>
          <a:lstStyle/>
          <a:p>
            <a:r>
              <a:rPr lang="en-GB" sz="3600" b="1" i="1">
                <a:solidFill>
                  <a:schemeClr val="accent1"/>
                </a:solidFill>
              </a:rPr>
              <a:t>সংঙ্গা – </a:t>
            </a:r>
            <a:r>
              <a:rPr lang="en-GB" sz="3600">
                <a:solidFill>
                  <a:srgbClr val="92D050"/>
                </a:solidFill>
              </a:rPr>
              <a:t>রেখা অথবা রশ্মির অংশকে </a:t>
            </a:r>
            <a:r>
              <a:rPr lang="en-GB" sz="3600" i="1">
                <a:solidFill>
                  <a:srgbClr val="92D050"/>
                </a:solidFill>
              </a:rPr>
              <a:t>রেখাংশ</a:t>
            </a:r>
            <a:r>
              <a:rPr lang="en-GB" sz="3600">
                <a:solidFill>
                  <a:srgbClr val="92D050"/>
                </a:solidFill>
              </a:rPr>
              <a:t>  বলে।</a:t>
            </a:r>
          </a:p>
          <a:p>
            <a:endParaRPr lang="en-GB" sz="3600" b="1" i="1">
              <a:solidFill>
                <a:srgbClr val="92D050"/>
              </a:solidFill>
            </a:endParaRPr>
          </a:p>
          <a:p>
            <a:r>
              <a:rPr lang="en-GB" sz="3600">
                <a:solidFill>
                  <a:srgbClr val="92D050"/>
                </a:solidFill>
              </a:rPr>
              <a:t>রেখাংশের দুইটি প্রান্ত বিন্দু থাকে।  </a:t>
            </a:r>
            <a:endParaRPr lang="en-US" sz="3600">
              <a:solidFill>
                <a:schemeClr val="accent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39E61AC-1367-5C48-BE10-FC1F47151B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97129" y="1905000"/>
            <a:ext cx="3476625" cy="258080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0D392A-CC25-B843-904A-5B66A02671A2}"/>
              </a:ext>
            </a:extLst>
          </p:cNvPr>
          <p:cNvSpPr txBox="1"/>
          <p:nvPr/>
        </p:nvSpPr>
        <p:spPr>
          <a:xfrm>
            <a:off x="8697129" y="4695453"/>
            <a:ext cx="361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solidFill>
                  <a:srgbClr val="92D050"/>
                </a:solidFill>
              </a:rPr>
              <a:t>চিত্রে, AB একটি রেখাংশ</a:t>
            </a:r>
            <a:endParaRPr lang="en-US" sz="240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4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C6A6-BA13-9942-931D-4C35A731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i="1">
                <a:solidFill>
                  <a:srgbClr val="92D050"/>
                </a:solidFill>
              </a:rPr>
              <a:t>          কোণ</a:t>
            </a:r>
            <a:endParaRPr lang="en-US" sz="6600" b="1" i="1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90CC-361B-5245-9A28-A35C88FE2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8107" y="2101439"/>
            <a:ext cx="5711146" cy="2819401"/>
          </a:xfrm>
        </p:spPr>
        <p:txBody>
          <a:bodyPr>
            <a:normAutofit lnSpcReduction="10000"/>
          </a:bodyPr>
          <a:lstStyle/>
          <a:p>
            <a:r>
              <a:rPr lang="en-GB" sz="3600" b="1" i="1">
                <a:solidFill>
                  <a:schemeClr val="accent1"/>
                </a:solidFill>
              </a:rPr>
              <a:t>সংঙ্গা-</a:t>
            </a:r>
            <a:r>
              <a:rPr lang="en-GB" sz="3600">
                <a:solidFill>
                  <a:srgbClr val="92D050"/>
                </a:solidFill>
              </a:rPr>
              <a:t> কোনো সমতলে দুইটি রশ্মির প্রান্ত বিন্দুদ্বয় এক বিন্দুতে মিলিত হয়ে যে জ্যামিতিক চিত্র অঙ্কিত হয় তাকে কোণ বলে।</a:t>
            </a:r>
          </a:p>
          <a:p>
            <a:pPr marL="0" indent="0">
              <a:buNone/>
            </a:pPr>
            <a:endParaRPr lang="en-US" sz="3600" b="1" i="1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8DAE6-481B-0342-847F-6D399C3EC22A}"/>
              </a:ext>
            </a:extLst>
          </p:cNvPr>
          <p:cNvSpPr txBox="1"/>
          <p:nvPr/>
        </p:nvSpPr>
        <p:spPr>
          <a:xfrm>
            <a:off x="8354862" y="4459175"/>
            <a:ext cx="347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solidFill>
                  <a:srgbClr val="92D050"/>
                </a:solidFill>
              </a:rPr>
              <a:t>চিত্রে ABC একটি কোণ</a:t>
            </a:r>
            <a:endParaRPr lang="en-US" sz="2400">
              <a:solidFill>
                <a:srgbClr val="92D05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841FDE4-4054-2445-B951-064176EA03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91681" y="1905001"/>
            <a:ext cx="3999802" cy="2436916"/>
          </a:xfrm>
        </p:spPr>
      </p:pic>
    </p:spTree>
    <p:extLst>
      <p:ext uri="{BB962C8B-B14F-4D97-AF65-F5344CB8AC3E}">
        <p14:creationId xmlns:p14="http://schemas.microsoft.com/office/powerpoint/2010/main" val="4625252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     শিক্ষক পরিচিতি </vt:lpstr>
      <vt:lpstr> পাঠ পরিচিতি</vt:lpstr>
      <vt:lpstr>         শিখনফল</vt:lpstr>
      <vt:lpstr>           বিন্দু</vt:lpstr>
      <vt:lpstr>             রেখা</vt:lpstr>
      <vt:lpstr>          রশ্মি</vt:lpstr>
      <vt:lpstr>         রেখাংশ</vt:lpstr>
      <vt:lpstr>          কোণ</vt:lpstr>
      <vt:lpstr>           একক কাজ </vt:lpstr>
      <vt:lpstr>          দলগত কাজ </vt:lpstr>
      <vt:lpstr>             মূল্যায়ন</vt:lpstr>
      <vt:lpstr>      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স্বাগতম</dc:title>
  <dc:creator>Unknown User</dc:creator>
  <cp:lastModifiedBy>Unknown User</cp:lastModifiedBy>
  <cp:revision>16</cp:revision>
  <dcterms:created xsi:type="dcterms:W3CDTF">2020-05-15T10:23:23Z</dcterms:created>
  <dcterms:modified xsi:type="dcterms:W3CDTF">2020-05-17T09:40:31Z</dcterms:modified>
</cp:coreProperties>
</file>