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59" r:id="rId5"/>
    <p:sldId id="284" r:id="rId6"/>
    <p:sldId id="292" r:id="rId7"/>
    <p:sldId id="260" r:id="rId8"/>
    <p:sldId id="263" r:id="rId9"/>
    <p:sldId id="286" r:id="rId10"/>
    <p:sldId id="287" r:id="rId11"/>
    <p:sldId id="288" r:id="rId12"/>
    <p:sldId id="289" r:id="rId13"/>
    <p:sldId id="266" r:id="rId14"/>
    <p:sldId id="270" r:id="rId15"/>
    <p:sldId id="267" r:id="rId16"/>
    <p:sldId id="265" r:id="rId17"/>
    <p:sldId id="277" r:id="rId18"/>
    <p:sldId id="269" r:id="rId19"/>
    <p:sldId id="271"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93633925" cy="936339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8.wav"/><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0.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0.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0.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5.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Oval 2"/>
          <p:cNvSpPr/>
          <p:nvPr/>
        </p:nvSpPr>
        <p:spPr>
          <a:xfrm>
            <a:off x="533400" y="209863"/>
            <a:ext cx="8340777" cy="1469035"/>
          </a:xfrm>
          <a:prstGeom prst="ellipse">
            <a:avLst/>
          </a:prstGeom>
          <a:gradFill flip="none" rotWithShape="1">
            <a:gsLst>
              <a:gs pos="0">
                <a:srgbClr val="000000"/>
              </a:gs>
              <a:gs pos="39999">
                <a:srgbClr val="0A128C"/>
              </a:gs>
              <a:gs pos="70000">
                <a:srgbClr val="181CC7"/>
              </a:gs>
              <a:gs pos="88000">
                <a:srgbClr val="7005D4"/>
              </a:gs>
              <a:gs pos="100000">
                <a:srgbClr val="8C3D91"/>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t>শুভ</a:t>
            </a:r>
            <a:r>
              <a:rPr lang="en-US" sz="4000" dirty="0" smtClean="0"/>
              <a:t> </a:t>
            </a:r>
            <a:r>
              <a:rPr lang="en-US" sz="4000" dirty="0" err="1" smtClean="0"/>
              <a:t>সকাল</a:t>
            </a:r>
            <a:r>
              <a:rPr lang="en-US" sz="4000" dirty="0" smtClean="0"/>
              <a:t> </a:t>
            </a:r>
            <a:r>
              <a:rPr lang="en-US" sz="4000" dirty="0" err="1" smtClean="0"/>
              <a:t>বন্ধুরা</a:t>
            </a:r>
            <a:r>
              <a:rPr lang="en-US" sz="4000" dirty="0" smtClean="0"/>
              <a:t>  </a:t>
            </a:r>
            <a:endParaRPr lang="en-US" sz="4000" dirty="0"/>
          </a:p>
        </p:txBody>
      </p:sp>
      <p:sp>
        <p:nvSpPr>
          <p:cNvPr id="4" name="Rectangle 3"/>
          <p:cNvSpPr/>
          <p:nvPr/>
        </p:nvSpPr>
        <p:spPr>
          <a:xfrm>
            <a:off x="8214610" y="1273447"/>
            <a:ext cx="749508" cy="5078313"/>
          </a:xfrm>
          <a:prstGeom prst="rect">
            <a:avLst/>
          </a:prstGeom>
          <a:noFill/>
        </p:spPr>
        <p:txBody>
          <a:bodyPr wrap="square" lIns="91440" tIns="45720" rIns="91440" bIns="45720">
            <a:spAutoFit/>
          </a:bodyPr>
          <a:lstStyle/>
          <a:p>
            <a:pPr algn="ct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FARUK </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7" name="Picture 6" descr="7.jpg"/>
          <p:cNvPicPr>
            <a:picLocks noChangeAspect="1"/>
          </p:cNvPicPr>
          <p:nvPr/>
        </p:nvPicPr>
        <p:blipFill>
          <a:blip r:embed="rId3"/>
          <a:stretch>
            <a:fillRect/>
          </a:stretch>
        </p:blipFill>
        <p:spPr>
          <a:xfrm>
            <a:off x="1737922" y="1726990"/>
            <a:ext cx="6040100" cy="4793731"/>
          </a:xfrm>
          <a:prstGeom prst="rect">
            <a:avLst/>
          </a:prstGeom>
        </p:spPr>
      </p:pic>
    </p:spTree>
  </p:cSld>
  <p:clrMapOvr>
    <a:masterClrMapping/>
  </p:clrMapOvr>
  <p:transition spd="slow" advTm="13000">
    <p:wedge/>
    <p:sndAc>
      <p:stSnd>
        <p:snd r:embed="rId2" name="push.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Rounded Rectangle 3"/>
          <p:cNvSpPr/>
          <p:nvPr/>
        </p:nvSpPr>
        <p:spPr>
          <a:xfrm>
            <a:off x="539645" y="1334125"/>
            <a:ext cx="7944787" cy="5523875"/>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2800" dirty="0" smtClean="0"/>
              <a:t>শুধু শারীরিক রোগ ব্যাধিই নয়, প্রবীণদের সমস্যাটা আসলে বহুমাত্রিক। তারা মানসিক, পারিবারিক, সামাজিক এমনকি রাষ্ট্রীয়ভাবেও সমস্যায় জর্জরিত। আসলে একটা মানুষ যখন বার্ধক্যে উপনীত হয় তখন তার নিজের মধ্যেই কিছু কিছু জিনিস দানা বেঁধে ওঠে, যেমন শারীরিক অসামর্থ্য, অসহায়ত্ব, পরনির্ভরশীলতা, অদৃষ্টের উপর সমর্পণতা ও অতিরিক্ত সংবেদনশীলতা। এগুলোর কারণে মানসিক যন্ত্রণা থেকে শুরু করে নিজেকে অবাঞ্ছিত, পরিবারের বা সমাজের বোঝা মনে করেন।</a:t>
            </a:r>
            <a:endParaRPr lang="en-US" sz="2800" dirty="0"/>
          </a:p>
        </p:txBody>
      </p:sp>
      <p:sp>
        <p:nvSpPr>
          <p:cNvPr id="5" name="Down Ribbon 4"/>
          <p:cNvSpPr/>
          <p:nvPr/>
        </p:nvSpPr>
        <p:spPr>
          <a:xfrm>
            <a:off x="839448" y="0"/>
            <a:ext cx="7255240" cy="1379095"/>
          </a:xfrm>
          <a:prstGeom prst="ribbon">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t>বহুমাত্রিক</a:t>
            </a:r>
            <a:r>
              <a:rPr lang="en-US" sz="4000" dirty="0" smtClean="0"/>
              <a:t> </a:t>
            </a:r>
            <a:r>
              <a:rPr lang="en-US" sz="4000" dirty="0" err="1" smtClean="0"/>
              <a:t>সমস্যা</a:t>
            </a:r>
            <a:r>
              <a:rPr lang="en-US" sz="4000" dirty="0" smtClean="0"/>
              <a:t>  </a:t>
            </a:r>
            <a:endParaRPr lang="en-US" sz="4000" dirty="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3" name="Rectangle 2"/>
          <p:cNvSpPr/>
          <p:nvPr/>
        </p:nvSpPr>
        <p:spPr>
          <a:xfrm>
            <a:off x="8396499" y="913682"/>
            <a:ext cx="747501" cy="424731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FARUK</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4" name="Picture 3" descr="pr15.jpg"/>
          <p:cNvPicPr>
            <a:picLocks noChangeAspect="1"/>
          </p:cNvPicPr>
          <p:nvPr/>
        </p:nvPicPr>
        <p:blipFill>
          <a:blip r:embed="rId3"/>
          <a:stretch>
            <a:fillRect/>
          </a:stretch>
        </p:blipFill>
        <p:spPr>
          <a:xfrm>
            <a:off x="2018909" y="0"/>
            <a:ext cx="4726665" cy="6392019"/>
          </a:xfrm>
          <a:prstGeom prst="rect">
            <a:avLst/>
          </a:prstGeom>
        </p:spPr>
      </p:pic>
      <p:sp>
        <p:nvSpPr>
          <p:cNvPr id="6" name="Left-Right Arrow 5"/>
          <p:cNvSpPr/>
          <p:nvPr/>
        </p:nvSpPr>
        <p:spPr>
          <a:xfrm>
            <a:off x="1798820" y="5531370"/>
            <a:ext cx="5186596" cy="1326630"/>
          </a:xfrm>
          <a:prstGeom prst="leftRightArrow">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অন্যের</a:t>
            </a:r>
            <a:r>
              <a:rPr lang="en-US" sz="2800" dirty="0" smtClean="0"/>
              <a:t> </a:t>
            </a:r>
            <a:r>
              <a:rPr lang="en-US" sz="2800" dirty="0" err="1" smtClean="0"/>
              <a:t>কাছে</a:t>
            </a:r>
            <a:r>
              <a:rPr lang="en-US" sz="2800" dirty="0" smtClean="0"/>
              <a:t> </a:t>
            </a:r>
            <a:r>
              <a:rPr lang="en-US" sz="2800" dirty="0" err="1" smtClean="0"/>
              <a:t>হাত</a:t>
            </a:r>
            <a:r>
              <a:rPr lang="en-US" sz="2800" dirty="0" smtClean="0"/>
              <a:t> </a:t>
            </a:r>
            <a:r>
              <a:rPr lang="en-US" sz="2800" dirty="0" err="1" smtClean="0"/>
              <a:t>বাড়াতে</a:t>
            </a:r>
            <a:r>
              <a:rPr lang="en-US" sz="2800" dirty="0" smtClean="0"/>
              <a:t> </a:t>
            </a:r>
            <a:r>
              <a:rPr lang="en-US" sz="2800" dirty="0" err="1" smtClean="0"/>
              <a:t>হয়</a:t>
            </a:r>
            <a:r>
              <a:rPr lang="en-US" sz="2800" dirty="0" smtClean="0"/>
              <a:t> । </a:t>
            </a:r>
            <a:endParaRPr lang="en-US" sz="2800" dirty="0"/>
          </a:p>
        </p:txBody>
      </p:sp>
    </p:spTree>
  </p:cSld>
  <p:clrMapOvr>
    <a:masterClrMapping/>
  </p:clrMapOvr>
  <p:transition spd="slow">
    <p:diamond/>
    <p:sndAc>
      <p:stSnd>
        <p:snd r:embed="rId2" name="j0214098.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3" name="Rectangle 2"/>
          <p:cNvSpPr/>
          <p:nvPr/>
        </p:nvSpPr>
        <p:spPr>
          <a:xfrm>
            <a:off x="8501343" y="988634"/>
            <a:ext cx="642657" cy="4247317"/>
          </a:xfrm>
          <a:prstGeom prst="rect">
            <a:avLst/>
          </a:prstGeom>
          <a:noFill/>
        </p:spPr>
        <p:txBody>
          <a:bodyPr wrap="square" lIns="91440" tIns="45720" rIns="91440" bIns="45720">
            <a:spAutoFit/>
          </a:bodyPr>
          <a:lstStyle/>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FARUK</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4" name="Picture 3" descr="pr18.jpg"/>
          <p:cNvPicPr>
            <a:picLocks noChangeAspect="1"/>
          </p:cNvPicPr>
          <p:nvPr/>
        </p:nvPicPr>
        <p:blipFill>
          <a:blip r:embed="rId3"/>
          <a:stretch>
            <a:fillRect/>
          </a:stretch>
        </p:blipFill>
        <p:spPr>
          <a:xfrm>
            <a:off x="195081" y="2473378"/>
            <a:ext cx="8130723" cy="4182256"/>
          </a:xfrm>
          <a:prstGeom prst="rect">
            <a:avLst/>
          </a:prstGeom>
          <a:ln>
            <a:solidFill>
              <a:srgbClr val="FF0000"/>
            </a:solidFill>
          </a:ln>
        </p:spPr>
      </p:pic>
      <p:sp>
        <p:nvSpPr>
          <p:cNvPr id="6" name="Horizontal Scroll 5"/>
          <p:cNvSpPr/>
          <p:nvPr/>
        </p:nvSpPr>
        <p:spPr>
          <a:xfrm>
            <a:off x="1094283" y="0"/>
            <a:ext cx="6625652" cy="2263515"/>
          </a:xfrm>
          <a:prstGeom prst="horizontalScroll">
            <a:avLst/>
          </a:prstGeom>
          <a:solidFill>
            <a:schemeClr val="tx2">
              <a:lumMod val="5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t>অন্যের</a:t>
            </a:r>
            <a:r>
              <a:rPr lang="en-US" sz="4000" dirty="0" smtClean="0"/>
              <a:t> </a:t>
            </a:r>
            <a:r>
              <a:rPr lang="en-US" sz="4000" dirty="0" err="1" smtClean="0"/>
              <a:t>দিকে</a:t>
            </a:r>
            <a:r>
              <a:rPr lang="en-US" sz="4000" dirty="0" smtClean="0"/>
              <a:t> </a:t>
            </a:r>
            <a:r>
              <a:rPr lang="en-US" sz="4000" dirty="0" err="1" smtClean="0"/>
              <a:t>তাকিয়ে</a:t>
            </a:r>
            <a:r>
              <a:rPr lang="en-US" sz="4000" dirty="0" smtClean="0"/>
              <a:t> </a:t>
            </a:r>
            <a:r>
              <a:rPr lang="en-US" sz="4000" dirty="0" err="1" smtClean="0"/>
              <a:t>থাকতে</a:t>
            </a:r>
            <a:r>
              <a:rPr lang="en-US" sz="4000" dirty="0" smtClean="0"/>
              <a:t> </a:t>
            </a:r>
            <a:r>
              <a:rPr lang="en-US" sz="4000" dirty="0" err="1" smtClean="0"/>
              <a:t>হয়</a:t>
            </a:r>
            <a:endParaRPr lang="en-US" sz="4000" dirty="0"/>
          </a:p>
        </p:txBody>
      </p:sp>
    </p:spTree>
  </p:cSld>
  <p:clrMapOvr>
    <a:masterClrMapping/>
  </p:clrMapOvr>
  <p:transition spd="slow">
    <p:diamond/>
    <p:sndAc>
      <p:stSnd>
        <p:snd r:embed="rId2" name="voltage.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7" name="Rectangle 6"/>
          <p:cNvSpPr/>
          <p:nvPr/>
        </p:nvSpPr>
        <p:spPr>
          <a:xfrm>
            <a:off x="8201541" y="1408357"/>
            <a:ext cx="567705" cy="4247317"/>
          </a:xfrm>
          <a:prstGeom prst="rect">
            <a:avLst/>
          </a:prstGeom>
          <a:noFill/>
        </p:spPr>
        <p:txBody>
          <a:bodyPr wrap="squar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FARUK</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6-Point Star 4"/>
          <p:cNvSpPr/>
          <p:nvPr/>
        </p:nvSpPr>
        <p:spPr>
          <a:xfrm>
            <a:off x="2428407" y="1484028"/>
            <a:ext cx="4182256" cy="3147934"/>
          </a:xfrm>
          <a:prstGeom prst="star6">
            <a:avLst/>
          </a:prstGeom>
          <a:solidFill>
            <a:schemeClr val="accent3">
              <a:lumMod val="5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t>প্রবীণদের</a:t>
            </a:r>
            <a:r>
              <a:rPr lang="en-US" sz="2800" dirty="0" smtClean="0"/>
              <a:t> </a:t>
            </a:r>
            <a:r>
              <a:rPr lang="en-US" sz="2800" dirty="0" err="1" smtClean="0"/>
              <a:t>যে</a:t>
            </a:r>
            <a:r>
              <a:rPr lang="en-US" sz="2800" dirty="0" smtClean="0"/>
              <a:t> </a:t>
            </a:r>
            <a:r>
              <a:rPr lang="en-US" sz="2800" dirty="0" err="1" smtClean="0"/>
              <a:t>সকল</a:t>
            </a:r>
            <a:r>
              <a:rPr lang="en-US" sz="2800" dirty="0" smtClean="0"/>
              <a:t> </a:t>
            </a:r>
            <a:r>
              <a:rPr lang="en-US" sz="2800" dirty="0" err="1" smtClean="0"/>
              <a:t>সমস্যা</a:t>
            </a:r>
            <a:r>
              <a:rPr lang="en-US" sz="2800" dirty="0" smtClean="0"/>
              <a:t> </a:t>
            </a:r>
            <a:r>
              <a:rPr lang="en-US" sz="2800" dirty="0" err="1" smtClean="0"/>
              <a:t>মোকাবিলা</a:t>
            </a:r>
            <a:r>
              <a:rPr lang="en-US" sz="2800" dirty="0" smtClean="0"/>
              <a:t> </a:t>
            </a:r>
            <a:r>
              <a:rPr lang="en-US" sz="2800" dirty="0" err="1" smtClean="0"/>
              <a:t>করতে</a:t>
            </a:r>
            <a:r>
              <a:rPr lang="en-US" sz="2800" dirty="0" smtClean="0"/>
              <a:t> </a:t>
            </a:r>
            <a:r>
              <a:rPr lang="en-US" sz="2800" dirty="0" err="1" smtClean="0"/>
              <a:t>হয়</a:t>
            </a:r>
            <a:r>
              <a:rPr lang="en-US" sz="2800" dirty="0" smtClean="0"/>
              <a:t> </a:t>
            </a:r>
            <a:endParaRPr lang="en-US" sz="2800" dirty="0"/>
          </a:p>
        </p:txBody>
      </p:sp>
      <p:sp>
        <p:nvSpPr>
          <p:cNvPr id="6" name="Oval 5"/>
          <p:cNvSpPr/>
          <p:nvPr/>
        </p:nvSpPr>
        <p:spPr>
          <a:xfrm>
            <a:off x="6595673" y="1573967"/>
            <a:ext cx="1663908" cy="1109272"/>
          </a:xfrm>
          <a:prstGeom prst="ellipse">
            <a:avLst/>
          </a:pr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শারীরিক</a:t>
            </a:r>
            <a:r>
              <a:rPr lang="en-US" sz="2400" dirty="0" smtClean="0"/>
              <a:t> </a:t>
            </a:r>
            <a:endParaRPr lang="en-US" sz="2400" dirty="0"/>
          </a:p>
        </p:txBody>
      </p:sp>
      <p:sp>
        <p:nvSpPr>
          <p:cNvPr id="8" name="Oval 7"/>
          <p:cNvSpPr/>
          <p:nvPr/>
        </p:nvSpPr>
        <p:spPr>
          <a:xfrm>
            <a:off x="3432748" y="182380"/>
            <a:ext cx="2158583" cy="1466538"/>
          </a:xfrm>
          <a:prstGeom prst="ellipse">
            <a:avLst/>
          </a:pr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পারিবারিক</a:t>
            </a:r>
            <a:r>
              <a:rPr lang="en-US" sz="2400" dirty="0" smtClean="0"/>
              <a:t> </a:t>
            </a:r>
            <a:endParaRPr lang="en-US" sz="2400" dirty="0"/>
          </a:p>
        </p:txBody>
      </p:sp>
      <p:sp>
        <p:nvSpPr>
          <p:cNvPr id="9" name="Oval 8"/>
          <p:cNvSpPr/>
          <p:nvPr/>
        </p:nvSpPr>
        <p:spPr>
          <a:xfrm>
            <a:off x="6430781" y="3492708"/>
            <a:ext cx="1803816" cy="1519003"/>
          </a:xfrm>
          <a:prstGeom prst="ellipse">
            <a:avLst/>
          </a:pr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সামাজিক</a:t>
            </a:r>
            <a:r>
              <a:rPr lang="en-US" sz="2400" dirty="0" smtClean="0"/>
              <a:t> </a:t>
            </a:r>
            <a:endParaRPr lang="en-US" sz="2400" dirty="0"/>
          </a:p>
        </p:txBody>
      </p:sp>
      <p:sp>
        <p:nvSpPr>
          <p:cNvPr id="10" name="Oval 9"/>
          <p:cNvSpPr/>
          <p:nvPr/>
        </p:nvSpPr>
        <p:spPr>
          <a:xfrm>
            <a:off x="3755036" y="4601980"/>
            <a:ext cx="1431561" cy="1731364"/>
          </a:xfrm>
          <a:prstGeom prst="ellipse">
            <a:avLst/>
          </a:pr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sz="2400" dirty="0" err="1" smtClean="0"/>
              <a:t>সাংস্কৃতিক</a:t>
            </a:r>
            <a:r>
              <a:rPr lang="en-US" sz="2400" dirty="0" smtClean="0"/>
              <a:t> </a:t>
            </a:r>
            <a:endParaRPr lang="en-US" sz="2400" dirty="0"/>
          </a:p>
        </p:txBody>
      </p:sp>
      <p:sp>
        <p:nvSpPr>
          <p:cNvPr id="11" name="Oval 10"/>
          <p:cNvSpPr/>
          <p:nvPr/>
        </p:nvSpPr>
        <p:spPr>
          <a:xfrm>
            <a:off x="429718" y="1643920"/>
            <a:ext cx="1998689" cy="1099279"/>
          </a:xfrm>
          <a:prstGeom prst="ellipse">
            <a:avLst/>
          </a:pr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মনস্তাত্তিক</a:t>
            </a:r>
            <a:r>
              <a:rPr lang="en-US" sz="2400" dirty="0" smtClean="0"/>
              <a:t> </a:t>
            </a:r>
            <a:endParaRPr lang="en-US" sz="2400" dirty="0"/>
          </a:p>
        </p:txBody>
      </p:sp>
      <p:sp>
        <p:nvSpPr>
          <p:cNvPr id="12" name="Oval 11"/>
          <p:cNvSpPr/>
          <p:nvPr/>
        </p:nvSpPr>
        <p:spPr>
          <a:xfrm>
            <a:off x="552137" y="3492708"/>
            <a:ext cx="2071142" cy="1391587"/>
          </a:xfrm>
          <a:prstGeom prst="ellipse">
            <a:avLst/>
          </a:prstGeom>
          <a:solidFill>
            <a:srgbClr val="00206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t>অর্থনেতিক</a:t>
            </a:r>
            <a:r>
              <a:rPr lang="en-US" sz="2400" dirty="0" smtClean="0"/>
              <a:t> </a:t>
            </a:r>
            <a:endParaRPr lang="en-US" sz="2400" dirty="0"/>
          </a:p>
        </p:txBody>
      </p:sp>
    </p:spTree>
  </p:cSld>
  <p:clrMapOvr>
    <a:masterClrMapping/>
  </p:clrMapOvr>
  <p:transition spd="slow" advTm="29000">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Rounded Rectangular Callout 1"/>
          <p:cNvSpPr/>
          <p:nvPr/>
        </p:nvSpPr>
        <p:spPr>
          <a:xfrm>
            <a:off x="1622685" y="314793"/>
            <a:ext cx="5638800" cy="1371600"/>
          </a:xfrm>
          <a:prstGeom prst="wedgeRoundRectCallout">
            <a:avLst/>
          </a:prstGeom>
          <a:solidFill>
            <a:schemeClr val="tx1">
              <a:lumMod val="85000"/>
              <a:lumOff val="1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err="1" smtClean="0"/>
              <a:t>একক</a:t>
            </a:r>
            <a:r>
              <a:rPr lang="en-US" sz="6000" dirty="0" smtClean="0"/>
              <a:t> </a:t>
            </a:r>
            <a:r>
              <a:rPr lang="en-US" sz="6000" dirty="0" err="1" smtClean="0"/>
              <a:t>কাজ</a:t>
            </a:r>
            <a:r>
              <a:rPr lang="en-US" sz="6000" dirty="0" smtClean="0"/>
              <a:t> </a:t>
            </a:r>
            <a:endParaRPr lang="en-US" sz="6000" dirty="0"/>
          </a:p>
        </p:txBody>
      </p:sp>
      <p:sp>
        <p:nvSpPr>
          <p:cNvPr id="3" name="Oval 2"/>
          <p:cNvSpPr/>
          <p:nvPr/>
        </p:nvSpPr>
        <p:spPr>
          <a:xfrm>
            <a:off x="479685" y="2413416"/>
            <a:ext cx="7659973" cy="3927423"/>
          </a:xfrm>
          <a:prstGeom prst="ellipse">
            <a:avLst/>
          </a:prstGeom>
          <a:solidFill>
            <a:schemeClr val="tx1">
              <a:lumMod val="85000"/>
              <a:lumOff val="1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smtClean="0"/>
              <a:t>কোন</a:t>
            </a:r>
            <a:r>
              <a:rPr lang="en-US" sz="4400" dirty="0" smtClean="0"/>
              <a:t> </a:t>
            </a:r>
            <a:r>
              <a:rPr lang="en-US" sz="4400" dirty="0" err="1" smtClean="0"/>
              <a:t>কোন</a:t>
            </a:r>
            <a:r>
              <a:rPr lang="en-US" sz="4400" dirty="0" smtClean="0"/>
              <a:t> </a:t>
            </a:r>
            <a:r>
              <a:rPr lang="en-US" sz="4400" dirty="0" err="1" smtClean="0"/>
              <a:t>ক্ষেত্রে</a:t>
            </a:r>
            <a:r>
              <a:rPr lang="en-US" sz="4400" dirty="0" smtClean="0"/>
              <a:t> </a:t>
            </a:r>
            <a:r>
              <a:rPr lang="en-US" sz="4400" dirty="0" err="1" smtClean="0"/>
              <a:t>প্রবীণদের</a:t>
            </a:r>
            <a:r>
              <a:rPr lang="en-US" sz="4400" dirty="0" smtClean="0"/>
              <a:t> </a:t>
            </a:r>
            <a:r>
              <a:rPr lang="en-US" sz="4400" dirty="0" err="1" smtClean="0"/>
              <a:t>সমস্যা</a:t>
            </a:r>
            <a:r>
              <a:rPr lang="en-US" sz="4400" dirty="0" smtClean="0"/>
              <a:t> </a:t>
            </a:r>
            <a:r>
              <a:rPr lang="en-US" sz="4400" dirty="0" err="1" smtClean="0"/>
              <a:t>মোকাবিলা</a:t>
            </a:r>
            <a:r>
              <a:rPr lang="en-US" sz="4400" dirty="0" smtClean="0"/>
              <a:t> </a:t>
            </a:r>
            <a:r>
              <a:rPr lang="en-US" sz="4400" dirty="0" err="1" smtClean="0"/>
              <a:t>করতে</a:t>
            </a:r>
            <a:r>
              <a:rPr lang="en-US" sz="4400" dirty="0" smtClean="0"/>
              <a:t> </a:t>
            </a:r>
            <a:r>
              <a:rPr lang="en-US" sz="4400" dirty="0" err="1" smtClean="0"/>
              <a:t>হয়</a:t>
            </a:r>
            <a:r>
              <a:rPr lang="en-US" sz="4400" dirty="0" smtClean="0"/>
              <a:t> </a:t>
            </a:r>
            <a:r>
              <a:rPr lang="en-US" sz="4400" dirty="0" err="1" smtClean="0"/>
              <a:t>লিখ</a:t>
            </a:r>
            <a:r>
              <a:rPr lang="en-US" sz="4400" dirty="0" smtClean="0"/>
              <a:t>।     </a:t>
            </a:r>
            <a:endParaRPr lang="en-US" sz="4400" dirty="0"/>
          </a:p>
        </p:txBody>
      </p:sp>
      <p:sp>
        <p:nvSpPr>
          <p:cNvPr id="5" name="Rectangle 4"/>
          <p:cNvSpPr/>
          <p:nvPr/>
        </p:nvSpPr>
        <p:spPr>
          <a:xfrm>
            <a:off x="8094689" y="823742"/>
            <a:ext cx="869429" cy="4247317"/>
          </a:xfrm>
          <a:prstGeom prst="rect">
            <a:avLst/>
          </a:prstGeom>
          <a:noFill/>
        </p:spPr>
        <p:txBody>
          <a:bodyPr wrap="square" lIns="91440" tIns="45720" rIns="91440" bIns="45720">
            <a:spAutoFit/>
          </a:bodyPr>
          <a:lstStyle/>
          <a:p>
            <a:pPr algn="ctr"/>
            <a:r>
              <a:rPr lang="en-US"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FARUK</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spd="slow">
    <p:strips dir="ru"/>
    <p:sndAc>
      <p:stSnd>
        <p:snd r:embed="rId2" name="click.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6" name="Rectangle 5"/>
          <p:cNvSpPr/>
          <p:nvPr/>
        </p:nvSpPr>
        <p:spPr>
          <a:xfrm>
            <a:off x="8319541" y="928672"/>
            <a:ext cx="824459" cy="4247317"/>
          </a:xfrm>
          <a:prstGeom prst="rect">
            <a:avLst/>
          </a:prstGeom>
          <a:noFill/>
        </p:spPr>
        <p:txBody>
          <a:bodyPr wrap="square" lIns="91440" tIns="45720" rIns="91440" bIns="45720">
            <a:spAutoFit/>
          </a:bodyPr>
          <a:lstStyle/>
          <a:p>
            <a:pPr algn="ctr"/>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FARUK</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7" name="Round Same Side Corner Rectangle 6"/>
          <p:cNvSpPr/>
          <p:nvPr/>
        </p:nvSpPr>
        <p:spPr>
          <a:xfrm>
            <a:off x="1" y="0"/>
            <a:ext cx="8394492" cy="6505731"/>
          </a:xfrm>
          <a:prstGeom prst="round2SameRect">
            <a:avLst/>
          </a:prstGeom>
          <a:solidFill>
            <a:schemeClr val="accent3">
              <a:lumMod val="5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2800" dirty="0" smtClean="0"/>
              <a:t>শারীরিক পরিবর্তনের কারণে কিছু কিছু রোগ প্রকৃতিগত ভাবে বয়স্কদেরই হয়ে থাকে। যেমন তাদের রক্তনালী সরু হয়ে যায়। ফলে উচ্চ রক্তচাপ, হৃদরোগ, স্ট্রোক বা মস্তিষ্কে রক্তক্ষরণ ইত্যাদি হতে পারে। প্রবীণদের মস্তিষ্ক ছোট হয়ে আসে, ফলে মস্তিষ্কের কার্যক্ষমতা ধীরে ধীরে কমতে থাকে। ফলে স্মৃতিশক্তি কমে যায়, আবেগ, অনুভূতি, বিচারবুদ্ধি, বিবেচনাশক্তি, চিন্তাক্ষমতা, কাজ করার ক্ষমতা ইত্যাদির পরিবর্তন ঘটে। আচার আচরণে অনেকটাই শিশুতে পরিণত হন। এক সময় খাওয়া দাওয়া ছেড়ে দেন, বিছানায় মলমূত্র ত্যাগ করেন। এছাড়াও মাথাঘোরা, হাত-পা </a:t>
            </a:r>
            <a:r>
              <a:rPr lang="en-US" sz="2800" dirty="0" err="1" smtClean="0"/>
              <a:t>অবস</a:t>
            </a:r>
            <a:r>
              <a:rPr lang="en-US" sz="2800" dirty="0" smtClean="0"/>
              <a:t> </a:t>
            </a:r>
            <a:r>
              <a:rPr lang="en-US" sz="2800" dirty="0" err="1" smtClean="0"/>
              <a:t>সহ</a:t>
            </a:r>
            <a:r>
              <a:rPr lang="en-US" sz="2800" dirty="0" smtClean="0"/>
              <a:t> </a:t>
            </a:r>
            <a:r>
              <a:rPr lang="as-IN" sz="2800" dirty="0" smtClean="0"/>
              <a:t>নানা ধরনের মস্তিষ্কের রোগও প্রবীণদের মাঝে দেখা যায়। আবার মাথাঘুরে পড়ে গিয়ে অন্য নতুন সমস্যার সৃষ্টি হয়।</a:t>
            </a:r>
            <a:r>
              <a:rPr lang="en-US" sz="2800" dirty="0" smtClean="0"/>
              <a:t> </a:t>
            </a:r>
            <a:endParaRPr lang="en-US" sz="2800" dirty="0"/>
          </a:p>
        </p:txBody>
      </p:sp>
    </p:spTree>
  </p:cSld>
  <p:clrMapOvr>
    <a:masterClrMapping/>
  </p:clrMapOvr>
  <p:transition spd="slow" advTm="30000">
    <p:diamond/>
    <p:sndAc>
      <p:stSnd>
        <p:snd r:embed="rId2" name="wind.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Oval 1"/>
          <p:cNvSpPr/>
          <p:nvPr/>
        </p:nvSpPr>
        <p:spPr>
          <a:xfrm>
            <a:off x="1066800" y="381000"/>
            <a:ext cx="6858000" cy="1676400"/>
          </a:xfrm>
          <a:prstGeom prst="ellipse">
            <a:avLst/>
          </a:prstGeom>
          <a:solidFill>
            <a:schemeClr val="bg2">
              <a:lumMod val="1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err="1" smtClean="0"/>
              <a:t>দলীয়</a:t>
            </a:r>
            <a:r>
              <a:rPr lang="en-US" sz="6000" dirty="0" smtClean="0"/>
              <a:t> </a:t>
            </a:r>
            <a:r>
              <a:rPr lang="en-US" sz="6000" dirty="0" err="1" smtClean="0"/>
              <a:t>কাজ</a:t>
            </a:r>
            <a:r>
              <a:rPr lang="en-US" sz="6000" dirty="0" smtClean="0"/>
              <a:t> </a:t>
            </a:r>
            <a:endParaRPr lang="en-US" sz="6000" dirty="0"/>
          </a:p>
        </p:txBody>
      </p:sp>
      <p:sp>
        <p:nvSpPr>
          <p:cNvPr id="3" name="Rounded Rectangle 2"/>
          <p:cNvSpPr/>
          <p:nvPr/>
        </p:nvSpPr>
        <p:spPr>
          <a:xfrm>
            <a:off x="1633927" y="2353455"/>
            <a:ext cx="6192187" cy="3863715"/>
          </a:xfrm>
          <a:prstGeom prst="roundRect">
            <a:avLst/>
          </a:prstGeom>
          <a:solidFill>
            <a:schemeClr val="bg2">
              <a:lumMod val="1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t> </a:t>
            </a:r>
            <a:r>
              <a:rPr lang="en-US" sz="5400" dirty="0" err="1" smtClean="0"/>
              <a:t>প্রবীণদের</a:t>
            </a:r>
            <a:r>
              <a:rPr lang="en-US" sz="5400" dirty="0" smtClean="0"/>
              <a:t> </a:t>
            </a:r>
            <a:r>
              <a:rPr lang="en-US" sz="5400" dirty="0" err="1" smtClean="0"/>
              <a:t>সমস্যাগুলো</a:t>
            </a:r>
            <a:r>
              <a:rPr lang="en-US" sz="5400" dirty="0" smtClean="0"/>
              <a:t> </a:t>
            </a:r>
            <a:r>
              <a:rPr lang="en-US" sz="5400" dirty="0" err="1" smtClean="0"/>
              <a:t>তালিকা</a:t>
            </a:r>
            <a:r>
              <a:rPr lang="en-US" sz="5400" dirty="0" smtClean="0"/>
              <a:t> </a:t>
            </a:r>
            <a:r>
              <a:rPr lang="en-US" sz="5400" dirty="0" err="1" smtClean="0"/>
              <a:t>কর</a:t>
            </a:r>
            <a:r>
              <a:rPr lang="en-US" sz="5400" dirty="0" smtClean="0"/>
              <a:t> ।    </a:t>
            </a:r>
            <a:endParaRPr lang="en-US" sz="5400" dirty="0"/>
          </a:p>
        </p:txBody>
      </p:sp>
      <p:sp>
        <p:nvSpPr>
          <p:cNvPr id="4" name="Rectangle 3"/>
          <p:cNvSpPr/>
          <p:nvPr/>
        </p:nvSpPr>
        <p:spPr>
          <a:xfrm>
            <a:off x="8019737" y="1303427"/>
            <a:ext cx="884420" cy="424731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FARUK</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slow" advTm="8000">
    <p:wheel spokes="8"/>
    <p:sndAc>
      <p:end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13500000" scaled="1"/>
          <a:tileRect/>
        </a:gradFill>
        <a:effectLst/>
      </p:bgPr>
    </p:bg>
    <p:spTree>
      <p:nvGrpSpPr>
        <p:cNvPr id="1" name=""/>
        <p:cNvGrpSpPr/>
        <p:nvPr/>
      </p:nvGrpSpPr>
      <p:grpSpPr>
        <a:xfrm>
          <a:off x="0" y="0"/>
          <a:ext cx="0" cy="0"/>
          <a:chOff x="0" y="0"/>
          <a:chExt cx="0" cy="0"/>
        </a:xfrm>
      </p:grpSpPr>
      <p:sp>
        <p:nvSpPr>
          <p:cNvPr id="3" name="Rectangle 2"/>
          <p:cNvSpPr/>
          <p:nvPr/>
        </p:nvSpPr>
        <p:spPr>
          <a:xfrm>
            <a:off x="8397240" y="1377379"/>
            <a:ext cx="746760" cy="4247317"/>
          </a:xfrm>
          <a:prstGeom prst="rect">
            <a:avLst/>
          </a:prstGeom>
          <a:noFill/>
        </p:spPr>
        <p:txBody>
          <a:bodyPr wrap="squar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FARUK</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5" name="Right Arrow 4"/>
          <p:cNvSpPr/>
          <p:nvPr/>
        </p:nvSpPr>
        <p:spPr>
          <a:xfrm>
            <a:off x="1349114" y="622091"/>
            <a:ext cx="2998033" cy="914400"/>
          </a:xfrm>
          <a:prstGeom prst="right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ক  </a:t>
            </a:r>
            <a:r>
              <a:rPr lang="en-US" sz="2800" dirty="0" err="1" smtClean="0"/>
              <a:t>দল</a:t>
            </a:r>
            <a:r>
              <a:rPr lang="en-US" sz="2800" dirty="0" smtClean="0"/>
              <a:t> </a:t>
            </a:r>
            <a:endParaRPr lang="en-US" sz="2800" dirty="0"/>
          </a:p>
        </p:txBody>
      </p:sp>
      <p:sp>
        <p:nvSpPr>
          <p:cNvPr id="9" name="Right Arrow 8"/>
          <p:cNvSpPr/>
          <p:nvPr/>
        </p:nvSpPr>
        <p:spPr>
          <a:xfrm>
            <a:off x="1366603" y="1958714"/>
            <a:ext cx="2998033" cy="914400"/>
          </a:xfrm>
          <a:prstGeom prst="right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খ  </a:t>
            </a:r>
            <a:r>
              <a:rPr lang="en-US" sz="2800" dirty="0" err="1" smtClean="0"/>
              <a:t>দল</a:t>
            </a:r>
            <a:r>
              <a:rPr lang="en-US" sz="2800" dirty="0" smtClean="0"/>
              <a:t> </a:t>
            </a:r>
            <a:endParaRPr lang="en-US" sz="2800" dirty="0"/>
          </a:p>
        </p:txBody>
      </p:sp>
      <p:sp>
        <p:nvSpPr>
          <p:cNvPr id="10" name="Right Arrow 9"/>
          <p:cNvSpPr/>
          <p:nvPr/>
        </p:nvSpPr>
        <p:spPr>
          <a:xfrm>
            <a:off x="1384093" y="3340308"/>
            <a:ext cx="2998033" cy="914400"/>
          </a:xfrm>
          <a:prstGeom prst="right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গ  </a:t>
            </a:r>
            <a:r>
              <a:rPr lang="en-US" sz="2800" dirty="0" err="1" smtClean="0"/>
              <a:t>দল</a:t>
            </a:r>
            <a:r>
              <a:rPr lang="en-US" sz="2800" dirty="0" smtClean="0"/>
              <a:t> </a:t>
            </a:r>
            <a:endParaRPr lang="en-US" sz="2800" dirty="0"/>
          </a:p>
        </p:txBody>
      </p:sp>
      <p:sp>
        <p:nvSpPr>
          <p:cNvPr id="11" name="Right Arrow 10"/>
          <p:cNvSpPr/>
          <p:nvPr/>
        </p:nvSpPr>
        <p:spPr>
          <a:xfrm>
            <a:off x="1431560" y="4826832"/>
            <a:ext cx="2998033" cy="914400"/>
          </a:xfrm>
          <a:prstGeom prst="rightArrow">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ঘ  </a:t>
            </a:r>
            <a:r>
              <a:rPr lang="en-US" sz="2800" dirty="0" err="1" smtClean="0"/>
              <a:t>দল</a:t>
            </a:r>
            <a:r>
              <a:rPr lang="en-US" sz="2800" dirty="0" smtClean="0"/>
              <a:t> </a:t>
            </a:r>
            <a:endParaRPr lang="en-US" sz="2800" dirty="0"/>
          </a:p>
        </p:txBody>
      </p:sp>
      <p:sp>
        <p:nvSpPr>
          <p:cNvPr id="12" name="Line Callout 1 11"/>
          <p:cNvSpPr/>
          <p:nvPr/>
        </p:nvSpPr>
        <p:spPr>
          <a:xfrm>
            <a:off x="5396459" y="224853"/>
            <a:ext cx="2833141" cy="764498"/>
          </a:xfrm>
          <a:prstGeom prst="borderCallout1">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t>পারিবারিক</a:t>
            </a:r>
            <a:r>
              <a:rPr lang="en-US" sz="3200" dirty="0" smtClean="0"/>
              <a:t> </a:t>
            </a:r>
            <a:endParaRPr lang="en-US" sz="3200" dirty="0"/>
          </a:p>
        </p:txBody>
      </p:sp>
      <p:sp>
        <p:nvSpPr>
          <p:cNvPr id="13" name="Line Callout 1 12"/>
          <p:cNvSpPr/>
          <p:nvPr/>
        </p:nvSpPr>
        <p:spPr>
          <a:xfrm>
            <a:off x="5413947" y="1621436"/>
            <a:ext cx="2833141" cy="764498"/>
          </a:xfrm>
          <a:prstGeom prst="borderCallout1">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t>সামাজিক</a:t>
            </a:r>
            <a:r>
              <a:rPr lang="en-US" sz="3200" dirty="0" smtClean="0"/>
              <a:t> </a:t>
            </a:r>
            <a:endParaRPr lang="en-US" sz="3200" dirty="0"/>
          </a:p>
        </p:txBody>
      </p:sp>
      <p:sp>
        <p:nvSpPr>
          <p:cNvPr id="14" name="Line Callout 1 13"/>
          <p:cNvSpPr/>
          <p:nvPr/>
        </p:nvSpPr>
        <p:spPr>
          <a:xfrm>
            <a:off x="5491396" y="2943068"/>
            <a:ext cx="2833141" cy="764498"/>
          </a:xfrm>
          <a:prstGeom prst="borderCallout1">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t>অর্থনেতিক</a:t>
            </a:r>
            <a:r>
              <a:rPr lang="en-US" sz="3200" dirty="0" smtClean="0"/>
              <a:t> </a:t>
            </a:r>
            <a:endParaRPr lang="en-US" sz="3200" dirty="0"/>
          </a:p>
        </p:txBody>
      </p:sp>
      <p:sp>
        <p:nvSpPr>
          <p:cNvPr id="15" name="Line Callout 1 14"/>
          <p:cNvSpPr/>
          <p:nvPr/>
        </p:nvSpPr>
        <p:spPr>
          <a:xfrm>
            <a:off x="5508884" y="4444584"/>
            <a:ext cx="2833141" cy="764498"/>
          </a:xfrm>
          <a:prstGeom prst="borderCallout1">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t>শারিরীক</a:t>
            </a:r>
            <a:r>
              <a:rPr lang="en-US" sz="3200" dirty="0" smtClean="0"/>
              <a:t> </a:t>
            </a:r>
            <a:endParaRPr lang="en-US" sz="3200" dirty="0"/>
          </a:p>
        </p:txBody>
      </p:sp>
    </p:spTree>
  </p:cSld>
  <p:clrMapOvr>
    <a:masterClrMapping/>
  </p:clrMapOvr>
  <p:transition spd="slow" advTm="76000">
    <p:wheel spokes="8"/>
    <p:sndAc>
      <p:stSnd>
        <p:snd r:embed="rId2" name="explode.wav" builtIn="1"/>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Rounded Rectangular Callout 1"/>
          <p:cNvSpPr/>
          <p:nvPr/>
        </p:nvSpPr>
        <p:spPr>
          <a:xfrm>
            <a:off x="908154" y="0"/>
            <a:ext cx="7010400" cy="1981200"/>
          </a:xfrm>
          <a:prstGeom prst="wedgeRoundRectCallout">
            <a:avLst/>
          </a:prstGeom>
          <a:solidFill>
            <a:schemeClr val="tx1">
              <a:lumMod val="95000"/>
              <a:lumOff val="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t>জোড়ায়</a:t>
            </a:r>
            <a:r>
              <a:rPr lang="en-US" sz="5400" dirty="0" smtClean="0"/>
              <a:t> </a:t>
            </a:r>
            <a:r>
              <a:rPr lang="en-US" sz="5400" dirty="0" err="1" smtClean="0"/>
              <a:t>কাজ</a:t>
            </a:r>
            <a:r>
              <a:rPr lang="en-US" sz="5400" dirty="0" smtClean="0"/>
              <a:t> </a:t>
            </a:r>
            <a:endParaRPr lang="en-US" sz="5400" dirty="0"/>
          </a:p>
        </p:txBody>
      </p:sp>
      <p:sp>
        <p:nvSpPr>
          <p:cNvPr id="3" name="Hexagon 2"/>
          <p:cNvSpPr/>
          <p:nvPr/>
        </p:nvSpPr>
        <p:spPr>
          <a:xfrm>
            <a:off x="1191719" y="5029200"/>
            <a:ext cx="6934200" cy="1828800"/>
          </a:xfrm>
          <a:prstGeom prst="hexagon">
            <a:avLst/>
          </a:prstGeom>
          <a:solidFill>
            <a:schemeClr val="tx1">
              <a:lumMod val="95000"/>
              <a:lumOff val="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t>প্রবীণ</a:t>
            </a:r>
            <a:r>
              <a:rPr lang="en-US" sz="3600" dirty="0" smtClean="0"/>
              <a:t> </a:t>
            </a:r>
            <a:r>
              <a:rPr lang="en-US" sz="3600" dirty="0" err="1" smtClean="0"/>
              <a:t>ছাড়া</a:t>
            </a:r>
            <a:r>
              <a:rPr lang="en-US" sz="3600" dirty="0" smtClean="0"/>
              <a:t> </a:t>
            </a:r>
            <a:r>
              <a:rPr lang="en-US" sz="3600" dirty="0" err="1" smtClean="0"/>
              <a:t>তোমাদের</a:t>
            </a:r>
            <a:r>
              <a:rPr lang="en-US" sz="3600" dirty="0" smtClean="0"/>
              <a:t> </a:t>
            </a:r>
            <a:r>
              <a:rPr lang="en-US" sz="3600" dirty="0" err="1" smtClean="0"/>
              <a:t>পরিচিত</a:t>
            </a:r>
            <a:r>
              <a:rPr lang="en-US" sz="3600" dirty="0" smtClean="0"/>
              <a:t> </a:t>
            </a:r>
            <a:r>
              <a:rPr lang="en-US" sz="3600" dirty="0" err="1" smtClean="0"/>
              <a:t>কম</a:t>
            </a:r>
            <a:r>
              <a:rPr lang="en-US" sz="3600" dirty="0" smtClean="0"/>
              <a:t> </a:t>
            </a:r>
            <a:r>
              <a:rPr lang="en-US" sz="3600" dirty="0" err="1" smtClean="0"/>
              <a:t>বয়সীদের</a:t>
            </a:r>
            <a:r>
              <a:rPr lang="en-US" sz="3600" dirty="0" smtClean="0"/>
              <a:t> </a:t>
            </a:r>
            <a:r>
              <a:rPr lang="en-US" sz="3600" dirty="0" err="1" smtClean="0"/>
              <a:t>কি</a:t>
            </a:r>
            <a:r>
              <a:rPr lang="en-US" sz="3600" dirty="0" smtClean="0"/>
              <a:t> </a:t>
            </a:r>
            <a:r>
              <a:rPr lang="en-US" sz="3600" dirty="0" err="1" smtClean="0"/>
              <a:t>এসব</a:t>
            </a:r>
            <a:r>
              <a:rPr lang="en-US" sz="3600" dirty="0" smtClean="0"/>
              <a:t> </a:t>
            </a:r>
            <a:r>
              <a:rPr lang="en-US" sz="3600" dirty="0" err="1" smtClean="0"/>
              <a:t>সমস্যা</a:t>
            </a:r>
            <a:r>
              <a:rPr lang="en-US" sz="3600" dirty="0" smtClean="0"/>
              <a:t> </a:t>
            </a:r>
            <a:r>
              <a:rPr lang="en-US" sz="3600" dirty="0" err="1" smtClean="0"/>
              <a:t>মোকাবিলা</a:t>
            </a:r>
            <a:r>
              <a:rPr lang="en-US" sz="3600" dirty="0" smtClean="0"/>
              <a:t> </a:t>
            </a:r>
            <a:r>
              <a:rPr lang="en-US" sz="3600" dirty="0" err="1" smtClean="0"/>
              <a:t>করতে</a:t>
            </a:r>
            <a:r>
              <a:rPr lang="en-US" sz="3600" dirty="0" smtClean="0"/>
              <a:t> </a:t>
            </a:r>
            <a:r>
              <a:rPr lang="en-US" sz="3600" dirty="0" err="1" smtClean="0"/>
              <a:t>হয়</a:t>
            </a:r>
            <a:r>
              <a:rPr lang="en-US" sz="3600" dirty="0" smtClean="0"/>
              <a:t>   ? </a:t>
            </a:r>
            <a:endParaRPr lang="en-US" sz="3600" dirty="0"/>
          </a:p>
        </p:txBody>
      </p:sp>
      <p:sp>
        <p:nvSpPr>
          <p:cNvPr id="5" name="Rectangle 4"/>
          <p:cNvSpPr/>
          <p:nvPr/>
        </p:nvSpPr>
        <p:spPr>
          <a:xfrm>
            <a:off x="8546314" y="1738143"/>
            <a:ext cx="597686" cy="424731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FARUK</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6" name="Picture 5" descr="s1.jpg"/>
          <p:cNvPicPr>
            <a:picLocks noChangeAspect="1"/>
          </p:cNvPicPr>
          <p:nvPr/>
        </p:nvPicPr>
        <p:blipFill>
          <a:blip r:embed="rId3"/>
          <a:stretch>
            <a:fillRect/>
          </a:stretch>
        </p:blipFill>
        <p:spPr>
          <a:xfrm>
            <a:off x="3196183" y="2433482"/>
            <a:ext cx="3498929" cy="2423332"/>
          </a:xfrm>
          <a:prstGeom prst="rect">
            <a:avLst/>
          </a:prstGeom>
        </p:spPr>
      </p:pic>
    </p:spTree>
  </p:cSld>
  <p:clrMapOvr>
    <a:masterClrMapping/>
  </p:clrMapOvr>
  <p:transition spd="slow" advTm="24000">
    <p:wheel spokes="8"/>
    <p:sndAc>
      <p:stSnd>
        <p:snd r:embed="rId2" name="wind.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Rectangle 3"/>
          <p:cNvSpPr/>
          <p:nvPr/>
        </p:nvSpPr>
        <p:spPr>
          <a:xfrm>
            <a:off x="8829207" y="1228475"/>
            <a:ext cx="314794" cy="424731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FARUk</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Rounded Rectangle 4"/>
          <p:cNvSpPr/>
          <p:nvPr/>
        </p:nvSpPr>
        <p:spPr>
          <a:xfrm>
            <a:off x="809469" y="359764"/>
            <a:ext cx="7585023" cy="5966085"/>
          </a:xfrm>
          <a:prstGeom prst="round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t> </a:t>
            </a:r>
            <a:r>
              <a:rPr lang="en-US" sz="5400" dirty="0" err="1" smtClean="0"/>
              <a:t>আমার</a:t>
            </a:r>
            <a:r>
              <a:rPr lang="en-US" sz="5400" dirty="0" smtClean="0"/>
              <a:t> </a:t>
            </a:r>
            <a:r>
              <a:rPr lang="en-US" sz="5400" dirty="0" err="1" smtClean="0"/>
              <a:t>দেখা</a:t>
            </a:r>
            <a:r>
              <a:rPr lang="en-US" sz="5400" dirty="0" smtClean="0"/>
              <a:t> </a:t>
            </a:r>
            <a:r>
              <a:rPr lang="en-US" sz="5400" dirty="0" err="1" smtClean="0"/>
              <a:t>মতে</a:t>
            </a:r>
            <a:r>
              <a:rPr lang="en-US" sz="5400" dirty="0" smtClean="0"/>
              <a:t> </a:t>
            </a:r>
            <a:r>
              <a:rPr lang="en-US" sz="5400" dirty="0" err="1" smtClean="0"/>
              <a:t>প্রবীণদের</a:t>
            </a:r>
            <a:r>
              <a:rPr lang="en-US" sz="5400" dirty="0" smtClean="0"/>
              <a:t> </a:t>
            </a:r>
            <a:r>
              <a:rPr lang="en-US" sz="5400" dirty="0" err="1" smtClean="0"/>
              <a:t>মত</a:t>
            </a:r>
            <a:r>
              <a:rPr lang="en-US" sz="5400" dirty="0" smtClean="0"/>
              <a:t> </a:t>
            </a:r>
            <a:r>
              <a:rPr lang="en-US" sz="5400" dirty="0" err="1" smtClean="0"/>
              <a:t>কম</a:t>
            </a:r>
            <a:r>
              <a:rPr lang="en-US" sz="5400" dirty="0" smtClean="0"/>
              <a:t> </a:t>
            </a:r>
            <a:r>
              <a:rPr lang="en-US" sz="5400" dirty="0" err="1" smtClean="0"/>
              <a:t>বয়সীদের</a:t>
            </a:r>
            <a:r>
              <a:rPr lang="en-US" sz="5400" dirty="0" smtClean="0"/>
              <a:t> </a:t>
            </a:r>
            <a:r>
              <a:rPr lang="en-US" sz="5400" dirty="0" err="1" smtClean="0"/>
              <a:t>সমস্যা</a:t>
            </a:r>
            <a:r>
              <a:rPr lang="en-US" sz="5400" dirty="0" smtClean="0"/>
              <a:t> </a:t>
            </a:r>
            <a:r>
              <a:rPr lang="en-US" sz="5400" dirty="0" err="1" smtClean="0"/>
              <a:t>হয়</a:t>
            </a:r>
            <a:r>
              <a:rPr lang="en-US" sz="5400" dirty="0" smtClean="0"/>
              <a:t> </a:t>
            </a:r>
            <a:r>
              <a:rPr lang="en-US" sz="5400" dirty="0" err="1" smtClean="0"/>
              <a:t>না</a:t>
            </a:r>
            <a:r>
              <a:rPr lang="en-US" sz="5400" dirty="0" smtClean="0"/>
              <a:t>।   </a:t>
            </a:r>
            <a:endParaRPr lang="en-US" sz="5400" dirty="0"/>
          </a:p>
        </p:txBody>
      </p:sp>
    </p:spTree>
  </p:cSld>
  <p:clrMapOvr>
    <a:masterClrMapping/>
  </p:clrMapOvr>
  <p:transition spd="slow" advTm="76000">
    <p:wheel spokes="8"/>
    <p:sndAc>
      <p:stSnd>
        <p:snd r:embed="rId2" name="wind.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Rounded Rectangle 3"/>
          <p:cNvSpPr/>
          <p:nvPr/>
        </p:nvSpPr>
        <p:spPr>
          <a:xfrm>
            <a:off x="557133" y="363512"/>
            <a:ext cx="5229069" cy="5992318"/>
          </a:xfrm>
          <a:prstGeom prst="roundRect">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t>শিক্ষক</a:t>
            </a:r>
            <a:r>
              <a:rPr lang="en-US" sz="4000" dirty="0" smtClean="0"/>
              <a:t> </a:t>
            </a:r>
            <a:r>
              <a:rPr lang="en-US" sz="4000" dirty="0" err="1" smtClean="0"/>
              <a:t>পরিচিতি</a:t>
            </a:r>
            <a:r>
              <a:rPr lang="en-US" sz="4000" dirty="0" smtClean="0"/>
              <a:t> </a:t>
            </a:r>
          </a:p>
          <a:p>
            <a:pPr algn="ctr"/>
            <a:r>
              <a:rPr lang="en-US" sz="4400" dirty="0" err="1" smtClean="0"/>
              <a:t>নাম</a:t>
            </a:r>
            <a:r>
              <a:rPr lang="en-US" sz="4400" dirty="0" smtClean="0"/>
              <a:t>- </a:t>
            </a:r>
            <a:r>
              <a:rPr lang="en-US" sz="4400" dirty="0" err="1" smtClean="0"/>
              <a:t>গোলাম</a:t>
            </a:r>
            <a:r>
              <a:rPr lang="en-US" sz="4400" dirty="0" smtClean="0"/>
              <a:t> </a:t>
            </a:r>
            <a:r>
              <a:rPr lang="en-US" sz="4400" dirty="0" err="1" smtClean="0"/>
              <a:t>ফারুক</a:t>
            </a:r>
            <a:endParaRPr lang="en-US" sz="4400" dirty="0" smtClean="0"/>
          </a:p>
          <a:p>
            <a:pPr algn="ctr"/>
            <a:r>
              <a:rPr lang="en-US" sz="2800" dirty="0" err="1" smtClean="0"/>
              <a:t>সহকারী</a:t>
            </a:r>
            <a:r>
              <a:rPr lang="en-US" sz="2800" dirty="0" smtClean="0"/>
              <a:t> </a:t>
            </a:r>
            <a:r>
              <a:rPr lang="en-US" sz="2800" dirty="0" err="1" smtClean="0"/>
              <a:t>শিক্ষক</a:t>
            </a:r>
            <a:r>
              <a:rPr lang="en-US" sz="2800" dirty="0" smtClean="0"/>
              <a:t> </a:t>
            </a:r>
          </a:p>
          <a:p>
            <a:pPr algn="ctr"/>
            <a:r>
              <a:rPr lang="en-US" sz="2800" dirty="0" err="1" smtClean="0"/>
              <a:t>দত্তেরচর</a:t>
            </a:r>
            <a:r>
              <a:rPr lang="en-US" sz="2800" dirty="0" smtClean="0"/>
              <a:t> </a:t>
            </a:r>
            <a:r>
              <a:rPr lang="en-US" sz="2800" dirty="0" err="1" smtClean="0"/>
              <a:t>পুরান</a:t>
            </a:r>
            <a:r>
              <a:rPr lang="en-US" sz="2800" dirty="0" smtClean="0"/>
              <a:t> </a:t>
            </a:r>
            <a:r>
              <a:rPr lang="en-US" sz="2800" dirty="0" err="1" smtClean="0"/>
              <a:t>বাট্টাজোড়</a:t>
            </a:r>
            <a:r>
              <a:rPr lang="en-US" sz="2800" dirty="0" smtClean="0"/>
              <a:t> </a:t>
            </a:r>
            <a:r>
              <a:rPr lang="en-US" sz="2800" dirty="0" err="1" smtClean="0"/>
              <a:t>মীর</a:t>
            </a:r>
            <a:r>
              <a:rPr lang="en-US" sz="2800" dirty="0" smtClean="0"/>
              <a:t> </a:t>
            </a:r>
            <a:r>
              <a:rPr lang="en-US" sz="2800" dirty="0" err="1" smtClean="0"/>
              <a:t>কামাল</a:t>
            </a:r>
            <a:r>
              <a:rPr lang="en-US" sz="2800" dirty="0" smtClean="0"/>
              <a:t> </a:t>
            </a:r>
            <a:r>
              <a:rPr lang="en-US" sz="2800" dirty="0" err="1" smtClean="0"/>
              <a:t>হোসেন</a:t>
            </a:r>
            <a:r>
              <a:rPr lang="en-US" sz="2800" dirty="0" smtClean="0"/>
              <a:t> </a:t>
            </a:r>
            <a:r>
              <a:rPr lang="en-US" sz="2800" dirty="0" err="1" smtClean="0"/>
              <a:t>দাখিল</a:t>
            </a:r>
            <a:r>
              <a:rPr lang="en-US" sz="2800" dirty="0" smtClean="0"/>
              <a:t> </a:t>
            </a:r>
            <a:r>
              <a:rPr lang="en-US" sz="2800" dirty="0" err="1" smtClean="0"/>
              <a:t>মাদ্রাসা</a:t>
            </a:r>
            <a:r>
              <a:rPr lang="en-US" sz="2800" dirty="0" smtClean="0"/>
              <a:t>।</a:t>
            </a:r>
          </a:p>
          <a:p>
            <a:pPr algn="ctr"/>
            <a:r>
              <a:rPr lang="en-US" sz="2800" dirty="0" err="1" smtClean="0"/>
              <a:t>মোবাইল</a:t>
            </a:r>
            <a:r>
              <a:rPr lang="en-US" sz="2800" dirty="0" smtClean="0"/>
              <a:t>- 01918564472</a:t>
            </a:r>
          </a:p>
          <a:p>
            <a:pPr algn="ctr"/>
            <a:r>
              <a:rPr lang="en-US" sz="2800" dirty="0" err="1" smtClean="0"/>
              <a:t>মেইল</a:t>
            </a:r>
            <a:r>
              <a:rPr lang="en-US" sz="2800" dirty="0" smtClean="0"/>
              <a:t>-glm.farukict@gmail.com</a:t>
            </a:r>
            <a:endParaRPr lang="en-US" sz="2800" dirty="0"/>
          </a:p>
        </p:txBody>
      </p:sp>
      <p:pic>
        <p:nvPicPr>
          <p:cNvPr id="9" name="Picture 8" descr="548.jpg"/>
          <p:cNvPicPr>
            <a:picLocks noChangeAspect="1"/>
          </p:cNvPicPr>
          <p:nvPr/>
        </p:nvPicPr>
        <p:blipFill>
          <a:blip r:embed="rId3"/>
          <a:stretch>
            <a:fillRect/>
          </a:stretch>
        </p:blipFill>
        <p:spPr>
          <a:xfrm>
            <a:off x="5831174" y="461697"/>
            <a:ext cx="3028013" cy="3835483"/>
          </a:xfrm>
          <a:prstGeom prst="rect">
            <a:avLst/>
          </a:prstGeom>
        </p:spPr>
      </p:pic>
    </p:spTree>
  </p:cSld>
  <p:clrMapOvr>
    <a:masterClrMapping/>
  </p:clrMapOvr>
  <p:transition spd="slow" advTm="14000">
    <p:wheel spokes="8"/>
    <p:sndAc>
      <p:stSnd>
        <p:snd r:embed="rId2" name="hammer.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Oval 1"/>
          <p:cNvSpPr/>
          <p:nvPr/>
        </p:nvSpPr>
        <p:spPr>
          <a:xfrm>
            <a:off x="1434059" y="0"/>
            <a:ext cx="6248400" cy="1676400"/>
          </a:xfrm>
          <a:prstGeom prst="ellipse">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err="1" smtClean="0"/>
              <a:t>বাড়ীর</a:t>
            </a:r>
            <a:r>
              <a:rPr lang="en-US" sz="7200" dirty="0" smtClean="0"/>
              <a:t> </a:t>
            </a:r>
            <a:r>
              <a:rPr lang="en-US" sz="7200" dirty="0" err="1" smtClean="0"/>
              <a:t>কাজ</a:t>
            </a:r>
            <a:r>
              <a:rPr lang="en-US" sz="7200" dirty="0" smtClean="0"/>
              <a:t> </a:t>
            </a:r>
            <a:endParaRPr lang="en-US" sz="7200" dirty="0"/>
          </a:p>
        </p:txBody>
      </p:sp>
      <p:sp>
        <p:nvSpPr>
          <p:cNvPr id="4" name="Flowchart: Terminator 3"/>
          <p:cNvSpPr/>
          <p:nvPr/>
        </p:nvSpPr>
        <p:spPr>
          <a:xfrm>
            <a:off x="304800" y="5410200"/>
            <a:ext cx="8610600" cy="1219200"/>
          </a:xfrm>
          <a:prstGeom prst="flowChartTerminator">
            <a:avLst/>
          </a:prstGeom>
          <a:solidFill>
            <a:schemeClr val="bg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solidFill>
                  <a:schemeClr val="accent3">
                    <a:lumMod val="60000"/>
                    <a:lumOff val="40000"/>
                  </a:schemeClr>
                </a:solidFill>
              </a:rPr>
              <a:t>তোমার</a:t>
            </a:r>
            <a:r>
              <a:rPr lang="en-US" sz="3600" dirty="0" smtClean="0">
                <a:solidFill>
                  <a:schemeClr val="accent3">
                    <a:lumMod val="60000"/>
                    <a:lumOff val="40000"/>
                  </a:schemeClr>
                </a:solidFill>
              </a:rPr>
              <a:t> </a:t>
            </a:r>
            <a:r>
              <a:rPr lang="en-US" sz="3600" dirty="0" err="1" smtClean="0">
                <a:solidFill>
                  <a:schemeClr val="accent3">
                    <a:lumMod val="60000"/>
                    <a:lumOff val="40000"/>
                  </a:schemeClr>
                </a:solidFill>
              </a:rPr>
              <a:t>বাড়ির</a:t>
            </a:r>
            <a:r>
              <a:rPr lang="en-US" sz="3600" dirty="0" smtClean="0">
                <a:solidFill>
                  <a:schemeClr val="accent3">
                    <a:lumMod val="60000"/>
                    <a:lumOff val="40000"/>
                  </a:schemeClr>
                </a:solidFill>
              </a:rPr>
              <a:t> </a:t>
            </a:r>
            <a:r>
              <a:rPr lang="en-US" sz="3600" dirty="0" err="1" smtClean="0">
                <a:solidFill>
                  <a:schemeClr val="accent3">
                    <a:lumMod val="60000"/>
                    <a:lumOff val="40000"/>
                  </a:schemeClr>
                </a:solidFill>
              </a:rPr>
              <a:t>আশে</a:t>
            </a:r>
            <a:r>
              <a:rPr lang="en-US" sz="3600" dirty="0" smtClean="0">
                <a:solidFill>
                  <a:schemeClr val="accent3">
                    <a:lumMod val="60000"/>
                    <a:lumOff val="40000"/>
                  </a:schemeClr>
                </a:solidFill>
              </a:rPr>
              <a:t> </a:t>
            </a:r>
            <a:r>
              <a:rPr lang="en-US" sz="3600" dirty="0" err="1" smtClean="0">
                <a:solidFill>
                  <a:schemeClr val="accent3">
                    <a:lumMod val="60000"/>
                    <a:lumOff val="40000"/>
                  </a:schemeClr>
                </a:solidFill>
              </a:rPr>
              <a:t>পাশে</a:t>
            </a:r>
            <a:r>
              <a:rPr lang="en-US" sz="3600" dirty="0" smtClean="0">
                <a:solidFill>
                  <a:schemeClr val="accent3">
                    <a:lumMod val="60000"/>
                    <a:lumOff val="40000"/>
                  </a:schemeClr>
                </a:solidFill>
              </a:rPr>
              <a:t> </a:t>
            </a:r>
            <a:r>
              <a:rPr lang="en-US" sz="3600" dirty="0" err="1" smtClean="0">
                <a:solidFill>
                  <a:schemeClr val="accent3">
                    <a:lumMod val="60000"/>
                    <a:lumOff val="40000"/>
                  </a:schemeClr>
                </a:solidFill>
              </a:rPr>
              <a:t>প্রবীণরা</a:t>
            </a:r>
            <a:r>
              <a:rPr lang="en-US" sz="3600" dirty="0" smtClean="0">
                <a:solidFill>
                  <a:schemeClr val="accent3">
                    <a:lumMod val="60000"/>
                    <a:lumOff val="40000"/>
                  </a:schemeClr>
                </a:solidFill>
              </a:rPr>
              <a:t> </a:t>
            </a:r>
            <a:r>
              <a:rPr lang="en-US" sz="3600" dirty="0" err="1" smtClean="0">
                <a:solidFill>
                  <a:schemeClr val="accent3">
                    <a:lumMod val="60000"/>
                    <a:lumOff val="40000"/>
                  </a:schemeClr>
                </a:solidFill>
              </a:rPr>
              <a:t>কি</a:t>
            </a:r>
            <a:r>
              <a:rPr lang="en-US" sz="3600" dirty="0" smtClean="0">
                <a:solidFill>
                  <a:schemeClr val="accent3">
                    <a:lumMod val="60000"/>
                    <a:lumOff val="40000"/>
                  </a:schemeClr>
                </a:solidFill>
              </a:rPr>
              <a:t> </a:t>
            </a:r>
            <a:r>
              <a:rPr lang="en-US" sz="3600" dirty="0" err="1" smtClean="0">
                <a:solidFill>
                  <a:schemeClr val="accent3">
                    <a:lumMod val="60000"/>
                    <a:lumOff val="40000"/>
                  </a:schemeClr>
                </a:solidFill>
              </a:rPr>
              <a:t>কি</a:t>
            </a:r>
            <a:r>
              <a:rPr lang="en-US" sz="3600" dirty="0" smtClean="0">
                <a:solidFill>
                  <a:schemeClr val="accent3">
                    <a:lumMod val="60000"/>
                    <a:lumOff val="40000"/>
                  </a:schemeClr>
                </a:solidFill>
              </a:rPr>
              <a:t> </a:t>
            </a:r>
            <a:r>
              <a:rPr lang="en-US" sz="3600" dirty="0" err="1" smtClean="0">
                <a:solidFill>
                  <a:schemeClr val="accent3">
                    <a:lumMod val="60000"/>
                    <a:lumOff val="40000"/>
                  </a:schemeClr>
                </a:solidFill>
              </a:rPr>
              <a:t>সমস্যার</a:t>
            </a:r>
            <a:r>
              <a:rPr lang="en-US" sz="3600" dirty="0" smtClean="0">
                <a:solidFill>
                  <a:schemeClr val="accent3">
                    <a:lumMod val="60000"/>
                    <a:lumOff val="40000"/>
                  </a:schemeClr>
                </a:solidFill>
              </a:rPr>
              <a:t> </a:t>
            </a:r>
            <a:r>
              <a:rPr lang="en-US" sz="3600" dirty="0" err="1" smtClean="0">
                <a:solidFill>
                  <a:schemeClr val="accent3">
                    <a:lumMod val="60000"/>
                    <a:lumOff val="40000"/>
                  </a:schemeClr>
                </a:solidFill>
              </a:rPr>
              <a:t>সম্মুখীন</a:t>
            </a:r>
            <a:r>
              <a:rPr lang="en-US" sz="3600" dirty="0" smtClean="0">
                <a:solidFill>
                  <a:schemeClr val="accent3">
                    <a:lumMod val="60000"/>
                    <a:lumOff val="40000"/>
                  </a:schemeClr>
                </a:solidFill>
              </a:rPr>
              <a:t> </a:t>
            </a:r>
            <a:r>
              <a:rPr lang="en-US" sz="3600" dirty="0" err="1" smtClean="0">
                <a:solidFill>
                  <a:schemeClr val="accent3">
                    <a:lumMod val="60000"/>
                    <a:lumOff val="40000"/>
                  </a:schemeClr>
                </a:solidFill>
              </a:rPr>
              <a:t>হয়</a:t>
            </a:r>
            <a:r>
              <a:rPr lang="en-US" sz="3600" dirty="0" smtClean="0">
                <a:solidFill>
                  <a:schemeClr val="accent3">
                    <a:lumMod val="60000"/>
                    <a:lumOff val="40000"/>
                  </a:schemeClr>
                </a:solidFill>
              </a:rPr>
              <a:t> </a:t>
            </a:r>
            <a:r>
              <a:rPr lang="en-US" sz="3600" dirty="0" err="1" smtClean="0">
                <a:solidFill>
                  <a:schemeClr val="accent3">
                    <a:lumMod val="60000"/>
                    <a:lumOff val="40000"/>
                  </a:schemeClr>
                </a:solidFill>
              </a:rPr>
              <a:t>তা</a:t>
            </a:r>
            <a:r>
              <a:rPr lang="en-US" sz="3600" dirty="0" smtClean="0">
                <a:solidFill>
                  <a:schemeClr val="accent3">
                    <a:lumMod val="60000"/>
                    <a:lumOff val="40000"/>
                  </a:schemeClr>
                </a:solidFill>
              </a:rPr>
              <a:t> </a:t>
            </a:r>
            <a:r>
              <a:rPr lang="en-US" sz="3600" dirty="0" err="1" smtClean="0">
                <a:solidFill>
                  <a:schemeClr val="accent3">
                    <a:lumMod val="60000"/>
                    <a:lumOff val="40000"/>
                  </a:schemeClr>
                </a:solidFill>
              </a:rPr>
              <a:t>লিখে</a:t>
            </a:r>
            <a:r>
              <a:rPr lang="en-US" sz="3600" dirty="0" smtClean="0">
                <a:solidFill>
                  <a:schemeClr val="accent3">
                    <a:lumMod val="60000"/>
                    <a:lumOff val="40000"/>
                  </a:schemeClr>
                </a:solidFill>
              </a:rPr>
              <a:t> </a:t>
            </a:r>
            <a:r>
              <a:rPr lang="en-US" sz="3600" dirty="0" err="1" smtClean="0">
                <a:solidFill>
                  <a:schemeClr val="accent3">
                    <a:lumMod val="60000"/>
                    <a:lumOff val="40000"/>
                  </a:schemeClr>
                </a:solidFill>
              </a:rPr>
              <a:t>আনবে</a:t>
            </a:r>
            <a:r>
              <a:rPr lang="en-US" sz="3600" dirty="0" smtClean="0">
                <a:solidFill>
                  <a:schemeClr val="accent3">
                    <a:lumMod val="60000"/>
                    <a:lumOff val="40000"/>
                  </a:schemeClr>
                </a:solidFill>
              </a:rPr>
              <a:t>। </a:t>
            </a:r>
            <a:endParaRPr lang="en-US" sz="3600" dirty="0">
              <a:solidFill>
                <a:schemeClr val="accent3">
                  <a:lumMod val="60000"/>
                  <a:lumOff val="40000"/>
                </a:schemeClr>
              </a:solidFill>
            </a:endParaRPr>
          </a:p>
        </p:txBody>
      </p:sp>
      <p:sp>
        <p:nvSpPr>
          <p:cNvPr id="6" name="Rectangle 5"/>
          <p:cNvSpPr/>
          <p:nvPr/>
        </p:nvSpPr>
        <p:spPr>
          <a:xfrm>
            <a:off x="8019738" y="868713"/>
            <a:ext cx="869429" cy="4247317"/>
          </a:xfrm>
          <a:prstGeom prst="rect">
            <a:avLst/>
          </a:prstGeom>
          <a:noFill/>
        </p:spPr>
        <p:txBody>
          <a:bodyPr wrap="square" lIns="91440" tIns="45720" rIns="91440" bIns="45720">
            <a:spAutoFit/>
          </a:bodyPr>
          <a:lstStyle/>
          <a:p>
            <a:pPr algn="ct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FARUK</a:t>
            </a:r>
            <a:endParaRPr lang="en-US" sz="54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7" name="Picture 6" descr="bari8.jpg"/>
          <p:cNvPicPr>
            <a:picLocks noChangeAspect="1"/>
          </p:cNvPicPr>
          <p:nvPr/>
        </p:nvPicPr>
        <p:blipFill>
          <a:blip r:embed="rId3"/>
          <a:stretch>
            <a:fillRect/>
          </a:stretch>
        </p:blipFill>
        <p:spPr>
          <a:xfrm>
            <a:off x="2753895" y="1980419"/>
            <a:ext cx="4060274" cy="3041286"/>
          </a:xfrm>
          <a:prstGeom prst="rect">
            <a:avLst/>
          </a:prstGeom>
        </p:spPr>
      </p:pic>
    </p:spTree>
  </p:cSld>
  <p:clrMapOvr>
    <a:masterClrMapping/>
  </p:clrMapOvr>
  <p:transition spd="slow" advTm="26000">
    <p:wedge/>
    <p:sndAc>
      <p:stSnd>
        <p:snd r:embed="rId2" name="wind.wav" builtIn="1"/>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3" name="Oval 2"/>
          <p:cNvSpPr/>
          <p:nvPr/>
        </p:nvSpPr>
        <p:spPr>
          <a:xfrm>
            <a:off x="809468" y="239843"/>
            <a:ext cx="7159053" cy="1469036"/>
          </a:xfrm>
          <a:prstGeom prst="ellipse">
            <a:avLst/>
          </a:prstGeom>
          <a:gradFill>
            <a:gsLst>
              <a:gs pos="0">
                <a:srgbClr val="000000"/>
              </a:gs>
              <a:gs pos="39999">
                <a:srgbClr val="0A128C"/>
              </a:gs>
              <a:gs pos="70000">
                <a:srgbClr val="181CC7"/>
              </a:gs>
              <a:gs pos="88000">
                <a:srgbClr val="7005D4"/>
              </a:gs>
              <a:gs pos="100000">
                <a:srgbClr val="8C3D91"/>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smtClean="0"/>
              <a:t>সবাইকে</a:t>
            </a:r>
            <a:r>
              <a:rPr lang="en-US" sz="4800" dirty="0" smtClean="0"/>
              <a:t> </a:t>
            </a:r>
            <a:r>
              <a:rPr lang="en-US" sz="4800" dirty="0" err="1" smtClean="0"/>
              <a:t>ধন্যবাদ</a:t>
            </a:r>
            <a:r>
              <a:rPr lang="en-US" sz="4800" dirty="0" smtClean="0"/>
              <a:t> </a:t>
            </a:r>
            <a:endParaRPr lang="en-US" sz="4800" dirty="0"/>
          </a:p>
        </p:txBody>
      </p:sp>
      <p:sp>
        <p:nvSpPr>
          <p:cNvPr id="4" name="Rectangle 3"/>
          <p:cNvSpPr/>
          <p:nvPr/>
        </p:nvSpPr>
        <p:spPr>
          <a:xfrm>
            <a:off x="8049718" y="404734"/>
            <a:ext cx="809469" cy="424731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FARUK</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6" name="Picture 5" descr="pr11.jpg"/>
          <p:cNvPicPr>
            <a:picLocks noChangeAspect="1"/>
          </p:cNvPicPr>
          <p:nvPr/>
        </p:nvPicPr>
        <p:blipFill>
          <a:blip r:embed="rId3"/>
          <a:stretch>
            <a:fillRect/>
          </a:stretch>
        </p:blipFill>
        <p:spPr>
          <a:xfrm>
            <a:off x="839526" y="2059273"/>
            <a:ext cx="6926517" cy="3891822"/>
          </a:xfrm>
          <a:prstGeom prst="rect">
            <a:avLst/>
          </a:prstGeom>
        </p:spPr>
      </p:pic>
    </p:spTree>
  </p:cSld>
  <p:clrMapOvr>
    <a:masterClrMapping/>
  </p:clrMapOvr>
  <p:transition spd="slow" advTm="95000">
    <p:plus/>
    <p:sndAc>
      <p:stSnd>
        <p:snd r:embed="rId2" name="wind.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5" name="Rectangle 4"/>
          <p:cNvSpPr/>
          <p:nvPr/>
        </p:nvSpPr>
        <p:spPr>
          <a:xfrm>
            <a:off x="8426393" y="1183755"/>
            <a:ext cx="717607" cy="4247317"/>
          </a:xfrm>
          <a:prstGeom prst="rect">
            <a:avLst/>
          </a:prstGeom>
          <a:noFill/>
        </p:spPr>
        <p:txBody>
          <a:bodyPr wrap="square" lIns="91440" tIns="45720" rIns="91440" bIns="45720">
            <a:spAutoFit/>
          </a:bodyPr>
          <a:lstStyle/>
          <a:p>
            <a:pPr algn="ctr"/>
            <a:r>
              <a:rPr lang="en-U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FARUK</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 name="Rounded Rectangle 3"/>
          <p:cNvSpPr/>
          <p:nvPr/>
        </p:nvSpPr>
        <p:spPr>
          <a:xfrm>
            <a:off x="0" y="453450"/>
            <a:ext cx="5483902" cy="6082259"/>
          </a:xfrm>
          <a:prstGeom prst="roundRect">
            <a:avLst>
              <a:gd name="adj" fmla="val 11747"/>
            </a:avLst>
          </a:prstGeom>
          <a:solidFill>
            <a:schemeClr val="tx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err="1" smtClean="0"/>
              <a:t>পাঠ</a:t>
            </a:r>
            <a:r>
              <a:rPr lang="en-US" sz="6000" dirty="0" smtClean="0"/>
              <a:t> </a:t>
            </a:r>
            <a:r>
              <a:rPr lang="en-US" sz="6000" dirty="0" err="1" smtClean="0"/>
              <a:t>পরিচিতি</a:t>
            </a:r>
            <a:r>
              <a:rPr lang="en-US" sz="6000" dirty="0" smtClean="0"/>
              <a:t> </a:t>
            </a:r>
          </a:p>
          <a:p>
            <a:pPr algn="ctr"/>
            <a:r>
              <a:rPr lang="en-US" sz="3200" dirty="0" err="1" smtClean="0"/>
              <a:t>শ্রেনি</a:t>
            </a:r>
            <a:r>
              <a:rPr lang="en-US" sz="3200" dirty="0" smtClean="0"/>
              <a:t> – </a:t>
            </a:r>
            <a:r>
              <a:rPr lang="en-US" sz="3200" dirty="0" err="1" smtClean="0"/>
              <a:t>সপ্তম</a:t>
            </a:r>
            <a:r>
              <a:rPr lang="en-US" sz="3200" dirty="0" smtClean="0"/>
              <a:t>  </a:t>
            </a:r>
          </a:p>
          <a:p>
            <a:pPr algn="ctr"/>
            <a:r>
              <a:rPr lang="en-US" sz="3200" dirty="0" err="1" smtClean="0"/>
              <a:t>বিষয়</a:t>
            </a:r>
            <a:r>
              <a:rPr lang="en-US" sz="3200" dirty="0" smtClean="0"/>
              <a:t>- </a:t>
            </a:r>
            <a:r>
              <a:rPr lang="en-US" sz="3200" dirty="0" err="1" smtClean="0"/>
              <a:t>বাংলাদেশ</a:t>
            </a:r>
            <a:r>
              <a:rPr lang="en-US" sz="3200" dirty="0" smtClean="0"/>
              <a:t> ও </a:t>
            </a:r>
            <a:r>
              <a:rPr lang="en-US" sz="3200" dirty="0" err="1" smtClean="0"/>
              <a:t>বিশ্বপরিচয়</a:t>
            </a:r>
            <a:r>
              <a:rPr lang="en-US" sz="3200" dirty="0" smtClean="0"/>
              <a:t>  </a:t>
            </a:r>
          </a:p>
          <a:p>
            <a:pPr algn="ctr"/>
            <a:r>
              <a:rPr lang="en-US" sz="3200" dirty="0" err="1" smtClean="0"/>
              <a:t>অধ্যায়</a:t>
            </a:r>
            <a:r>
              <a:rPr lang="en-US" sz="3200" dirty="0" smtClean="0"/>
              <a:t> –  </a:t>
            </a:r>
            <a:r>
              <a:rPr lang="en-US" sz="3200" dirty="0" err="1" smtClean="0"/>
              <a:t>নবম</a:t>
            </a:r>
            <a:r>
              <a:rPr lang="en-US" sz="3200" dirty="0" smtClean="0"/>
              <a:t> </a:t>
            </a:r>
          </a:p>
          <a:p>
            <a:pPr algn="ctr"/>
            <a:r>
              <a:rPr lang="en-US" sz="3200" dirty="0" err="1" smtClean="0"/>
              <a:t>পাঠ</a:t>
            </a:r>
            <a:r>
              <a:rPr lang="en-US" sz="3200" dirty="0" smtClean="0"/>
              <a:t>- ২য়   </a:t>
            </a:r>
          </a:p>
          <a:p>
            <a:pPr algn="ctr"/>
            <a:r>
              <a:rPr lang="en-US" sz="3200" dirty="0" err="1" smtClean="0"/>
              <a:t>সময়</a:t>
            </a:r>
            <a:r>
              <a:rPr lang="en-US" sz="3200" dirty="0" smtClean="0"/>
              <a:t>- ৫০  </a:t>
            </a:r>
            <a:r>
              <a:rPr lang="en-US" sz="3200" dirty="0" err="1" smtClean="0"/>
              <a:t>মিনিট</a:t>
            </a:r>
            <a:r>
              <a:rPr lang="en-US" sz="3200" dirty="0" smtClean="0"/>
              <a:t> </a:t>
            </a:r>
          </a:p>
          <a:p>
            <a:pPr algn="ctr"/>
            <a:endParaRPr lang="en-US" sz="3200" dirty="0" smtClean="0"/>
          </a:p>
          <a:p>
            <a:pPr algn="ctr"/>
            <a:r>
              <a:rPr lang="en-US" sz="2800" dirty="0" err="1" smtClean="0"/>
              <a:t>তারিখ</a:t>
            </a:r>
            <a:r>
              <a:rPr lang="en-US" sz="2800" dirty="0" smtClean="0"/>
              <a:t>- ১৮ -০৫-২০২০ </a:t>
            </a:r>
            <a:endParaRPr lang="en-US" sz="2800" dirty="0"/>
          </a:p>
        </p:txBody>
      </p:sp>
      <p:pic>
        <p:nvPicPr>
          <p:cNvPr id="6" name="Picture 5" descr="book.jpg"/>
          <p:cNvPicPr>
            <a:picLocks noChangeAspect="1"/>
          </p:cNvPicPr>
          <p:nvPr/>
        </p:nvPicPr>
        <p:blipFill>
          <a:blip r:embed="rId3"/>
          <a:stretch>
            <a:fillRect/>
          </a:stretch>
        </p:blipFill>
        <p:spPr>
          <a:xfrm>
            <a:off x="5840542" y="670419"/>
            <a:ext cx="2586181" cy="3586788"/>
          </a:xfrm>
          <a:prstGeom prst="rect">
            <a:avLst/>
          </a:prstGeom>
        </p:spPr>
      </p:pic>
    </p:spTree>
  </p:cSld>
  <p:clrMapOvr>
    <a:masterClrMapping/>
  </p:clrMapOvr>
  <p:transition spd="slow" advTm="35000">
    <p:diamond/>
    <p:sndAc>
      <p:stSnd>
        <p:snd r:embed="rId2" name="bomb.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5" name="Flowchart: Terminator 4"/>
          <p:cNvSpPr/>
          <p:nvPr/>
        </p:nvSpPr>
        <p:spPr>
          <a:xfrm>
            <a:off x="0" y="239843"/>
            <a:ext cx="8079699" cy="1244183"/>
          </a:xfrm>
          <a:prstGeom prst="flowChartTerminator">
            <a:avLst/>
          </a:prstGeom>
          <a:solidFill>
            <a:schemeClr val="tx1">
              <a:lumMod val="95000"/>
              <a:lumOff val="5000"/>
            </a:schemeClr>
          </a:solidFill>
          <a:ln>
            <a:solidFill>
              <a:schemeClr val="accent6">
                <a:lumMod val="75000"/>
              </a:schemeClr>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smtClean="0"/>
              <a:t>বন্ধুরা</a:t>
            </a:r>
            <a:r>
              <a:rPr lang="en-US" sz="4400" dirty="0" smtClean="0"/>
              <a:t> </a:t>
            </a:r>
            <a:r>
              <a:rPr lang="en-US" sz="4400" dirty="0" err="1" smtClean="0"/>
              <a:t>একটু</a:t>
            </a:r>
            <a:r>
              <a:rPr lang="en-US" sz="4400" dirty="0" smtClean="0"/>
              <a:t> </a:t>
            </a:r>
            <a:r>
              <a:rPr lang="en-US" sz="4400" dirty="0" err="1" smtClean="0"/>
              <a:t>ভেবে</a:t>
            </a:r>
            <a:r>
              <a:rPr lang="en-US" sz="4400" dirty="0" smtClean="0"/>
              <a:t> </a:t>
            </a:r>
            <a:r>
              <a:rPr lang="en-US" sz="4400" dirty="0" err="1" smtClean="0"/>
              <a:t>বলতো</a:t>
            </a:r>
            <a:r>
              <a:rPr lang="en-US" sz="4400" dirty="0" smtClean="0"/>
              <a:t> </a:t>
            </a:r>
            <a:r>
              <a:rPr lang="en-US" sz="4400" dirty="0" err="1" smtClean="0"/>
              <a:t>ছবিগুলো</a:t>
            </a:r>
            <a:r>
              <a:rPr lang="en-US" sz="4400" dirty="0" smtClean="0"/>
              <a:t> </a:t>
            </a:r>
            <a:r>
              <a:rPr lang="en-US" sz="4400" dirty="0" err="1" smtClean="0"/>
              <a:t>কিসের</a:t>
            </a:r>
            <a:r>
              <a:rPr lang="en-US" sz="4400" dirty="0" smtClean="0"/>
              <a:t> </a:t>
            </a:r>
            <a:endParaRPr lang="en-US" sz="4400" dirty="0"/>
          </a:p>
        </p:txBody>
      </p:sp>
      <p:sp>
        <p:nvSpPr>
          <p:cNvPr id="9" name="Rectangle 8"/>
          <p:cNvSpPr/>
          <p:nvPr/>
        </p:nvSpPr>
        <p:spPr>
          <a:xfrm>
            <a:off x="8398498" y="0"/>
            <a:ext cx="532142" cy="424731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FARUK</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8" name="Picture 7" descr="pr13.jpg"/>
          <p:cNvPicPr>
            <a:picLocks noChangeAspect="1"/>
          </p:cNvPicPr>
          <p:nvPr/>
        </p:nvPicPr>
        <p:blipFill>
          <a:blip r:embed="rId3"/>
          <a:stretch>
            <a:fillRect/>
          </a:stretch>
        </p:blipFill>
        <p:spPr>
          <a:xfrm>
            <a:off x="704068" y="2237048"/>
            <a:ext cx="7338154" cy="3669077"/>
          </a:xfrm>
          <a:prstGeom prst="rect">
            <a:avLst/>
          </a:prstGeom>
        </p:spPr>
      </p:pic>
    </p:spTree>
  </p:cSld>
  <p:clrMapOvr>
    <a:masterClrMapping/>
  </p:clrMapOvr>
  <p:transition spd="slow" advTm="11000">
    <p:randomBar/>
    <p:sndAc>
      <p:stSnd>
        <p:snd r:embed="rId2" name="coin.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pic>
        <p:nvPicPr>
          <p:cNvPr id="4" name="Picture 3" descr="pr7.jpg"/>
          <p:cNvPicPr>
            <a:picLocks noChangeAspect="1"/>
          </p:cNvPicPr>
          <p:nvPr/>
        </p:nvPicPr>
        <p:blipFill>
          <a:blip r:embed="rId3"/>
          <a:stretch>
            <a:fillRect/>
          </a:stretch>
        </p:blipFill>
        <p:spPr>
          <a:xfrm>
            <a:off x="1758063" y="0"/>
            <a:ext cx="5976861" cy="6830698"/>
          </a:xfrm>
          <a:prstGeom prst="rect">
            <a:avLst/>
          </a:prstGeom>
        </p:spPr>
      </p:pic>
    </p:spTree>
  </p:cSld>
  <p:clrMapOvr>
    <a:masterClrMapping/>
  </p:clrMapOvr>
  <p:transition spd="slow">
    <p:wheel/>
    <p:sndAc>
      <p:stSnd>
        <p:snd r:embed="rId2" name="j0214098.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pic>
        <p:nvPicPr>
          <p:cNvPr id="3" name="Picture 2" descr="pr19.jpg"/>
          <p:cNvPicPr>
            <a:picLocks noChangeAspect="1"/>
          </p:cNvPicPr>
          <p:nvPr/>
        </p:nvPicPr>
        <p:blipFill>
          <a:blip r:embed="rId3"/>
          <a:stretch>
            <a:fillRect/>
          </a:stretch>
        </p:blipFill>
        <p:spPr>
          <a:xfrm>
            <a:off x="369366" y="805563"/>
            <a:ext cx="8387206" cy="4800758"/>
          </a:xfrm>
          <a:prstGeom prst="rect">
            <a:avLst/>
          </a:prstGeom>
        </p:spPr>
      </p:pic>
    </p:spTree>
  </p:cSld>
  <p:clrMapOvr>
    <a:masterClrMapping/>
  </p:clrMapOvr>
  <p:transition spd="slow">
    <p:circle/>
    <p:sndAc>
      <p:stSnd>
        <p:snd r:embed="rId2" name="j0214098.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2" name="Explosion 2 1"/>
          <p:cNvSpPr/>
          <p:nvPr/>
        </p:nvSpPr>
        <p:spPr>
          <a:xfrm>
            <a:off x="381000" y="457200"/>
            <a:ext cx="8610600" cy="5410200"/>
          </a:xfrm>
          <a:prstGeom prst="irregularSeal2">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dirty="0" err="1" smtClean="0">
                <a:solidFill>
                  <a:srgbClr val="92D050"/>
                </a:solidFill>
              </a:rPr>
              <a:t>প্রবীণ</a:t>
            </a:r>
            <a:r>
              <a:rPr lang="en-US" sz="9600" dirty="0" smtClean="0">
                <a:solidFill>
                  <a:srgbClr val="92D050"/>
                </a:solidFill>
              </a:rPr>
              <a:t>     </a:t>
            </a:r>
            <a:r>
              <a:rPr lang="en-US" sz="6600" dirty="0" smtClean="0">
                <a:solidFill>
                  <a:srgbClr val="92D050"/>
                </a:solidFill>
              </a:rPr>
              <a:t>   </a:t>
            </a:r>
            <a:endParaRPr lang="en-US" sz="6600" dirty="0">
              <a:solidFill>
                <a:srgbClr val="92D050"/>
              </a:solidFill>
            </a:endParaRPr>
          </a:p>
        </p:txBody>
      </p:sp>
    </p:spTree>
  </p:cSld>
  <p:clrMapOvr>
    <a:masterClrMapping/>
  </p:clrMapOvr>
  <p:transition spd="slow" advTm="31000">
    <p:wheel/>
    <p:sndAc>
      <p:stSnd>
        <p:snd r:embed="rId2" name="explode.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Rectangle 1"/>
          <p:cNvSpPr/>
          <p:nvPr/>
        </p:nvSpPr>
        <p:spPr>
          <a:xfrm>
            <a:off x="228600" y="304800"/>
            <a:ext cx="8191666" cy="584775"/>
          </a:xfrm>
          <a:prstGeom prst="rect">
            <a:avLst/>
          </a:prstGeom>
        </p:spPr>
        <p:txBody>
          <a:bodyPr wrap="none">
            <a:spAutoFit/>
          </a:bodyPr>
          <a:lstStyle/>
          <a:p>
            <a:pPr algn="ctr"/>
            <a:r>
              <a:rPr lang="en-US" sz="3200" dirty="0" smtClean="0">
                <a:solidFill>
                  <a:schemeClr val="tx1">
                    <a:lumMod val="95000"/>
                    <a:lumOff val="5000"/>
                  </a:schemeClr>
                </a:solidFill>
                <a:latin typeface="NikoshBAN" pitchFamily="2" charset="0"/>
                <a:cs typeface="NikoshBAN" pitchFamily="2" charset="0"/>
              </a:rPr>
              <a:t>এ </a:t>
            </a:r>
            <a:r>
              <a:rPr lang="en-US" sz="3200" dirty="0" err="1" smtClean="0">
                <a:solidFill>
                  <a:schemeClr val="tx1">
                    <a:lumMod val="95000"/>
                    <a:lumOff val="5000"/>
                  </a:schemeClr>
                </a:solidFill>
                <a:latin typeface="NikoshBAN" pitchFamily="2" charset="0"/>
                <a:cs typeface="NikoshBAN" pitchFamily="2" charset="0"/>
              </a:rPr>
              <a:t>অধ্যায়</a:t>
            </a:r>
            <a:r>
              <a:rPr lang="en-US" sz="3200" dirty="0" smtClean="0">
                <a:solidFill>
                  <a:schemeClr val="tx1">
                    <a:lumMod val="95000"/>
                    <a:lumOff val="5000"/>
                  </a:schemeClr>
                </a:solidFill>
                <a:latin typeface="NikoshBAN" pitchFamily="2" charset="0"/>
                <a:cs typeface="NikoshBAN" pitchFamily="2" charset="0"/>
              </a:rPr>
              <a:t> </a:t>
            </a:r>
            <a:r>
              <a:rPr lang="en-US" sz="3200" dirty="0" err="1" smtClean="0">
                <a:solidFill>
                  <a:schemeClr val="tx1">
                    <a:lumMod val="95000"/>
                    <a:lumOff val="5000"/>
                  </a:schemeClr>
                </a:solidFill>
                <a:latin typeface="NikoshBAN" pitchFamily="2" charset="0"/>
                <a:cs typeface="NikoshBAN" pitchFamily="2" charset="0"/>
              </a:rPr>
              <a:t>শেষে</a:t>
            </a:r>
            <a:r>
              <a:rPr lang="en-US" sz="3200" dirty="0" smtClean="0">
                <a:solidFill>
                  <a:schemeClr val="tx1">
                    <a:lumMod val="95000"/>
                    <a:lumOff val="5000"/>
                  </a:schemeClr>
                </a:solidFill>
                <a:latin typeface="NikoshBAN" pitchFamily="2" charset="0"/>
                <a:cs typeface="NikoshBAN" pitchFamily="2" charset="0"/>
              </a:rPr>
              <a:t> </a:t>
            </a:r>
            <a:r>
              <a:rPr lang="en-US" sz="3200" dirty="0" err="1" smtClean="0">
                <a:solidFill>
                  <a:schemeClr val="tx1">
                    <a:lumMod val="95000"/>
                    <a:lumOff val="5000"/>
                  </a:schemeClr>
                </a:solidFill>
                <a:latin typeface="NikoshBAN" pitchFamily="2" charset="0"/>
                <a:cs typeface="NikoshBAN" pitchFamily="2" charset="0"/>
              </a:rPr>
              <a:t>শিক্ষার্থীরা</a:t>
            </a:r>
            <a:r>
              <a:rPr lang="en-US" sz="3200" dirty="0" smtClean="0">
                <a:solidFill>
                  <a:schemeClr val="tx1">
                    <a:lumMod val="95000"/>
                    <a:lumOff val="5000"/>
                  </a:schemeClr>
                </a:solidFill>
                <a:latin typeface="NikoshBAN" pitchFamily="2" charset="0"/>
                <a:cs typeface="NikoshBAN" pitchFamily="2" charset="0"/>
              </a:rPr>
              <a:t> </a:t>
            </a:r>
            <a:r>
              <a:rPr lang="en-US" sz="3200" dirty="0" err="1" smtClean="0">
                <a:solidFill>
                  <a:schemeClr val="tx1">
                    <a:lumMod val="95000"/>
                    <a:lumOff val="5000"/>
                  </a:schemeClr>
                </a:solidFill>
                <a:latin typeface="NikoshBAN" pitchFamily="2" charset="0"/>
                <a:cs typeface="NikoshBAN" pitchFamily="2" charset="0"/>
              </a:rPr>
              <a:t>যা</a:t>
            </a:r>
            <a:r>
              <a:rPr lang="en-US" sz="3200" dirty="0" smtClean="0">
                <a:solidFill>
                  <a:schemeClr val="tx1">
                    <a:lumMod val="95000"/>
                    <a:lumOff val="5000"/>
                  </a:schemeClr>
                </a:solidFill>
                <a:latin typeface="NikoshBAN" pitchFamily="2" charset="0"/>
                <a:cs typeface="NikoshBAN" pitchFamily="2" charset="0"/>
              </a:rPr>
              <a:t> </a:t>
            </a:r>
            <a:r>
              <a:rPr lang="en-US" sz="3200" dirty="0" err="1" smtClean="0">
                <a:solidFill>
                  <a:schemeClr val="tx1">
                    <a:lumMod val="95000"/>
                    <a:lumOff val="5000"/>
                  </a:schemeClr>
                </a:solidFill>
                <a:latin typeface="NikoshBAN" pitchFamily="2" charset="0"/>
                <a:cs typeface="NikoshBAN" pitchFamily="2" charset="0"/>
              </a:rPr>
              <a:t>বলতে</a:t>
            </a:r>
            <a:r>
              <a:rPr lang="en-US" sz="3200" dirty="0" smtClean="0">
                <a:solidFill>
                  <a:schemeClr val="tx1">
                    <a:lumMod val="95000"/>
                    <a:lumOff val="5000"/>
                  </a:schemeClr>
                </a:solidFill>
                <a:latin typeface="NikoshBAN" pitchFamily="2" charset="0"/>
                <a:cs typeface="NikoshBAN" pitchFamily="2" charset="0"/>
              </a:rPr>
              <a:t> </a:t>
            </a:r>
            <a:r>
              <a:rPr lang="en-US" sz="3200" dirty="0" err="1" smtClean="0">
                <a:solidFill>
                  <a:schemeClr val="tx1">
                    <a:lumMod val="95000"/>
                    <a:lumOff val="5000"/>
                  </a:schemeClr>
                </a:solidFill>
                <a:latin typeface="NikoshBAN" pitchFamily="2" charset="0"/>
                <a:cs typeface="NikoshBAN" pitchFamily="2" charset="0"/>
              </a:rPr>
              <a:t>পারবে</a:t>
            </a:r>
            <a:r>
              <a:rPr lang="en-US" sz="3200" dirty="0" smtClean="0">
                <a:solidFill>
                  <a:schemeClr val="tx1">
                    <a:lumMod val="95000"/>
                    <a:lumOff val="5000"/>
                  </a:schemeClr>
                </a:solidFill>
                <a:latin typeface="NikoshBAN" pitchFamily="2" charset="0"/>
                <a:cs typeface="NikoshBAN" pitchFamily="2" charset="0"/>
              </a:rPr>
              <a:t> ………………  </a:t>
            </a:r>
            <a:endParaRPr lang="en-US" sz="3200" dirty="0">
              <a:solidFill>
                <a:schemeClr val="tx1">
                  <a:lumMod val="95000"/>
                  <a:lumOff val="5000"/>
                </a:schemeClr>
              </a:solidFill>
              <a:latin typeface="NikoshBAN" pitchFamily="2" charset="0"/>
              <a:cs typeface="NikoshBAN" pitchFamily="2" charset="0"/>
            </a:endParaRPr>
          </a:p>
        </p:txBody>
      </p:sp>
      <p:sp>
        <p:nvSpPr>
          <p:cNvPr id="3" name="Flowchart: Alternate Process 2"/>
          <p:cNvSpPr/>
          <p:nvPr/>
        </p:nvSpPr>
        <p:spPr>
          <a:xfrm>
            <a:off x="359765" y="1588956"/>
            <a:ext cx="8289560" cy="4871803"/>
          </a:xfrm>
          <a:prstGeom prst="flowChartAlternateProcess">
            <a:avLst/>
          </a:prstGeom>
          <a:gradFill>
            <a:gsLst>
              <a:gs pos="0">
                <a:srgbClr val="000000"/>
              </a:gs>
              <a:gs pos="39999">
                <a:srgbClr val="0A128C"/>
              </a:gs>
              <a:gs pos="70000">
                <a:srgbClr val="181CC7"/>
              </a:gs>
              <a:gs pos="88000">
                <a:srgbClr val="7005D4"/>
              </a:gs>
              <a:gs pos="100000">
                <a:srgbClr val="8C3D91"/>
              </a:gs>
            </a:gsLst>
            <a:lin ang="5400000" scaled="0"/>
          </a:gra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err="1" smtClean="0">
                <a:solidFill>
                  <a:srgbClr val="92D050"/>
                </a:solidFill>
              </a:rPr>
              <a:t>প্রবীণদের</a:t>
            </a:r>
            <a:r>
              <a:rPr lang="en-US" sz="4400" dirty="0" smtClean="0">
                <a:solidFill>
                  <a:srgbClr val="92D050"/>
                </a:solidFill>
              </a:rPr>
              <a:t> </a:t>
            </a:r>
            <a:r>
              <a:rPr lang="en-US" sz="4400" dirty="0" err="1" smtClean="0">
                <a:solidFill>
                  <a:srgbClr val="92D050"/>
                </a:solidFill>
              </a:rPr>
              <a:t>সমস্যাসমূহ</a:t>
            </a:r>
            <a:r>
              <a:rPr lang="en-US" sz="4400" dirty="0" smtClean="0">
                <a:solidFill>
                  <a:srgbClr val="92D050"/>
                </a:solidFill>
              </a:rPr>
              <a:t> </a:t>
            </a:r>
            <a:r>
              <a:rPr lang="en-US" sz="4400" dirty="0" err="1" smtClean="0">
                <a:solidFill>
                  <a:srgbClr val="92D050"/>
                </a:solidFill>
              </a:rPr>
              <a:t>বর্ণনা</a:t>
            </a:r>
            <a:r>
              <a:rPr lang="en-US" sz="4400" dirty="0" smtClean="0">
                <a:solidFill>
                  <a:srgbClr val="92D050"/>
                </a:solidFill>
              </a:rPr>
              <a:t> </a:t>
            </a:r>
            <a:r>
              <a:rPr lang="en-US" sz="4400" dirty="0" err="1" smtClean="0">
                <a:solidFill>
                  <a:srgbClr val="92D050"/>
                </a:solidFill>
              </a:rPr>
              <a:t>করতে</a:t>
            </a:r>
            <a:r>
              <a:rPr lang="en-US" sz="4400" dirty="0" smtClean="0">
                <a:solidFill>
                  <a:srgbClr val="92D050"/>
                </a:solidFill>
              </a:rPr>
              <a:t> </a:t>
            </a:r>
            <a:r>
              <a:rPr lang="en-US" sz="4400" dirty="0" err="1" smtClean="0">
                <a:solidFill>
                  <a:srgbClr val="92D050"/>
                </a:solidFill>
              </a:rPr>
              <a:t>পারবে</a:t>
            </a:r>
            <a:r>
              <a:rPr lang="en-US" sz="4400" dirty="0" smtClean="0">
                <a:solidFill>
                  <a:srgbClr val="92D050"/>
                </a:solidFill>
              </a:rPr>
              <a:t> । </a:t>
            </a:r>
          </a:p>
          <a:p>
            <a:pPr algn="ctr"/>
            <a:r>
              <a:rPr lang="en-US" sz="4400" dirty="0" err="1" smtClean="0">
                <a:solidFill>
                  <a:srgbClr val="92D050"/>
                </a:solidFill>
              </a:rPr>
              <a:t>প্রবীণদের</a:t>
            </a:r>
            <a:r>
              <a:rPr lang="en-US" sz="4400" dirty="0" smtClean="0">
                <a:solidFill>
                  <a:srgbClr val="92D050"/>
                </a:solidFill>
              </a:rPr>
              <a:t> </a:t>
            </a:r>
            <a:r>
              <a:rPr lang="en-US" sz="4400" dirty="0" err="1" smtClean="0">
                <a:solidFill>
                  <a:srgbClr val="92D050"/>
                </a:solidFill>
              </a:rPr>
              <a:t>কোন</a:t>
            </a:r>
            <a:r>
              <a:rPr lang="en-US" sz="4400" dirty="0" smtClean="0">
                <a:solidFill>
                  <a:srgbClr val="92D050"/>
                </a:solidFill>
              </a:rPr>
              <a:t> </a:t>
            </a:r>
            <a:r>
              <a:rPr lang="en-US" sz="4400" dirty="0" err="1" smtClean="0">
                <a:solidFill>
                  <a:srgbClr val="92D050"/>
                </a:solidFill>
              </a:rPr>
              <a:t>কোন</a:t>
            </a:r>
            <a:r>
              <a:rPr lang="en-US" sz="4400" dirty="0" smtClean="0">
                <a:solidFill>
                  <a:srgbClr val="92D050"/>
                </a:solidFill>
              </a:rPr>
              <a:t> </a:t>
            </a:r>
            <a:r>
              <a:rPr lang="en-US" sz="4400" dirty="0" err="1" smtClean="0">
                <a:solidFill>
                  <a:srgbClr val="92D050"/>
                </a:solidFill>
              </a:rPr>
              <a:t>ক্ষেত্রে</a:t>
            </a:r>
            <a:r>
              <a:rPr lang="en-US" sz="4400" dirty="0" smtClean="0">
                <a:solidFill>
                  <a:srgbClr val="92D050"/>
                </a:solidFill>
              </a:rPr>
              <a:t> </a:t>
            </a:r>
            <a:r>
              <a:rPr lang="en-US" sz="4400" dirty="0" err="1" smtClean="0">
                <a:solidFill>
                  <a:srgbClr val="92D050"/>
                </a:solidFill>
              </a:rPr>
              <a:t>সমস্যার</a:t>
            </a:r>
            <a:r>
              <a:rPr lang="en-US" sz="4400" dirty="0" smtClean="0">
                <a:solidFill>
                  <a:srgbClr val="92D050"/>
                </a:solidFill>
              </a:rPr>
              <a:t> </a:t>
            </a:r>
            <a:r>
              <a:rPr lang="en-US" sz="4400" dirty="0" err="1" smtClean="0">
                <a:solidFill>
                  <a:srgbClr val="92D050"/>
                </a:solidFill>
              </a:rPr>
              <a:t>মোকাবিলা</a:t>
            </a:r>
            <a:r>
              <a:rPr lang="en-US" sz="4400" dirty="0" smtClean="0">
                <a:solidFill>
                  <a:srgbClr val="92D050"/>
                </a:solidFill>
              </a:rPr>
              <a:t> </a:t>
            </a:r>
            <a:r>
              <a:rPr lang="en-US" sz="4400" dirty="0" err="1" smtClean="0">
                <a:solidFill>
                  <a:srgbClr val="92D050"/>
                </a:solidFill>
              </a:rPr>
              <a:t>করতে</a:t>
            </a:r>
            <a:r>
              <a:rPr lang="en-US" sz="4400" dirty="0" smtClean="0">
                <a:solidFill>
                  <a:srgbClr val="92D050"/>
                </a:solidFill>
              </a:rPr>
              <a:t> </a:t>
            </a:r>
            <a:r>
              <a:rPr lang="en-US" sz="4400" dirty="0" err="1" smtClean="0">
                <a:solidFill>
                  <a:srgbClr val="92D050"/>
                </a:solidFill>
              </a:rPr>
              <a:t>হয়</a:t>
            </a:r>
            <a:r>
              <a:rPr lang="en-US" sz="4400" dirty="0" smtClean="0">
                <a:solidFill>
                  <a:srgbClr val="92D050"/>
                </a:solidFill>
              </a:rPr>
              <a:t> </a:t>
            </a:r>
            <a:r>
              <a:rPr lang="en-US" sz="4400" dirty="0" err="1" smtClean="0">
                <a:solidFill>
                  <a:srgbClr val="92D050"/>
                </a:solidFill>
              </a:rPr>
              <a:t>তা</a:t>
            </a:r>
            <a:r>
              <a:rPr lang="en-US" sz="4400" dirty="0" smtClean="0">
                <a:solidFill>
                  <a:srgbClr val="92D050"/>
                </a:solidFill>
              </a:rPr>
              <a:t> </a:t>
            </a:r>
            <a:r>
              <a:rPr lang="en-US" sz="4400" dirty="0" err="1" smtClean="0">
                <a:solidFill>
                  <a:srgbClr val="92D050"/>
                </a:solidFill>
              </a:rPr>
              <a:t>বলতে</a:t>
            </a:r>
            <a:r>
              <a:rPr lang="en-US" sz="4400" dirty="0" smtClean="0">
                <a:solidFill>
                  <a:srgbClr val="92D050"/>
                </a:solidFill>
              </a:rPr>
              <a:t> </a:t>
            </a:r>
            <a:r>
              <a:rPr lang="en-US" sz="4400" dirty="0" err="1" smtClean="0">
                <a:solidFill>
                  <a:srgbClr val="92D050"/>
                </a:solidFill>
              </a:rPr>
              <a:t>পারবে</a:t>
            </a:r>
            <a:r>
              <a:rPr lang="en-US" sz="4400" dirty="0" smtClean="0">
                <a:solidFill>
                  <a:srgbClr val="92D050"/>
                </a:solidFill>
              </a:rPr>
              <a:t>। </a:t>
            </a:r>
          </a:p>
          <a:p>
            <a:pPr algn="ctr"/>
            <a:r>
              <a:rPr lang="en-US" sz="4400" dirty="0" err="1" smtClean="0">
                <a:solidFill>
                  <a:srgbClr val="92D050"/>
                </a:solidFill>
              </a:rPr>
              <a:t>প্রবীণদের</a:t>
            </a:r>
            <a:r>
              <a:rPr lang="en-US" sz="4400" dirty="0" smtClean="0">
                <a:solidFill>
                  <a:srgbClr val="92D050"/>
                </a:solidFill>
              </a:rPr>
              <a:t> </a:t>
            </a:r>
            <a:r>
              <a:rPr lang="en-US" sz="4400" dirty="0" err="1" smtClean="0">
                <a:solidFill>
                  <a:srgbClr val="92D050"/>
                </a:solidFill>
              </a:rPr>
              <a:t>বিভিন্ন</a:t>
            </a:r>
            <a:r>
              <a:rPr lang="en-US" sz="4400" dirty="0" smtClean="0">
                <a:solidFill>
                  <a:srgbClr val="92D050"/>
                </a:solidFill>
              </a:rPr>
              <a:t> </a:t>
            </a:r>
            <a:r>
              <a:rPr lang="en-US" sz="4400" dirty="0" err="1" smtClean="0">
                <a:solidFill>
                  <a:srgbClr val="92D050"/>
                </a:solidFill>
              </a:rPr>
              <a:t>ধরনের</a:t>
            </a:r>
            <a:r>
              <a:rPr lang="en-US" sz="4400" dirty="0" smtClean="0">
                <a:solidFill>
                  <a:srgbClr val="92D050"/>
                </a:solidFill>
              </a:rPr>
              <a:t> </a:t>
            </a:r>
            <a:r>
              <a:rPr lang="en-US" sz="4400" dirty="0" err="1" smtClean="0">
                <a:solidFill>
                  <a:srgbClr val="92D050"/>
                </a:solidFill>
              </a:rPr>
              <a:t>সমস্যাসমূহেরতুলনা</a:t>
            </a:r>
            <a:r>
              <a:rPr lang="en-US" sz="4400" dirty="0" smtClean="0">
                <a:solidFill>
                  <a:srgbClr val="92D050"/>
                </a:solidFill>
              </a:rPr>
              <a:t> </a:t>
            </a:r>
            <a:r>
              <a:rPr lang="en-US" sz="4400" dirty="0" err="1" smtClean="0">
                <a:solidFill>
                  <a:srgbClr val="92D050"/>
                </a:solidFill>
              </a:rPr>
              <a:t>করতে</a:t>
            </a:r>
            <a:r>
              <a:rPr lang="en-US" sz="4400" dirty="0" smtClean="0">
                <a:solidFill>
                  <a:srgbClr val="92D050"/>
                </a:solidFill>
              </a:rPr>
              <a:t> </a:t>
            </a:r>
            <a:r>
              <a:rPr lang="en-US" sz="4400" dirty="0" err="1" smtClean="0">
                <a:solidFill>
                  <a:srgbClr val="92D050"/>
                </a:solidFill>
              </a:rPr>
              <a:t>পারবে</a:t>
            </a:r>
            <a:r>
              <a:rPr lang="en-US" sz="4400" dirty="0" smtClean="0">
                <a:solidFill>
                  <a:srgbClr val="92D050"/>
                </a:solidFill>
              </a:rPr>
              <a:t>। </a:t>
            </a:r>
            <a:endParaRPr lang="en-US" sz="4400" dirty="0">
              <a:solidFill>
                <a:srgbClr val="92D050"/>
              </a:solidFill>
            </a:endParaRPr>
          </a:p>
        </p:txBody>
      </p:sp>
      <p:sp>
        <p:nvSpPr>
          <p:cNvPr id="4" name="Rectangle 3"/>
          <p:cNvSpPr/>
          <p:nvPr/>
        </p:nvSpPr>
        <p:spPr>
          <a:xfrm>
            <a:off x="8739265" y="838732"/>
            <a:ext cx="404735" cy="4247317"/>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FARUK</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spd="slow" advTm="66000">
    <p:plus/>
    <p:sndAc>
      <p:stSnd>
        <p:snd r:embed="rId2" name="camera.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Rounded Rectangle 3"/>
          <p:cNvSpPr/>
          <p:nvPr/>
        </p:nvSpPr>
        <p:spPr>
          <a:xfrm>
            <a:off x="179882" y="277318"/>
            <a:ext cx="8754256" cy="6580682"/>
          </a:xfrm>
          <a:prstGeom prst="roundRect">
            <a:avLst/>
          </a:prstGeom>
          <a:solidFill>
            <a:schemeClr val="accent3">
              <a:lumMod val="5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smtClean="0"/>
          </a:p>
          <a:p>
            <a:pPr algn="ctr"/>
            <a:endParaRPr lang="en-US" sz="3600" dirty="0" smtClean="0"/>
          </a:p>
          <a:p>
            <a:pPr algn="ctr"/>
            <a:r>
              <a:rPr lang="as-IN" sz="3600" dirty="0" smtClean="0"/>
              <a:t>বার্ধক্যজনিত স্বাভাবিক পরিবর্তন ছাড়াও বৃদ্ধদের শরীরে নানাবিধ রোগব্যাধিও দানা বাঁধে। শারীরিক পরিবর্তনের কারণে কিছু কিছু রোগ প্রকৃতিগত ভাবে বয়স্কদেরই হয়ে থাকে। যেমন তাদের রক্তনালী সরু হয়ে যায়। ফলে উচ্চ রক্তচাপ, হৃদরোগ, স্ট্রোক বা মস্তিষ্কে রক্তক্ষরণ ইত্যাদি হতে পারে। </a:t>
            </a:r>
            <a:endParaRPr lang="en-US" sz="3600" dirty="0"/>
          </a:p>
        </p:txBody>
      </p:sp>
      <p:sp>
        <p:nvSpPr>
          <p:cNvPr id="5" name="Oval Callout 4"/>
          <p:cNvSpPr/>
          <p:nvPr/>
        </p:nvSpPr>
        <p:spPr>
          <a:xfrm>
            <a:off x="2293495" y="389744"/>
            <a:ext cx="4467069" cy="1214204"/>
          </a:xfrm>
          <a:prstGeom prst="wedgeEllipseCallout">
            <a:avLst/>
          </a:prstGeom>
          <a:solidFill>
            <a:schemeClr val="bg2">
              <a:lumMod val="1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err="1" smtClean="0"/>
              <a:t>প্রবীণদের</a:t>
            </a:r>
            <a:r>
              <a:rPr lang="en-US" sz="4000" dirty="0" smtClean="0"/>
              <a:t> </a:t>
            </a:r>
            <a:r>
              <a:rPr lang="en-US" sz="4000" dirty="0" err="1" smtClean="0"/>
              <a:t>সমস্যা</a:t>
            </a:r>
            <a:r>
              <a:rPr lang="en-US" sz="4000" dirty="0" smtClean="0"/>
              <a:t> </a:t>
            </a:r>
            <a:endParaRPr lang="en-US" sz="4000" dirty="0"/>
          </a:p>
        </p:txBody>
      </p:sp>
    </p:spTree>
  </p:cSld>
  <p:clrMapOvr>
    <a:masterClrMapping/>
  </p:clrMapOvr>
  <p:transition spd="slow">
    <p:plus/>
    <p:sndAc>
      <p:stSnd>
        <p:snd r:embed="rId2" name="j0214098.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968</TotalTime>
  <Words>434</Words>
  <Application>Microsoft Office PowerPoint</Application>
  <PresentationFormat>On-screen Show (4:3)</PresentationFormat>
  <Paragraphs>70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HC</dc:creator>
  <cp:lastModifiedBy>HC</cp:lastModifiedBy>
  <cp:revision>296</cp:revision>
  <dcterms:created xsi:type="dcterms:W3CDTF">2006-08-16T00:00:00Z</dcterms:created>
  <dcterms:modified xsi:type="dcterms:W3CDTF">2020-05-17T13:59:00Z</dcterms:modified>
</cp:coreProperties>
</file>