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sldIdLst>
    <p:sldId id="524" r:id="rId2"/>
    <p:sldId id="415" r:id="rId3"/>
    <p:sldId id="418" r:id="rId4"/>
    <p:sldId id="518" r:id="rId5"/>
    <p:sldId id="457" r:id="rId6"/>
    <p:sldId id="519" r:id="rId7"/>
    <p:sldId id="528" r:id="rId8"/>
    <p:sldId id="529" r:id="rId9"/>
    <p:sldId id="521" r:id="rId10"/>
    <p:sldId id="530" r:id="rId11"/>
    <p:sldId id="531" r:id="rId12"/>
    <p:sldId id="422" r:id="rId13"/>
    <p:sldId id="532" r:id="rId14"/>
    <p:sldId id="533" r:id="rId15"/>
    <p:sldId id="534" r:id="rId16"/>
    <p:sldId id="535" r:id="rId17"/>
    <p:sldId id="539" r:id="rId18"/>
    <p:sldId id="540" r:id="rId19"/>
    <p:sldId id="536" r:id="rId20"/>
    <p:sldId id="537" r:id="rId21"/>
    <p:sldId id="538" r:id="rId22"/>
    <p:sldId id="541" r:id="rId23"/>
    <p:sldId id="525" r:id="rId24"/>
    <p:sldId id="526" r:id="rId25"/>
    <p:sldId id="527" r:id="rId26"/>
  </p:sldIdLst>
  <p:sldSz cx="10972800" cy="7315200"/>
  <p:notesSz cx="6858000" cy="9144000"/>
  <p:defaultTextStyle>
    <a:defPPr>
      <a:defRPr lang="en-US"/>
    </a:defPPr>
    <a:lvl1pPr marL="0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23341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46682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70023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93363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116704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540046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63387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86728" algn="l" defTabSz="8466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AB6"/>
    <a:srgbClr val="CC0099"/>
    <a:srgbClr val="009900"/>
    <a:srgbClr val="C6FF25"/>
    <a:srgbClr val="66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57" autoAdjust="0"/>
    <p:restoredTop sz="94660"/>
  </p:normalViewPr>
  <p:slideViewPr>
    <p:cSldViewPr>
      <p:cViewPr varScale="1">
        <p:scale>
          <a:sx n="69" d="100"/>
          <a:sy n="69" d="100"/>
        </p:scale>
        <p:origin x="384" y="66"/>
      </p:cViewPr>
      <p:guideLst>
        <p:guide orient="horz" pos="230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33EF9-5A8C-4DE9-9ECF-98889BE643D1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08B4B-1652-4854-A453-303E2854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59"/>
            <a:ext cx="93268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145280"/>
            <a:ext cx="76809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8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6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94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9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9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8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86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8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9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4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292953"/>
            <a:ext cx="3086101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292953"/>
            <a:ext cx="9075421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1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4700701"/>
            <a:ext cx="9326880" cy="1452880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3100496"/>
            <a:ext cx="9326880" cy="1600199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80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960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940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921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901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881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7861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1842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1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706888"/>
            <a:ext cx="6080760" cy="482769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9443" y="1706888"/>
            <a:ext cx="6080760" cy="482769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5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2948"/>
            <a:ext cx="98755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4" y="1637455"/>
            <a:ext cx="4848226" cy="6824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398027" indent="0">
              <a:buNone/>
              <a:defRPr sz="1700" b="1"/>
            </a:lvl2pPr>
            <a:lvl3pPr marL="796053" indent="0">
              <a:buNone/>
              <a:defRPr sz="1500" b="1"/>
            </a:lvl3pPr>
            <a:lvl4pPr marL="1194080" indent="0">
              <a:buNone/>
              <a:defRPr sz="1400" b="1"/>
            </a:lvl4pPr>
            <a:lvl5pPr marL="1592106" indent="0">
              <a:buNone/>
              <a:defRPr sz="1400" b="1"/>
            </a:lvl5pPr>
            <a:lvl6pPr marL="1990132" indent="0">
              <a:buNone/>
              <a:defRPr sz="1400" b="1"/>
            </a:lvl6pPr>
            <a:lvl7pPr marL="2388159" indent="0">
              <a:buNone/>
              <a:defRPr sz="1400" b="1"/>
            </a:lvl7pPr>
            <a:lvl8pPr marL="2786185" indent="0">
              <a:buNone/>
              <a:defRPr sz="1400" b="1"/>
            </a:lvl8pPr>
            <a:lvl9pPr marL="318421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4" y="2319867"/>
            <a:ext cx="4848226" cy="4214708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6" y="1637455"/>
            <a:ext cx="4850132" cy="68241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398027" indent="0">
              <a:buNone/>
              <a:defRPr sz="1700" b="1"/>
            </a:lvl2pPr>
            <a:lvl3pPr marL="796053" indent="0">
              <a:buNone/>
              <a:defRPr sz="1500" b="1"/>
            </a:lvl3pPr>
            <a:lvl4pPr marL="1194080" indent="0">
              <a:buNone/>
              <a:defRPr sz="1400" b="1"/>
            </a:lvl4pPr>
            <a:lvl5pPr marL="1592106" indent="0">
              <a:buNone/>
              <a:defRPr sz="1400" b="1"/>
            </a:lvl5pPr>
            <a:lvl6pPr marL="1990132" indent="0">
              <a:buNone/>
              <a:defRPr sz="1400" b="1"/>
            </a:lvl6pPr>
            <a:lvl7pPr marL="2388159" indent="0">
              <a:buNone/>
              <a:defRPr sz="1400" b="1"/>
            </a:lvl7pPr>
            <a:lvl8pPr marL="2786185" indent="0">
              <a:buNone/>
              <a:defRPr sz="1400" b="1"/>
            </a:lvl8pPr>
            <a:lvl9pPr marL="318421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6" y="2319867"/>
            <a:ext cx="4850132" cy="4214708"/>
          </a:xfrm>
        </p:spPr>
        <p:txBody>
          <a:bodyPr/>
          <a:lstStyle>
            <a:lvl1pPr>
              <a:defRPr sz="22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2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2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7" y="291253"/>
            <a:ext cx="3609975" cy="123952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91259"/>
            <a:ext cx="6134101" cy="6243321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2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7" y="1530779"/>
            <a:ext cx="3609975" cy="5003801"/>
          </a:xfrm>
        </p:spPr>
        <p:txBody>
          <a:bodyPr/>
          <a:lstStyle>
            <a:lvl1pPr marL="0" indent="0">
              <a:buNone/>
              <a:defRPr sz="1300"/>
            </a:lvl1pPr>
            <a:lvl2pPr marL="398027" indent="0">
              <a:buNone/>
              <a:defRPr sz="1000"/>
            </a:lvl2pPr>
            <a:lvl3pPr marL="796053" indent="0">
              <a:buNone/>
              <a:defRPr sz="900"/>
            </a:lvl3pPr>
            <a:lvl4pPr marL="1194080" indent="0">
              <a:buNone/>
              <a:defRPr sz="800"/>
            </a:lvl4pPr>
            <a:lvl5pPr marL="1592106" indent="0">
              <a:buNone/>
              <a:defRPr sz="800"/>
            </a:lvl5pPr>
            <a:lvl6pPr marL="1990132" indent="0">
              <a:buNone/>
              <a:defRPr sz="800"/>
            </a:lvl6pPr>
            <a:lvl7pPr marL="2388159" indent="0">
              <a:buNone/>
              <a:defRPr sz="800"/>
            </a:lvl7pPr>
            <a:lvl8pPr marL="2786185" indent="0">
              <a:buNone/>
              <a:defRPr sz="800"/>
            </a:lvl8pPr>
            <a:lvl9pPr marL="318421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7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120644"/>
            <a:ext cx="6583680" cy="60452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53627"/>
            <a:ext cx="6583680" cy="4389120"/>
          </a:xfrm>
        </p:spPr>
        <p:txBody>
          <a:bodyPr/>
          <a:lstStyle>
            <a:lvl1pPr marL="0" indent="0">
              <a:buNone/>
              <a:defRPr sz="2700"/>
            </a:lvl1pPr>
            <a:lvl2pPr marL="398027" indent="0">
              <a:buNone/>
              <a:defRPr sz="2400"/>
            </a:lvl2pPr>
            <a:lvl3pPr marL="796053" indent="0">
              <a:buNone/>
              <a:defRPr sz="2200"/>
            </a:lvl3pPr>
            <a:lvl4pPr marL="1194080" indent="0">
              <a:buNone/>
              <a:defRPr sz="1700"/>
            </a:lvl4pPr>
            <a:lvl5pPr marL="1592106" indent="0">
              <a:buNone/>
              <a:defRPr sz="1700"/>
            </a:lvl5pPr>
            <a:lvl6pPr marL="1990132" indent="0">
              <a:buNone/>
              <a:defRPr sz="1700"/>
            </a:lvl6pPr>
            <a:lvl7pPr marL="2388159" indent="0">
              <a:buNone/>
              <a:defRPr sz="1700"/>
            </a:lvl7pPr>
            <a:lvl8pPr marL="2786185" indent="0">
              <a:buNone/>
              <a:defRPr sz="1700"/>
            </a:lvl8pPr>
            <a:lvl9pPr marL="3184212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725165"/>
            <a:ext cx="6583680" cy="858519"/>
          </a:xfrm>
        </p:spPr>
        <p:txBody>
          <a:bodyPr/>
          <a:lstStyle>
            <a:lvl1pPr marL="0" indent="0">
              <a:buNone/>
              <a:defRPr sz="1300"/>
            </a:lvl1pPr>
            <a:lvl2pPr marL="398027" indent="0">
              <a:buNone/>
              <a:defRPr sz="1000"/>
            </a:lvl2pPr>
            <a:lvl3pPr marL="796053" indent="0">
              <a:buNone/>
              <a:defRPr sz="900"/>
            </a:lvl3pPr>
            <a:lvl4pPr marL="1194080" indent="0">
              <a:buNone/>
              <a:defRPr sz="800"/>
            </a:lvl4pPr>
            <a:lvl5pPr marL="1592106" indent="0">
              <a:buNone/>
              <a:defRPr sz="800"/>
            </a:lvl5pPr>
            <a:lvl6pPr marL="1990132" indent="0">
              <a:buNone/>
              <a:defRPr sz="800"/>
            </a:lvl6pPr>
            <a:lvl7pPr marL="2388159" indent="0">
              <a:buNone/>
              <a:defRPr sz="800"/>
            </a:lvl7pPr>
            <a:lvl8pPr marL="2786185" indent="0">
              <a:buNone/>
              <a:defRPr sz="800"/>
            </a:lvl8pPr>
            <a:lvl9pPr marL="318421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5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92948"/>
            <a:ext cx="9875520" cy="1219200"/>
          </a:xfrm>
          <a:prstGeom prst="rect">
            <a:avLst/>
          </a:prstGeom>
        </p:spPr>
        <p:txBody>
          <a:bodyPr vert="horz" lIns="79605" tIns="39803" rIns="79605" bIns="398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706888"/>
            <a:ext cx="9875520" cy="4827694"/>
          </a:xfrm>
          <a:prstGeom prst="rect">
            <a:avLst/>
          </a:prstGeom>
        </p:spPr>
        <p:txBody>
          <a:bodyPr vert="horz" lIns="79605" tIns="39803" rIns="79605" bIns="398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780112"/>
            <a:ext cx="2560320" cy="389467"/>
          </a:xfrm>
          <a:prstGeom prst="rect">
            <a:avLst/>
          </a:prstGeom>
        </p:spPr>
        <p:txBody>
          <a:bodyPr vert="horz" lIns="79605" tIns="39803" rIns="79605" bIns="3980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780112"/>
            <a:ext cx="3474720" cy="389467"/>
          </a:xfrm>
          <a:prstGeom prst="rect">
            <a:avLst/>
          </a:prstGeom>
        </p:spPr>
        <p:txBody>
          <a:bodyPr vert="horz" lIns="79605" tIns="39803" rIns="79605" bIns="3980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780112"/>
            <a:ext cx="2560320" cy="389467"/>
          </a:xfrm>
          <a:prstGeom prst="rect">
            <a:avLst/>
          </a:prstGeom>
        </p:spPr>
        <p:txBody>
          <a:bodyPr vert="horz" lIns="79605" tIns="39803" rIns="79605" bIns="398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1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796053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520" indent="-298520" algn="l" defTabSz="79605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6793" indent="-248766" algn="l" defTabSz="79605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5066" indent="-199013" algn="l" defTabSz="79605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93093" indent="-199013" algn="l" defTabSz="79605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91120" indent="-199013" algn="l" defTabSz="796053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9147" indent="-199013" algn="l" defTabSz="79605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7172" indent="-199013" algn="l" defTabSz="79605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5199" indent="-199013" algn="l" defTabSz="79605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83225" indent="-199013" algn="l" defTabSz="79605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8027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96053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4080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92106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90132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88159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86185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84212" algn="l" defTabSz="79605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g"/><Relationship Id="rId5" Type="http://schemas.microsoft.com/office/2007/relationships/hdphoto" Target="../media/hdphoto3.wdp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f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8" name="Group 11427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" name="Rectangle 1"/>
            <p:cNvSpPr/>
            <p:nvPr/>
          </p:nvSpPr>
          <p:spPr>
            <a:xfrm>
              <a:off x="1139952" y="5410200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5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8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9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6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7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8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9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0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1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2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3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5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6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7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8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9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0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1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2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3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4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5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6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7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8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9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0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1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2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3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4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5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6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7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8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9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0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1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2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3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4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6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7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8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9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0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1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2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3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4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5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6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7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8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9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0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1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2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3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4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5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6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7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8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9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0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1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2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3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4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5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6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7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8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9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0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1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2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3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4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5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7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8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9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0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1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2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3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4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5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6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7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8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9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0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1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2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7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8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9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0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1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2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3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4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5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6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8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9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0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1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2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3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4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5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6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7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8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9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0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1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2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3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4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5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6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7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8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9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0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1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2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3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4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5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6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7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8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9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0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1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2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3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4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5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6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7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6" y="549032"/>
            <a:ext cx="9543698" cy="6101859"/>
          </a:xfrm>
          <a:prstGeom prst="rect">
            <a:avLst/>
          </a:prstGeom>
        </p:spPr>
      </p:pic>
      <p:sp>
        <p:nvSpPr>
          <p:cNvPr id="198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685800" y="533400"/>
            <a:ext cx="7269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6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أرحبكم في هذا اللقاء المبارك</a:t>
            </a:r>
            <a:endParaRPr lang="en-US" sz="6000" b="1" dirty="0">
              <a:ln>
                <a:solidFill>
                  <a:schemeClr val="bg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9444E-6 -1.11111E-6 L -3.19444E-6 -0.07205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2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85811" y="304800"/>
            <a:ext cx="90011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هلموا نتعلم الآن معاني الكلمات الصعبة مع تكوين الجمل في الدرس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20283" y="1049219"/>
            <a:ext cx="2209800" cy="5500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بنو</a:t>
            </a:r>
            <a:endParaRPr lang="en-US" sz="2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8104695" y="1813945"/>
            <a:ext cx="2209800" cy="576391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قوم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104695" y="5390272"/>
            <a:ext cx="2224534" cy="1285645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بنو عبد المطلب مشهور لدى العرب </a:t>
            </a:r>
            <a:endParaRPr lang="en-US" sz="28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0" name="Rectangle 19"/>
            <p:cNvSpPr/>
            <p:nvPr/>
          </p:nvSpPr>
          <p:spPr>
            <a:xfrm>
              <a:off x="1139952" y="5427663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5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4" name="Rounded Rectangle 213"/>
          <p:cNvSpPr/>
          <p:nvPr/>
        </p:nvSpPr>
        <p:spPr>
          <a:xfrm>
            <a:off x="5644660" y="1066800"/>
            <a:ext cx="2209800" cy="5500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اتبعت</a:t>
            </a:r>
            <a:endParaRPr lang="en-US" sz="2800" b="1" dirty="0"/>
          </a:p>
        </p:txBody>
      </p:sp>
      <p:sp>
        <p:nvSpPr>
          <p:cNvPr id="215" name="Rounded Rectangle 214"/>
          <p:cNvSpPr/>
          <p:nvPr/>
        </p:nvSpPr>
        <p:spPr>
          <a:xfrm>
            <a:off x="5629072" y="1831526"/>
            <a:ext cx="2209800" cy="576391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تعقبت</a:t>
            </a:r>
            <a:endParaRPr lang="en-US" sz="2800" b="1" dirty="0"/>
          </a:p>
        </p:txBody>
      </p:sp>
      <p:sp>
        <p:nvSpPr>
          <p:cNvPr id="217" name="Rounded Rectangle 216"/>
          <p:cNvSpPr/>
          <p:nvPr/>
        </p:nvSpPr>
        <p:spPr>
          <a:xfrm>
            <a:off x="5629072" y="5407853"/>
            <a:ext cx="2224534" cy="1285645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اتبعت فاطمة زوجها في قبول الإسلام</a:t>
            </a:r>
            <a:endParaRPr lang="en-US" sz="2800" b="1" dirty="0"/>
          </a:p>
        </p:txBody>
      </p:sp>
      <p:sp>
        <p:nvSpPr>
          <p:cNvPr id="218" name="Rounded Rectangle 217"/>
          <p:cNvSpPr/>
          <p:nvPr/>
        </p:nvSpPr>
        <p:spPr>
          <a:xfrm>
            <a:off x="3125720" y="1066800"/>
            <a:ext cx="2209800" cy="5500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ابدأ</a:t>
            </a:r>
            <a:endParaRPr lang="en-US" sz="2800" b="1" dirty="0"/>
          </a:p>
        </p:txBody>
      </p:sp>
      <p:sp>
        <p:nvSpPr>
          <p:cNvPr id="219" name="Rounded Rectangle 218"/>
          <p:cNvSpPr/>
          <p:nvPr/>
        </p:nvSpPr>
        <p:spPr>
          <a:xfrm>
            <a:off x="3110132" y="1831526"/>
            <a:ext cx="2209800" cy="576391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اشرع</a:t>
            </a:r>
            <a:endParaRPr lang="en-US" sz="2800" b="1" dirty="0"/>
          </a:p>
        </p:txBody>
      </p:sp>
      <p:sp>
        <p:nvSpPr>
          <p:cNvPr id="221" name="Rounded Rectangle 220"/>
          <p:cNvSpPr/>
          <p:nvPr/>
        </p:nvSpPr>
        <p:spPr>
          <a:xfrm>
            <a:off x="3110132" y="5407853"/>
            <a:ext cx="2224534" cy="1285645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ابدأ تلاوة القرآن الكريم باسمه تعالى</a:t>
            </a:r>
            <a:endParaRPr lang="en-US" sz="2800" b="1" dirty="0"/>
          </a:p>
        </p:txBody>
      </p:sp>
      <p:sp>
        <p:nvSpPr>
          <p:cNvPr id="222" name="Rounded Rectangle 221"/>
          <p:cNvSpPr/>
          <p:nvPr/>
        </p:nvSpPr>
        <p:spPr>
          <a:xfrm>
            <a:off x="625188" y="1066800"/>
            <a:ext cx="2209800" cy="5500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آل</a:t>
            </a:r>
            <a:endParaRPr lang="en-US" sz="2800" b="1" dirty="0"/>
          </a:p>
        </p:txBody>
      </p:sp>
      <p:sp>
        <p:nvSpPr>
          <p:cNvPr id="223" name="Rounded Rectangle 222"/>
          <p:cNvSpPr/>
          <p:nvPr/>
        </p:nvSpPr>
        <p:spPr>
          <a:xfrm>
            <a:off x="609600" y="1831526"/>
            <a:ext cx="2209800" cy="576391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أسرة</a:t>
            </a:r>
            <a:endParaRPr lang="en-US" sz="2800" b="1" dirty="0"/>
          </a:p>
        </p:txBody>
      </p:sp>
      <p:sp>
        <p:nvSpPr>
          <p:cNvPr id="225" name="Rounded Rectangle 224"/>
          <p:cNvSpPr/>
          <p:nvPr/>
        </p:nvSpPr>
        <p:spPr>
          <a:xfrm>
            <a:off x="609600" y="5407853"/>
            <a:ext cx="2224534" cy="1285645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صلى الله على محمد وعلى آله وأصحابه</a:t>
            </a:r>
            <a:endParaRPr lang="en-US" sz="2800" b="1" dirty="0"/>
          </a:p>
        </p:txBody>
      </p:sp>
      <p:pic>
        <p:nvPicPr>
          <p:cNvPr id="226" name="Picture 2" descr="C:\Users\Abdul Alim\Pictures\DSC01399-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7" r="64338" b="14303"/>
          <a:stretch/>
        </p:blipFill>
        <p:spPr bwMode="auto">
          <a:xfrm>
            <a:off x="3158123" y="2590800"/>
            <a:ext cx="2155949" cy="2588453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812" y="2606438"/>
            <a:ext cx="2225388" cy="2555234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88" y="2606439"/>
            <a:ext cx="2170633" cy="2555234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606439"/>
            <a:ext cx="2209800" cy="2572814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32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8" grpId="0" animBg="1"/>
      <p:bldP spid="16" grpId="0" animBg="1"/>
      <p:bldP spid="214" grpId="0" animBg="1"/>
      <p:bldP spid="215" grpId="0" animBg="1"/>
      <p:bldP spid="217" grpId="0" animBg="1"/>
      <p:bldP spid="218" grpId="0" animBg="1"/>
      <p:bldP spid="219" grpId="0" animBg="1"/>
      <p:bldP spid="221" grpId="0" animBg="1"/>
      <p:bldP spid="222" grpId="0" animBg="1"/>
      <p:bldP spid="223" grpId="0" animBg="1"/>
      <p:bldP spid="2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85811" y="304800"/>
            <a:ext cx="90011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هلموا نتعلم الآن معاني الكلمات الصعبة مع تكوين الجمل في الدرس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20283" y="1049219"/>
            <a:ext cx="2209800" cy="5500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الأمة</a:t>
            </a:r>
            <a:endParaRPr lang="en-US" sz="2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8104695" y="1813945"/>
            <a:ext cx="2209800" cy="576391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الشعب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104695" y="5390272"/>
            <a:ext cx="2224534" cy="1285645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للأمة المسلمة مكانة عظيمة في العالم </a:t>
            </a:r>
            <a:endParaRPr lang="en-US" sz="28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0" name="Rectangle 19"/>
            <p:cNvSpPr/>
            <p:nvPr/>
          </p:nvSpPr>
          <p:spPr>
            <a:xfrm>
              <a:off x="1139952" y="5427663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5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4" name="Rounded Rectangle 213"/>
          <p:cNvSpPr/>
          <p:nvPr/>
        </p:nvSpPr>
        <p:spPr>
          <a:xfrm>
            <a:off x="5644660" y="1066800"/>
            <a:ext cx="2209800" cy="5500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الصواب</a:t>
            </a:r>
            <a:endParaRPr lang="en-US" sz="2800" b="1" dirty="0"/>
          </a:p>
        </p:txBody>
      </p:sp>
      <p:sp>
        <p:nvSpPr>
          <p:cNvPr id="215" name="Rounded Rectangle 214"/>
          <p:cNvSpPr/>
          <p:nvPr/>
        </p:nvSpPr>
        <p:spPr>
          <a:xfrm>
            <a:off x="5629072" y="1831526"/>
            <a:ext cx="2209800" cy="576391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الصحيح</a:t>
            </a:r>
            <a:endParaRPr lang="en-US" sz="2800" b="1" dirty="0"/>
          </a:p>
        </p:txBody>
      </p:sp>
      <p:sp>
        <p:nvSpPr>
          <p:cNvPr id="217" name="Rounded Rectangle 216"/>
          <p:cNvSpPr/>
          <p:nvPr/>
        </p:nvSpPr>
        <p:spPr>
          <a:xfrm>
            <a:off x="5629072" y="5407853"/>
            <a:ext cx="2224534" cy="1285645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كان عمر بن الخطاب يقضي على الصواب</a:t>
            </a:r>
            <a:endParaRPr lang="en-US" sz="2800" b="1" dirty="0"/>
          </a:p>
        </p:txBody>
      </p:sp>
      <p:sp>
        <p:nvSpPr>
          <p:cNvPr id="218" name="Rounded Rectangle 217"/>
          <p:cNvSpPr/>
          <p:nvPr/>
        </p:nvSpPr>
        <p:spPr>
          <a:xfrm>
            <a:off x="3125720" y="1066800"/>
            <a:ext cx="2209800" cy="5500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سيف</a:t>
            </a:r>
            <a:endParaRPr lang="en-US" sz="2800" b="1" dirty="0"/>
          </a:p>
        </p:txBody>
      </p:sp>
      <p:sp>
        <p:nvSpPr>
          <p:cNvPr id="219" name="Rounded Rectangle 218"/>
          <p:cNvSpPr/>
          <p:nvPr/>
        </p:nvSpPr>
        <p:spPr>
          <a:xfrm>
            <a:off x="3110132" y="1831526"/>
            <a:ext cx="2209800" cy="576391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حسام</a:t>
            </a:r>
            <a:endParaRPr lang="en-US" sz="2800" b="1" dirty="0"/>
          </a:p>
        </p:txBody>
      </p:sp>
      <p:sp>
        <p:nvSpPr>
          <p:cNvPr id="221" name="Rounded Rectangle 220"/>
          <p:cNvSpPr/>
          <p:nvPr/>
        </p:nvSpPr>
        <p:spPr>
          <a:xfrm>
            <a:off x="3110132" y="5407853"/>
            <a:ext cx="2224534" cy="1285645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القلم أقوى من السيف في نشر الدين الإسلامي</a:t>
            </a:r>
            <a:endParaRPr lang="en-US" sz="2800" b="1" dirty="0"/>
          </a:p>
        </p:txBody>
      </p:sp>
      <p:sp>
        <p:nvSpPr>
          <p:cNvPr id="222" name="Rounded Rectangle 221"/>
          <p:cNvSpPr/>
          <p:nvPr/>
        </p:nvSpPr>
        <p:spPr>
          <a:xfrm>
            <a:off x="597478" y="1066800"/>
            <a:ext cx="2209800" cy="5500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تترك</a:t>
            </a:r>
            <a:endParaRPr lang="en-US" sz="2800" b="1" dirty="0"/>
          </a:p>
        </p:txBody>
      </p:sp>
      <p:sp>
        <p:nvSpPr>
          <p:cNvPr id="223" name="Rounded Rectangle 222"/>
          <p:cNvSpPr/>
          <p:nvPr/>
        </p:nvSpPr>
        <p:spPr>
          <a:xfrm>
            <a:off x="609600" y="1831526"/>
            <a:ext cx="2209800" cy="576391"/>
          </a:xfrm>
          <a:prstGeom prst="round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ترحل</a:t>
            </a:r>
            <a:endParaRPr lang="en-US" sz="2800" b="1" dirty="0"/>
          </a:p>
        </p:txBody>
      </p:sp>
      <p:sp>
        <p:nvSpPr>
          <p:cNvPr id="225" name="Rounded Rectangle 224"/>
          <p:cNvSpPr/>
          <p:nvPr/>
        </p:nvSpPr>
        <p:spPr>
          <a:xfrm>
            <a:off x="609600" y="5407853"/>
            <a:ext cx="2224534" cy="1285645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لا تترك وقتك بدون الاستفادة منه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812" y="2606438"/>
            <a:ext cx="2225388" cy="2555234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0" name="Picture 2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56803"/>
            <a:ext cx="2203940" cy="2636517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552087"/>
            <a:ext cx="2190750" cy="2661800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96"/>
          <a:stretch/>
        </p:blipFill>
        <p:spPr>
          <a:xfrm>
            <a:off x="609467" y="2565405"/>
            <a:ext cx="2222058" cy="2648482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311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6" grpId="0" animBg="1"/>
      <p:bldP spid="214" grpId="0" animBg="1"/>
      <p:bldP spid="215" grpId="0" animBg="1"/>
      <p:bldP spid="217" grpId="0" animBg="1"/>
      <p:bldP spid="218" grpId="0" animBg="1"/>
      <p:bldP spid="219" grpId="0" animBg="1"/>
      <p:bldP spid="221" grpId="0" animBg="1"/>
      <p:bldP spid="222" grpId="0" animBg="1"/>
      <p:bldP spid="223" grpId="0" animBg="1"/>
      <p:bldP spid="2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8" name="Group 11427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" name="Rectangle 1"/>
            <p:cNvSpPr/>
            <p:nvPr/>
          </p:nvSpPr>
          <p:spPr>
            <a:xfrm>
              <a:off x="1139952" y="5410200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5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8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9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6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7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8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9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0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1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2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3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5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6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7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8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9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0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1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2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3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4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5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6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7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8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9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0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1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2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3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4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5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6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7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8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9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0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1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2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3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4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6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7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8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9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0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1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2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3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4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5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6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7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8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9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0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1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2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3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4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5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6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7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8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9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0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1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2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3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4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5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6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7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8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9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0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1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2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3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4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5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7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8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9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0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1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2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3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4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5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6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7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8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9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0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1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2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7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8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9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0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1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2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3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4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5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6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8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9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0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1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2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3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4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5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6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7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8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9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0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1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2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3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4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5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6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7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8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9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0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1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2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3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4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5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6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7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8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9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0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1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2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3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4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5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6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7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" name="Down Arrow 193"/>
          <p:cNvSpPr/>
          <p:nvPr/>
        </p:nvSpPr>
        <p:spPr>
          <a:xfrm>
            <a:off x="776250" y="1566649"/>
            <a:ext cx="2306782" cy="1850683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5" name="12-Point Star 194"/>
          <p:cNvSpPr/>
          <p:nvPr/>
        </p:nvSpPr>
        <p:spPr>
          <a:xfrm>
            <a:off x="533400" y="3604443"/>
            <a:ext cx="2805545" cy="3101145"/>
          </a:xfrm>
          <a:prstGeom prst="star12">
            <a:avLst/>
          </a:prstGeom>
          <a:ln w="38100">
            <a:solidFill>
              <a:srgbClr val="00B0F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خمس دقائق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1219201" y="469326"/>
            <a:ext cx="8482307" cy="978474"/>
          </a:xfrm>
          <a:prstGeom prst="round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97" name="Rectangle 196"/>
          <p:cNvSpPr/>
          <p:nvPr/>
        </p:nvSpPr>
        <p:spPr>
          <a:xfrm>
            <a:off x="4260063" y="649069"/>
            <a:ext cx="22813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الوحدي</a:t>
            </a:r>
            <a:endParaRPr lang="en-US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8" name="Vertical Scroll 197"/>
          <p:cNvSpPr/>
          <p:nvPr/>
        </p:nvSpPr>
        <p:spPr>
          <a:xfrm>
            <a:off x="3338945" y="2075527"/>
            <a:ext cx="3725143" cy="4055655"/>
          </a:xfrm>
          <a:prstGeom prst="verticalScroll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9658" tIns="34829" rIns="69658" bIns="34829" rtlCol="0" anchor="ctr"/>
          <a:lstStyle/>
          <a:p>
            <a:pPr algn="ctr" rtl="1"/>
            <a:r>
              <a:rPr lang="ar-MA" sz="3200" b="1" dirty="0">
                <a:solidFill>
                  <a:schemeClr val="tx1"/>
                </a:solidFill>
              </a:rPr>
              <a:t>اكتب معاني الكلمات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ar-MA" sz="3200" b="1" dirty="0">
                <a:solidFill>
                  <a:schemeClr val="tx1"/>
                </a:solidFill>
              </a:rPr>
              <a:t>الأتية ثم اجعلها في جملة مفيدة:</a:t>
            </a:r>
          </a:p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بنو، اتبعت، سيف، تترك، ابدأ.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7391" y="2372454"/>
            <a:ext cx="4973067" cy="3638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4320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5" grpId="0" animBg="1"/>
      <p:bldP spid="196" grpId="0" animBg="1"/>
      <p:bldP spid="197" grpId="0"/>
      <p:bldP spid="1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09600" y="434033"/>
            <a:ext cx="9739086" cy="1013767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1615440"/>
            <a:ext cx="5929086" cy="656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r>
              <a:rPr lang="ar-MA" sz="2800" b="1" dirty="0" smtClean="0">
                <a:solidFill>
                  <a:schemeClr val="tx1"/>
                </a:solidFill>
              </a:rPr>
              <a:t>. قرر عمر بن الخطاب يوماً أن يقتل ....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" y="1615440"/>
            <a:ext cx="3505200" cy="6365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سيدنا محمد عليه السلام</a:t>
            </a:r>
            <a:endParaRPr lang="en-US" sz="2800" b="1" dirty="0"/>
          </a:p>
        </p:txBody>
      </p:sp>
      <p:sp>
        <p:nvSpPr>
          <p:cNvPr id="19" name="Rectangle 18"/>
          <p:cNvSpPr/>
          <p:nvPr/>
        </p:nvSpPr>
        <p:spPr>
          <a:xfrm>
            <a:off x="4419600" y="2420035"/>
            <a:ext cx="5929086" cy="593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r>
              <a:rPr lang="ar-MA" sz="2800" b="1" dirty="0" smtClean="0">
                <a:solidFill>
                  <a:schemeClr val="tx1"/>
                </a:solidFill>
              </a:rPr>
              <a:t>. وجد عمر في الطريق رجلاً من .... رسول الله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3668" y="2439963"/>
            <a:ext cx="3505200" cy="593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صحابة</a:t>
            </a:r>
            <a:endParaRPr lang="en-US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4419600" y="3145807"/>
            <a:ext cx="5929086" cy="640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r>
              <a:rPr lang="ar-MA" sz="2800" b="1" dirty="0" smtClean="0">
                <a:solidFill>
                  <a:schemeClr val="tx1"/>
                </a:solidFill>
              </a:rPr>
              <a:t>. ذهب عمر .... نبينا محمد عليه السلام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3169140"/>
            <a:ext cx="3505200" cy="640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لقتل</a:t>
            </a:r>
            <a:endParaRPr lang="en-US" sz="2800" b="1" dirty="0"/>
          </a:p>
        </p:txBody>
      </p:sp>
      <p:sp>
        <p:nvSpPr>
          <p:cNvPr id="23" name="Rectangle 22"/>
          <p:cNvSpPr/>
          <p:nvPr/>
        </p:nvSpPr>
        <p:spPr>
          <a:xfrm>
            <a:off x="4419600" y="3916402"/>
            <a:ext cx="5929086" cy="593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r>
              <a:rPr lang="ar-MA" sz="2800" b="1" dirty="0" smtClean="0">
                <a:solidFill>
                  <a:schemeClr val="tx1"/>
                </a:solidFill>
              </a:rPr>
              <a:t>. توضأ عمر ثم قرأ .... من سورة طـه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00" y="3901831"/>
            <a:ext cx="3505200" cy="593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الصحيفة</a:t>
            </a:r>
            <a:endParaRPr lang="en-US" sz="2800" b="1" dirty="0"/>
          </a:p>
        </p:txBody>
      </p:sp>
      <p:sp>
        <p:nvSpPr>
          <p:cNvPr id="25" name="Rectangle 24"/>
          <p:cNvSpPr/>
          <p:nvPr/>
        </p:nvSpPr>
        <p:spPr>
          <a:xfrm>
            <a:off x="4419600" y="4627601"/>
            <a:ext cx="5929086" cy="593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b="1" dirty="0">
                <a:solidFill>
                  <a:schemeClr val="tx1"/>
                </a:solidFill>
              </a:rPr>
              <a:t>5</a:t>
            </a:r>
            <a:r>
              <a:rPr lang="ar-MA" sz="2800" b="1" dirty="0" smtClean="0">
                <a:solidFill>
                  <a:schemeClr val="tx1"/>
                </a:solidFill>
              </a:rPr>
              <a:t>. سن عمر .... لقتل النبي صلى الله عليه السلام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600" y="4648200"/>
            <a:ext cx="3505200" cy="593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سيفه</a:t>
            </a:r>
            <a:endParaRPr lang="en-US" sz="2800" b="1" dirty="0"/>
          </a:p>
        </p:txBody>
      </p:sp>
      <p:sp>
        <p:nvSpPr>
          <p:cNvPr id="27" name="Rectangle 26"/>
          <p:cNvSpPr/>
          <p:nvPr/>
        </p:nvSpPr>
        <p:spPr>
          <a:xfrm>
            <a:off x="4419600" y="5334000"/>
            <a:ext cx="5929086" cy="593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b="1" dirty="0" smtClean="0">
                <a:solidFill>
                  <a:schemeClr val="tx1"/>
                </a:solidFill>
              </a:rPr>
              <a:t>6</a:t>
            </a:r>
            <a:r>
              <a:rPr lang="ar-MA" sz="2800" b="1" dirty="0" smtClean="0">
                <a:solidFill>
                  <a:schemeClr val="tx1"/>
                </a:solidFill>
              </a:rPr>
              <a:t>. قال عمر بن الخطاب ذاهب .... محمداً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9600" y="5349631"/>
            <a:ext cx="3505200" cy="593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لأقتل</a:t>
            </a:r>
            <a:endParaRPr lang="en-US" sz="2800" b="1" dirty="0"/>
          </a:p>
        </p:txBody>
      </p:sp>
      <p:sp>
        <p:nvSpPr>
          <p:cNvPr id="37" name="Rectangle 36"/>
          <p:cNvSpPr/>
          <p:nvPr/>
        </p:nvSpPr>
        <p:spPr>
          <a:xfrm>
            <a:off x="4419600" y="6019800"/>
            <a:ext cx="5929086" cy="593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b="1" dirty="0" smtClean="0">
                <a:solidFill>
                  <a:schemeClr val="tx1"/>
                </a:solidFill>
              </a:rPr>
              <a:t>7</a:t>
            </a:r>
            <a:r>
              <a:rPr lang="ar-MA" sz="2800" b="1" dirty="0" smtClean="0">
                <a:solidFill>
                  <a:schemeClr val="tx1"/>
                </a:solidFill>
              </a:rPr>
              <a:t>. أختك فاطمة .... اتبعا محمداً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9600" y="6016284"/>
            <a:ext cx="3505200" cy="593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وزوجها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1822577" y="685800"/>
            <a:ext cx="73276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املأ الفراغات في الجملة بكلمة مناسبة من عندك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30" name="Rectangle 29"/>
            <p:cNvSpPr/>
            <p:nvPr/>
          </p:nvSpPr>
          <p:spPr>
            <a:xfrm>
              <a:off x="1139952" y="5427663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835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7" grpId="0" animBg="1"/>
      <p:bldP spid="38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5000" y="1459916"/>
            <a:ext cx="4648200" cy="887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r>
              <a:rPr lang="ar-MA" sz="2800" b="1" dirty="0" smtClean="0">
                <a:solidFill>
                  <a:schemeClr val="tx1"/>
                </a:solidFill>
              </a:rPr>
              <a:t>. وفي الطريق وجد عمر رجلا من تابعي رسول الله صلى الله عليه وسلم.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2550195"/>
            <a:ext cx="4648200" cy="887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r>
              <a:rPr lang="ar-MA" sz="2800" b="1" dirty="0" smtClean="0">
                <a:solidFill>
                  <a:schemeClr val="tx1"/>
                </a:solidFill>
              </a:rPr>
              <a:t>. قرر عمر بن الخطاب قتل سيدنا محمد صلى الله عليه وسلم.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3614313"/>
            <a:ext cx="4648200" cy="889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r>
              <a:rPr lang="ar-MA" sz="2800" b="1" dirty="0" smtClean="0">
                <a:solidFill>
                  <a:schemeClr val="tx1"/>
                </a:solidFill>
              </a:rPr>
              <a:t>. كان عمر يذهب إلى محمد لأن يسلم.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5000" y="4664345"/>
            <a:ext cx="4648200" cy="858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r>
              <a:rPr lang="ar-MA" sz="2800" b="1" dirty="0" smtClean="0">
                <a:solidFill>
                  <a:schemeClr val="tx1"/>
                </a:solidFill>
              </a:rPr>
              <a:t>. لقي رجل عمر رضي الله عنه خائفاً لإسلامه.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5703280"/>
            <a:ext cx="4648200" cy="8583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2800" b="1" dirty="0">
                <a:solidFill>
                  <a:schemeClr val="tx1"/>
                </a:solidFill>
              </a:rPr>
              <a:t>5</a:t>
            </a:r>
            <a:r>
              <a:rPr lang="ar-MA" sz="2800" b="1" dirty="0" smtClean="0">
                <a:solidFill>
                  <a:schemeClr val="tx1"/>
                </a:solidFill>
              </a:rPr>
              <a:t>. أخت عمر فاطمة اتبعت محمداً فقط.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912" y="1497654"/>
            <a:ext cx="3505200" cy="849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400" b="1" dirty="0" smtClean="0">
                <a:solidFill>
                  <a:schemeClr val="tx1"/>
                </a:solidFill>
              </a:rPr>
              <a:t>والصحيح: </a:t>
            </a:r>
            <a:r>
              <a:rPr lang="ar-MA" sz="2400" b="1" dirty="0">
                <a:solidFill>
                  <a:schemeClr val="tx1"/>
                </a:solidFill>
              </a:rPr>
              <a:t>وفي الطريق وجد عمر رجلا </a:t>
            </a:r>
            <a:r>
              <a:rPr lang="ar-MA" sz="2400" b="1" dirty="0" smtClean="0">
                <a:solidFill>
                  <a:schemeClr val="tx1"/>
                </a:solidFill>
              </a:rPr>
              <a:t>من صحابة رسول الله.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3400" y="457200"/>
            <a:ext cx="9829800" cy="838200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6912" y="2576376"/>
            <a:ext cx="3505200" cy="8262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800" b="1" dirty="0">
                <a:solidFill>
                  <a:schemeClr val="tx1"/>
                </a:solidFill>
              </a:rPr>
              <a:t>قرر عمر بن الخطاب قتل سيدنا محمد </a:t>
            </a:r>
            <a:r>
              <a:rPr lang="ar-MA" sz="2800" b="1" dirty="0" smtClean="0">
                <a:solidFill>
                  <a:schemeClr val="tx1"/>
                </a:solidFill>
              </a:rPr>
              <a:t>عليه السلام.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6912" y="3648174"/>
            <a:ext cx="3505200" cy="8242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800" b="1" dirty="0" smtClean="0">
                <a:solidFill>
                  <a:schemeClr val="tx1"/>
                </a:solidFill>
              </a:rPr>
              <a:t>والصحيح: </a:t>
            </a:r>
            <a:r>
              <a:rPr lang="ar-MA" sz="2800" b="1" dirty="0">
                <a:solidFill>
                  <a:schemeClr val="tx1"/>
                </a:solidFill>
              </a:rPr>
              <a:t>كان عمر يذهب إلى محمد </a:t>
            </a:r>
            <a:r>
              <a:rPr lang="ar-MA" sz="2800" b="1" dirty="0" smtClean="0">
                <a:solidFill>
                  <a:schemeClr val="tx1"/>
                </a:solidFill>
              </a:rPr>
              <a:t>لأن يقتله.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6912" y="4703946"/>
            <a:ext cx="3505200" cy="8281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800" b="1" dirty="0">
                <a:solidFill>
                  <a:schemeClr val="tx1"/>
                </a:solidFill>
              </a:rPr>
              <a:t>لقي رجل عمر رضي الله عنه خائفاً لإسلامه</a:t>
            </a:r>
            <a:r>
              <a:rPr lang="ar-MA" sz="2800" b="1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912" y="5695498"/>
            <a:ext cx="3505200" cy="8710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800" b="1" dirty="0">
                <a:solidFill>
                  <a:schemeClr val="tx1"/>
                </a:solidFill>
              </a:rPr>
              <a:t>و</a:t>
            </a:r>
            <a:r>
              <a:rPr lang="ar-MA" sz="2800" b="1" dirty="0" smtClean="0">
                <a:solidFill>
                  <a:schemeClr val="tx1"/>
                </a:solidFill>
              </a:rPr>
              <a:t>الصحيح: </a:t>
            </a:r>
            <a:r>
              <a:rPr lang="ar-MA" sz="2800" b="1" dirty="0">
                <a:solidFill>
                  <a:schemeClr val="tx1"/>
                </a:solidFill>
              </a:rPr>
              <a:t>أخت عمر </a:t>
            </a:r>
            <a:r>
              <a:rPr lang="ar-MA" sz="2800" b="1" dirty="0" smtClean="0">
                <a:solidFill>
                  <a:schemeClr val="tx1"/>
                </a:solidFill>
              </a:rPr>
              <a:t>فاطمة وزوجها اتبعتا محمداً.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76932" y="2553756"/>
            <a:ext cx="1371600" cy="876579"/>
            <a:chOff x="4383024" y="2017776"/>
            <a:chExt cx="1371600" cy="787400"/>
          </a:xfrm>
        </p:grpSpPr>
        <p:sp>
          <p:nvSpPr>
            <p:cNvPr id="20" name="Rectangle 19"/>
            <p:cNvSpPr/>
            <p:nvPr/>
          </p:nvSpPr>
          <p:spPr>
            <a:xfrm>
              <a:off x="4383024" y="2017776"/>
              <a:ext cx="1371600" cy="787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MA" sz="2800" b="1" dirty="0" smtClean="0">
                  <a:solidFill>
                    <a:schemeClr val="tx1"/>
                  </a:solidFill>
                </a:rPr>
                <a:t>صحيح</a:t>
              </a:r>
              <a:r>
                <a:rPr lang="ar-MA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</a:rPr>
                <a:t>(  )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453596" y="2249840"/>
                  <a:ext cx="381000" cy="429768"/>
                </a:xfrm>
                <a:prstGeom prst="rect">
                  <a:avLst/>
                </a:prstGeom>
                <a:noFill/>
              </p:spPr>
              <p:txBody>
                <a:bodyPr wrap="square" lIns="80815" tIns="40407" rIns="80815" bIns="40407" rtlCol="0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√</m:t>
                        </m:r>
                      </m:oMath>
                    </m:oMathPara>
                  </a14:m>
                  <a:endParaRPr lang="en-US" sz="18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3596" y="2249840"/>
                  <a:ext cx="381000" cy="4297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4162864" y="1476028"/>
            <a:ext cx="1371600" cy="876579"/>
            <a:chOff x="4384431" y="1107831"/>
            <a:chExt cx="1371600" cy="787400"/>
          </a:xfrm>
        </p:grpSpPr>
        <p:sp>
          <p:nvSpPr>
            <p:cNvPr id="23" name="Rectangle 22"/>
            <p:cNvSpPr/>
            <p:nvPr/>
          </p:nvSpPr>
          <p:spPr>
            <a:xfrm>
              <a:off x="4384431" y="1107831"/>
              <a:ext cx="1371600" cy="787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MA" sz="2800" b="1" dirty="0">
                  <a:solidFill>
                    <a:schemeClr val="tx1"/>
                  </a:solidFill>
                </a:rPr>
                <a:t>خطأ</a:t>
              </a:r>
              <a:r>
                <a:rPr lang="ar-MA" sz="2800" dirty="0">
                  <a:solidFill>
                    <a:schemeClr val="tx1"/>
                  </a:solidFill>
                </a:rPr>
                <a:t>   </a:t>
              </a:r>
              <a:r>
                <a:rPr lang="en-US" sz="2400" dirty="0" smtClean="0">
                  <a:solidFill>
                    <a:schemeClr val="tx1"/>
                  </a:solidFill>
                </a:rPr>
                <a:t>(   </a:t>
              </a:r>
              <a:r>
                <a:rPr lang="en-US" sz="2400" dirty="0">
                  <a:solidFill>
                    <a:schemeClr val="tx1"/>
                  </a:solidFill>
                </a:rPr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516903" y="1333101"/>
                  <a:ext cx="320040" cy="405059"/>
                </a:xfrm>
                <a:prstGeom prst="rect">
                  <a:avLst/>
                </a:prstGeom>
                <a:noFill/>
              </p:spPr>
              <p:txBody>
                <a:bodyPr wrap="square" lIns="80815" tIns="40407" rIns="80815" bIns="40407" rtlCol="0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en-US" sz="1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6903" y="1333101"/>
                  <a:ext cx="320040" cy="40505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846" r="-21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4171072" y="3623604"/>
            <a:ext cx="1371600" cy="876579"/>
            <a:chOff x="4379040" y="2868176"/>
            <a:chExt cx="1371600" cy="787400"/>
          </a:xfrm>
        </p:grpSpPr>
        <p:sp>
          <p:nvSpPr>
            <p:cNvPr id="26" name="Rectangle 25"/>
            <p:cNvSpPr/>
            <p:nvPr/>
          </p:nvSpPr>
          <p:spPr>
            <a:xfrm>
              <a:off x="4379040" y="2868176"/>
              <a:ext cx="1371600" cy="787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MA" sz="2800" b="1" dirty="0">
                  <a:solidFill>
                    <a:schemeClr val="tx1"/>
                  </a:solidFill>
                </a:rPr>
                <a:t>خطأ</a:t>
              </a:r>
              <a:r>
                <a:rPr lang="ar-MA" sz="2800" dirty="0">
                  <a:solidFill>
                    <a:schemeClr val="tx1"/>
                  </a:solidFill>
                </a:rPr>
                <a:t> </a:t>
              </a:r>
              <a:r>
                <a:rPr lang="ar-MA" sz="2800" dirty="0" smtClean="0">
                  <a:solidFill>
                    <a:schemeClr val="tx1"/>
                  </a:solidFill>
                </a:rPr>
                <a:t>  </a:t>
              </a:r>
              <a:r>
                <a:rPr lang="en-US" sz="2400" dirty="0" smtClean="0">
                  <a:solidFill>
                    <a:schemeClr val="tx1"/>
                  </a:solidFill>
                </a:rPr>
                <a:t>(   </a:t>
              </a:r>
              <a:r>
                <a:rPr lang="en-US" sz="2400" dirty="0">
                  <a:solidFill>
                    <a:schemeClr val="tx1"/>
                  </a:solidFill>
                </a:rPr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525108" y="3118027"/>
                  <a:ext cx="353568" cy="405059"/>
                </a:xfrm>
                <a:prstGeom prst="rect">
                  <a:avLst/>
                </a:prstGeom>
                <a:noFill/>
              </p:spPr>
              <p:txBody>
                <a:bodyPr wrap="square" lIns="80815" tIns="40407" rIns="80815" bIns="40407" rtlCol="0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108" y="3118027"/>
                  <a:ext cx="353568" cy="40505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724" r="-10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4176932" y="4683200"/>
            <a:ext cx="1364332" cy="876579"/>
            <a:chOff x="4384900" y="3723244"/>
            <a:chExt cx="1364332" cy="787400"/>
          </a:xfrm>
        </p:grpSpPr>
        <p:sp>
          <p:nvSpPr>
            <p:cNvPr id="29" name="Rectangle 28"/>
            <p:cNvSpPr/>
            <p:nvPr/>
          </p:nvSpPr>
          <p:spPr>
            <a:xfrm>
              <a:off x="4384900" y="3723244"/>
              <a:ext cx="1364332" cy="787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MA" sz="2800" b="1" dirty="0" smtClean="0">
                  <a:solidFill>
                    <a:schemeClr val="tx1"/>
                  </a:solidFill>
                </a:rPr>
                <a:t>صحيح</a:t>
              </a:r>
              <a:r>
                <a:rPr lang="ar-MA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</a:rPr>
                <a:t>(  )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441172" y="3972969"/>
                  <a:ext cx="396240" cy="429768"/>
                </a:xfrm>
                <a:prstGeom prst="rect">
                  <a:avLst/>
                </a:prstGeom>
                <a:noFill/>
              </p:spPr>
              <p:txBody>
                <a:bodyPr wrap="square" lIns="80815" tIns="40407" rIns="80815" bIns="40407" rtlCol="0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√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1172" y="3972969"/>
                  <a:ext cx="396240" cy="42976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4191000" y="5722936"/>
            <a:ext cx="1371600" cy="858400"/>
            <a:chOff x="4342696" y="4825628"/>
            <a:chExt cx="1371600" cy="771071"/>
          </a:xfrm>
        </p:grpSpPr>
        <p:sp>
          <p:nvSpPr>
            <p:cNvPr id="32" name="Rectangle 31"/>
            <p:cNvSpPr/>
            <p:nvPr/>
          </p:nvSpPr>
          <p:spPr>
            <a:xfrm>
              <a:off x="4342696" y="4825628"/>
              <a:ext cx="1371600" cy="77107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MA" sz="2800" b="1" dirty="0">
                  <a:solidFill>
                    <a:schemeClr val="tx1"/>
                  </a:solidFill>
                </a:rPr>
                <a:t>خطأ</a:t>
              </a:r>
              <a:r>
                <a:rPr lang="ar-MA" sz="2800" dirty="0">
                  <a:solidFill>
                    <a:schemeClr val="tx1"/>
                  </a:solidFill>
                </a:rPr>
                <a:t>  </a:t>
              </a:r>
              <a:r>
                <a:rPr lang="ar-MA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smtClean="0">
                  <a:solidFill>
                    <a:schemeClr val="tx1"/>
                  </a:solidFill>
                </a:rPr>
                <a:t>(   </a:t>
              </a:r>
              <a:r>
                <a:rPr lang="en-US" sz="2400" dirty="0">
                  <a:solidFill>
                    <a:schemeClr val="tx1"/>
                  </a:solidFill>
                </a:rPr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488765" y="5046094"/>
                  <a:ext cx="320040" cy="405059"/>
                </a:xfrm>
                <a:prstGeom prst="rect">
                  <a:avLst/>
                </a:prstGeom>
                <a:noFill/>
              </p:spPr>
              <p:txBody>
                <a:bodyPr wrap="square" lIns="80815" tIns="40407" rIns="80815" bIns="40407" rtlCol="0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8765" y="5046094"/>
                  <a:ext cx="320040" cy="40505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887" r="-20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ctangle 1"/>
          <p:cNvSpPr/>
          <p:nvPr/>
        </p:nvSpPr>
        <p:spPr>
          <a:xfrm>
            <a:off x="1534838" y="609600"/>
            <a:ext cx="79031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3600" b="1" dirty="0">
                <a:ln>
                  <a:solidFill>
                    <a:schemeClr val="bg1"/>
                  </a:solidFill>
                </a:ln>
                <a:latin typeface="SutonnyMJ" pitchFamily="2" charset="0"/>
              </a:rPr>
              <a:t>كتابة الصحيح  أو الخطأ مع تصحيح الخطأ في النص</a:t>
            </a:r>
            <a:endParaRPr lang="en-US" sz="3600" b="1" dirty="0">
              <a:ln>
                <a:solidFill>
                  <a:schemeClr val="bg1"/>
                </a:solidFill>
              </a:ln>
              <a:latin typeface="SutonnyMJ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35" name="Rectangle 34"/>
            <p:cNvSpPr/>
            <p:nvPr/>
          </p:nvSpPr>
          <p:spPr>
            <a:xfrm>
              <a:off x="1139952" y="5400040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7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225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7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8" name="Group 11427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" name="Rectangle 1"/>
            <p:cNvSpPr/>
            <p:nvPr/>
          </p:nvSpPr>
          <p:spPr>
            <a:xfrm>
              <a:off x="1139952" y="5410200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5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8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9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6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7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8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9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0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1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2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3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5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6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7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8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9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0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1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2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3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4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5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6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7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8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9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0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1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2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3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4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5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6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7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8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9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0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1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2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3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4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6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7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8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9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0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1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2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3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4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5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6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7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8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9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0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1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2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3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4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5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6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7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8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9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0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1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2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3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4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5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6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7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8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9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0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1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2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3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4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5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7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8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9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0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1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2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3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4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5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6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7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8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9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0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1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2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7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8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9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0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1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2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3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4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5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6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8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9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0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1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2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3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4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5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6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7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8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9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0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1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2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3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4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5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6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7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8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9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0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1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2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3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4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5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6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7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8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9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0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1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2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3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4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5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6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7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5" name="Rounded Rectangle 194"/>
          <p:cNvSpPr/>
          <p:nvPr/>
        </p:nvSpPr>
        <p:spPr>
          <a:xfrm>
            <a:off x="8254510" y="2561226"/>
            <a:ext cx="2095500" cy="533400"/>
          </a:xfrm>
          <a:prstGeom prst="round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حكام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6" name="Rectangular Callout 195"/>
          <p:cNvSpPr/>
          <p:nvPr/>
        </p:nvSpPr>
        <p:spPr>
          <a:xfrm>
            <a:off x="8254510" y="1828074"/>
            <a:ext cx="2095500" cy="492034"/>
          </a:xfrm>
          <a:prstGeom prst="wedgeRectCallou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حاكم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7" name="Rounded Rectangle 196"/>
          <p:cNvSpPr/>
          <p:nvPr/>
        </p:nvSpPr>
        <p:spPr>
          <a:xfrm>
            <a:off x="5729946" y="2561226"/>
            <a:ext cx="2095500" cy="533400"/>
          </a:xfrm>
          <a:prstGeom prst="round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سادة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8" name="Rectangular Callout 197"/>
          <p:cNvSpPr/>
          <p:nvPr/>
        </p:nvSpPr>
        <p:spPr>
          <a:xfrm>
            <a:off x="5729946" y="1828074"/>
            <a:ext cx="2095500" cy="492034"/>
          </a:xfrm>
          <a:prstGeom prst="wedgeRectCallou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سيد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666750" y="2561226"/>
            <a:ext cx="2095500" cy="533400"/>
          </a:xfrm>
          <a:prstGeom prst="round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الطرق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0" name="Rectangular Callout 199"/>
          <p:cNvSpPr/>
          <p:nvPr/>
        </p:nvSpPr>
        <p:spPr>
          <a:xfrm>
            <a:off x="666750" y="1828074"/>
            <a:ext cx="2095500" cy="492034"/>
          </a:xfrm>
          <a:prstGeom prst="wedgeRectCallou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الطريق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1" name="Rounded Rectangle 200"/>
          <p:cNvSpPr/>
          <p:nvPr/>
        </p:nvSpPr>
        <p:spPr>
          <a:xfrm>
            <a:off x="3181350" y="2561226"/>
            <a:ext cx="2095500" cy="533400"/>
          </a:xfrm>
          <a:prstGeom prst="round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سيوف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2" name="Rectangular Callout 201"/>
          <p:cNvSpPr/>
          <p:nvPr/>
        </p:nvSpPr>
        <p:spPr>
          <a:xfrm>
            <a:off x="3181350" y="1828074"/>
            <a:ext cx="2095500" cy="492034"/>
          </a:xfrm>
          <a:prstGeom prst="wedgeRectCallou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سيف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7" name="Down Arrow Callout 206"/>
          <p:cNvSpPr/>
          <p:nvPr/>
        </p:nvSpPr>
        <p:spPr>
          <a:xfrm>
            <a:off x="841666" y="410428"/>
            <a:ext cx="9291204" cy="1342172"/>
          </a:xfrm>
          <a:prstGeom prst="downArrowCallou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89" y="3380375"/>
            <a:ext cx="2152211" cy="31298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642" y="3360625"/>
            <a:ext cx="2119103" cy="313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429" name="Picture 114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165" y="3380374"/>
            <a:ext cx="2143125" cy="31298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430" name="Picture 114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1" y="3360624"/>
            <a:ext cx="2196169" cy="31599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431" name="Rectangle 11430"/>
          <p:cNvSpPr/>
          <p:nvPr/>
        </p:nvSpPr>
        <p:spPr>
          <a:xfrm>
            <a:off x="1478732" y="514588"/>
            <a:ext cx="80153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3600" b="1" dirty="0">
                <a:ln>
                  <a:solidFill>
                    <a:schemeClr val="bg1"/>
                  </a:solidFill>
                </a:ln>
              </a:rPr>
              <a:t>تحويل الكلمات التالية من المفرد إلى الجمع من النص</a:t>
            </a:r>
            <a:endParaRPr lang="en-US" sz="3600" b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8853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7" grpId="0" animBg="1"/>
      <p:bldP spid="114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8" name="Group 11427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" name="Rectangle 1"/>
            <p:cNvSpPr/>
            <p:nvPr/>
          </p:nvSpPr>
          <p:spPr>
            <a:xfrm>
              <a:off x="1139952" y="5410200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5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8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9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6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7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8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9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0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1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2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3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5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6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7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8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9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0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1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2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3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4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5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6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7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8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9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0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1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2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3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4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5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6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7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8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9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0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1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2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3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4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6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7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8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9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0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1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2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3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4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5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6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7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8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9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0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1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2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3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4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5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6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7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8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9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0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1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2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3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4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5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6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7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8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9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0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1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2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3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4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5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7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8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9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0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1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2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3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4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5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6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7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8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9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0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1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2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7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8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9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0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1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2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3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4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5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6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8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9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0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1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2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3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4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5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6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7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8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9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0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1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2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3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4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5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6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7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8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9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0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1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2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3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4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5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6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7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8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9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0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1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2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3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4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5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6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7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5" name="Rounded Rectangle 194"/>
          <p:cNvSpPr/>
          <p:nvPr/>
        </p:nvSpPr>
        <p:spPr>
          <a:xfrm>
            <a:off x="8254510" y="2561226"/>
            <a:ext cx="2095500" cy="533400"/>
          </a:xfrm>
          <a:prstGeom prst="round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ديار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6" name="Rectangular Callout 195"/>
          <p:cNvSpPr/>
          <p:nvPr/>
        </p:nvSpPr>
        <p:spPr>
          <a:xfrm>
            <a:off x="8254510" y="1828074"/>
            <a:ext cx="2095500" cy="492034"/>
          </a:xfrm>
          <a:prstGeom prst="wedgeRectCallou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دار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7" name="Rounded Rectangle 196"/>
          <p:cNvSpPr/>
          <p:nvPr/>
        </p:nvSpPr>
        <p:spPr>
          <a:xfrm>
            <a:off x="5729946" y="2561226"/>
            <a:ext cx="2095500" cy="533400"/>
          </a:xfrm>
          <a:prstGeom prst="round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أخوات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8" name="Rectangular Callout 197"/>
          <p:cNvSpPr/>
          <p:nvPr/>
        </p:nvSpPr>
        <p:spPr>
          <a:xfrm>
            <a:off x="5729946" y="1828074"/>
            <a:ext cx="2095500" cy="492034"/>
          </a:xfrm>
          <a:prstGeom prst="wedgeRectCallou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أخت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666750" y="2561226"/>
            <a:ext cx="2095500" cy="533400"/>
          </a:xfrm>
          <a:prstGeom prst="round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أيام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0" name="Rectangular Callout 199"/>
          <p:cNvSpPr/>
          <p:nvPr/>
        </p:nvSpPr>
        <p:spPr>
          <a:xfrm>
            <a:off x="666750" y="1828074"/>
            <a:ext cx="2095500" cy="492034"/>
          </a:xfrm>
          <a:prstGeom prst="wedgeRectCallou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يوم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1" name="Rounded Rectangle 200"/>
          <p:cNvSpPr/>
          <p:nvPr/>
        </p:nvSpPr>
        <p:spPr>
          <a:xfrm>
            <a:off x="3181350" y="2561226"/>
            <a:ext cx="2095500" cy="533400"/>
          </a:xfrm>
          <a:prstGeom prst="round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256" tIns="48628" rIns="97256" bIns="48628"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أبواب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2" name="Rectangular Callout 201"/>
          <p:cNvSpPr/>
          <p:nvPr/>
        </p:nvSpPr>
        <p:spPr>
          <a:xfrm>
            <a:off x="3181350" y="1828074"/>
            <a:ext cx="2095500" cy="492034"/>
          </a:xfrm>
          <a:prstGeom prst="wedgeRectCallou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باب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r="7512"/>
          <a:stretch/>
        </p:blipFill>
        <p:spPr>
          <a:xfrm>
            <a:off x="5665870" y="3317639"/>
            <a:ext cx="2258930" cy="32607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37" y="3380375"/>
            <a:ext cx="2222128" cy="31870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429" name="Picture 114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99" y="3372560"/>
            <a:ext cx="2119801" cy="31376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6" name="Picture 20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72558"/>
            <a:ext cx="2256504" cy="32057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8" name="Down Arrow Callout 207"/>
          <p:cNvSpPr/>
          <p:nvPr/>
        </p:nvSpPr>
        <p:spPr>
          <a:xfrm>
            <a:off x="841666" y="353040"/>
            <a:ext cx="9291204" cy="1342172"/>
          </a:xfrm>
          <a:prstGeom prst="downArrowCallou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7256" tIns="48628" rIns="97256" bIns="48628"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1478732" y="457200"/>
            <a:ext cx="80153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3600" b="1" dirty="0">
                <a:ln>
                  <a:solidFill>
                    <a:schemeClr val="bg1"/>
                  </a:solidFill>
                </a:ln>
              </a:rPr>
              <a:t>تحويل الكلمات التالية من المفرد إلى الجمع من النص</a:t>
            </a:r>
            <a:endParaRPr lang="en-US" sz="3600" b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8461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8" grpId="0" animBg="1"/>
      <p:bldP spid="2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970456" y="1752600"/>
            <a:ext cx="2064327" cy="2063262"/>
          </a:xfrm>
          <a:prstGeom prst="downArrow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12-Point Star 14"/>
          <p:cNvSpPr/>
          <p:nvPr/>
        </p:nvSpPr>
        <p:spPr>
          <a:xfrm>
            <a:off x="838200" y="4038990"/>
            <a:ext cx="2320634" cy="2525934"/>
          </a:xfrm>
          <a:prstGeom prst="star12">
            <a:avLst/>
          </a:prstGeom>
          <a:ln w="3810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خمس دقائق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457200"/>
            <a:ext cx="9677400" cy="97847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3811619" y="602570"/>
            <a:ext cx="31987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6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في أزواج</a:t>
            </a:r>
            <a:endParaRPr lang="en-US" sz="36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12" name="Rectangle 11"/>
            <p:cNvSpPr/>
            <p:nvPr/>
          </p:nvSpPr>
          <p:spPr>
            <a:xfrm>
              <a:off x="1139952" y="5410200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0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52" y="1645549"/>
            <a:ext cx="6291348" cy="5075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50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250870" y="499399"/>
            <a:ext cx="5105401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سن عمر بن الخطاب سيفه لقتل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02184" y="499399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علي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78184" y="499399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محمد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1188" y="6629400"/>
            <a:ext cx="7073362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00" b="1" dirty="0" smtClean="0">
                <a:solidFill>
                  <a:schemeClr val="tx1"/>
                </a:solidFill>
              </a:rPr>
              <a:t>5</a:t>
            </a:r>
            <a:endParaRPr lang="en-US" sz="1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4184" y="499399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عثمان</a:t>
            </a:r>
            <a:endParaRPr lang="en-US" sz="28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250870" y="1531030"/>
            <a:ext cx="5105401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توضأ عمر ثم بدأ القراءة من سورة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02184" y="1562292"/>
            <a:ext cx="1447800" cy="812800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البقرة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78184" y="1577923"/>
            <a:ext cx="1447800" cy="797169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الحجرات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4184" y="1577923"/>
            <a:ext cx="1447800" cy="797169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طـــه</a:t>
            </a:r>
            <a:endParaRPr lang="en-US" sz="28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5250870" y="2562661"/>
            <a:ext cx="5105401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قرر عمر بن الخطاب قتل سيدنا محمد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02184" y="2593922"/>
            <a:ext cx="1447800" cy="812800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صحيح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78184" y="2593922"/>
            <a:ext cx="1447800" cy="812800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خطأ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54184" y="2593922"/>
            <a:ext cx="1447800" cy="812800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كلاهما صحيح</a:t>
            </a:r>
            <a:endParaRPr lang="en-US" sz="32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5250870" y="3594291"/>
            <a:ext cx="5105401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اتبعت أخت عمر فاطمة اتبعت محمداً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02184" y="3594291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قبله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078184" y="3594291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بعده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54184" y="3594291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مع بعض</a:t>
            </a:r>
            <a:endParaRPr lang="en-US" sz="28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5250870" y="4625922"/>
            <a:ext cx="5105401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السيوف كلمة جمعة ومفردها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602184" y="4625922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السائف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078184" y="4625922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السيف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54184" y="4625922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السيفة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840184" y="449199"/>
                <a:ext cx="990600" cy="726588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39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84" y="449199"/>
                <a:ext cx="990600" cy="7265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40384" y="240118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384" y="240118"/>
                <a:ext cx="838200" cy="8202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392384" y="240118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384" y="240118"/>
                <a:ext cx="838200" cy="8202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16184" y="1559412"/>
                <a:ext cx="990600" cy="726588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39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184" y="1559412"/>
                <a:ext cx="990600" cy="7265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916384" y="1343462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384" y="1343462"/>
                <a:ext cx="838200" cy="8202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440384" y="1343462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384" y="1343462"/>
                <a:ext cx="838200" cy="8202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16384" y="2303379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384" y="2303379"/>
                <a:ext cx="838200" cy="8202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64185" y="2550012"/>
                <a:ext cx="990600" cy="726588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39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85" y="2550012"/>
                <a:ext cx="990600" cy="7265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322619" y="3553690"/>
                <a:ext cx="990600" cy="726588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39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619" y="3553690"/>
                <a:ext cx="990600" cy="726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392384" y="3335010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384" y="3335010"/>
                <a:ext cx="838200" cy="8202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16384" y="3335010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384" y="3335010"/>
                <a:ext cx="838200" cy="8202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440384" y="4366641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384" y="4366641"/>
                <a:ext cx="838200" cy="8202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392384" y="4366641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384" y="4366641"/>
                <a:ext cx="838200" cy="8202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840184" y="4600232"/>
                <a:ext cx="990600" cy="726588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39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84" y="4600232"/>
                <a:ext cx="990600" cy="726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392385" y="2356536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385" y="2356536"/>
                <a:ext cx="838200" cy="8202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/>
          <p:cNvSpPr/>
          <p:nvPr/>
        </p:nvSpPr>
        <p:spPr>
          <a:xfrm>
            <a:off x="5250870" y="5632938"/>
            <a:ext cx="5105402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800" b="1" dirty="0" smtClean="0">
                <a:solidFill>
                  <a:schemeClr val="tx1"/>
                </a:solidFill>
              </a:rPr>
              <a:t>أخت كلمة مفردة جمعها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602185" y="5632938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إخوة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078185" y="5632938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أخوات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54185" y="5632938"/>
            <a:ext cx="1447800" cy="844062"/>
          </a:xfrm>
          <a:prstGeom prst="round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أخوت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840185" y="5582738"/>
                <a:ext cx="990600" cy="726588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39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85" y="5582738"/>
                <a:ext cx="990600" cy="7265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440385" y="5373657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385" y="5373657"/>
                <a:ext cx="838200" cy="8202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392385" y="5373657"/>
                <a:ext cx="838200" cy="820267"/>
              </a:xfrm>
              <a:prstGeom prst="rect">
                <a:avLst/>
              </a:prstGeom>
              <a:noFill/>
            </p:spPr>
            <p:txBody>
              <a:bodyPr wrap="square" lIns="80815" tIns="40407" rIns="80815" bIns="40407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385" y="5373657"/>
                <a:ext cx="838200" cy="8202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" name="Rectangle 244"/>
          <p:cNvSpPr/>
          <p:nvPr/>
        </p:nvSpPr>
        <p:spPr>
          <a:xfrm>
            <a:off x="1243585" y="6700272"/>
            <a:ext cx="8467344" cy="406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grpSp>
        <p:nvGrpSpPr>
          <p:cNvPr id="246" name="Group 245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47" name="Rectangle 246"/>
            <p:cNvSpPr/>
            <p:nvPr/>
          </p:nvSpPr>
          <p:spPr>
            <a:xfrm>
              <a:off x="1139952" y="5443971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9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251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Rectangle 252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53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254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255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256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257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258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259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260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261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262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263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264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265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266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267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268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269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Rectangle 270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271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272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Rectangle 273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89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400" decel="100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decel="100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decel="100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decel="100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400" decel="100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400" decel="100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400" decel="100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decel="100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400" decel="100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40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5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5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400" decel="100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400" decel="100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00" decel="100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 decel="100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400" decel="100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4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5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25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400" decel="100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400" decel="100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400" decel="100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400" decel="100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400" decel="100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40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40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40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5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25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400" decel="100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400" decel="100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400" decel="100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400" decel="100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400" decel="1000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400" decel="1000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400" decel="1000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400" decel="1000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25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25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25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2" grpId="0" animBg="1"/>
      <p:bldP spid="13" grpId="0" animBg="1"/>
      <p:bldP spid="14" grpId="0" animBg="1"/>
      <p:bldP spid="15" grpId="0" build="p" animBg="1"/>
      <p:bldP spid="16" grpId="0" animBg="1"/>
      <p:bldP spid="17" grpId="0" animBg="1"/>
      <p:bldP spid="18" grpId="0" animBg="1"/>
      <p:bldP spid="19" grpId="0" build="p" animBg="1"/>
      <p:bldP spid="20" grpId="0" animBg="1"/>
      <p:bldP spid="21" grpId="0" animBg="1"/>
      <p:bldP spid="22" grpId="0" animBg="1"/>
      <p:bldP spid="23" grpId="0" build="p" animBg="1"/>
      <p:bldP spid="24" grpId="0" animBg="1"/>
      <p:bldP spid="25" grpId="0" animBg="1"/>
      <p:bldP spid="26" grpId="0" animBg="1"/>
      <p:bldP spid="27" grpId="0" build="p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9" grpId="0" uiExpand="1" build="p" animBg="1"/>
      <p:bldP spid="50" grpId="0" animBg="1"/>
      <p:bldP spid="51" grpId="0" animBg="1"/>
      <p:bldP spid="52" grpId="0" animBg="1"/>
      <p:bldP spid="53" grpId="0"/>
      <p:bldP spid="54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76400" y="6606588"/>
            <a:ext cx="7620000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8382000" y="1632055"/>
            <a:ext cx="1768338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رضي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867400" y="1632055"/>
            <a:ext cx="1803118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يستفيدون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352800" y="1632055"/>
            <a:ext cx="1782620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يقتدون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838200" y="1632055"/>
            <a:ext cx="1863862" cy="650240"/>
          </a:xfrm>
          <a:prstGeom prst="wedgeRoundRectCallou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لا يخشى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8367" y="381000"/>
            <a:ext cx="9680449" cy="98009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362200" y="533400"/>
            <a:ext cx="6629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dirty="0">
                <a:solidFill>
                  <a:srgbClr val="FFC000"/>
                </a:solidFill>
              </a:rPr>
              <a:t>تحقيق بعض </a:t>
            </a:r>
            <a:r>
              <a:rPr lang="ar-MA" sz="3600" b="1" dirty="0" smtClean="0">
                <a:solidFill>
                  <a:srgbClr val="FFC000"/>
                </a:solidFill>
              </a:rPr>
              <a:t>الأفعال 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ar-MA" sz="3600" b="1" dirty="0">
                <a:solidFill>
                  <a:srgbClr val="FFC000"/>
                </a:solidFill>
              </a:rPr>
              <a:t>من الدرس</a:t>
            </a:r>
            <a:endParaRPr lang="en-US" sz="3600" dirty="0">
              <a:solidFill>
                <a:srgbClr val="FFC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75" y="2606436"/>
            <a:ext cx="2195649" cy="38187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CC00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674" y="2606435"/>
            <a:ext cx="2140527" cy="38187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CC00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606436"/>
            <a:ext cx="2185555" cy="38187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CC00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46"/>
          <a:stretch/>
        </p:blipFill>
        <p:spPr>
          <a:xfrm>
            <a:off x="3164034" y="2565405"/>
            <a:ext cx="2230582" cy="3859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CC00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5864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8" grpId="0" animBg="1"/>
      <p:bldP spid="20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61188" y="6682788"/>
            <a:ext cx="6982691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Abdul </a:t>
            </a:r>
            <a:r>
              <a:rPr lang="en-US" sz="1400" b="1" dirty="0" err="1">
                <a:solidFill>
                  <a:schemeClr val="tx1"/>
                </a:solidFill>
              </a:rPr>
              <a:t>Alim</a:t>
            </a:r>
            <a:r>
              <a:rPr lang="en-US" sz="1400" b="1" dirty="0">
                <a:solidFill>
                  <a:schemeClr val="tx1"/>
                </a:solidFill>
              </a:rPr>
              <a:t>, Lecturer (Arabic), </a:t>
            </a:r>
            <a:r>
              <a:rPr lang="en-US" sz="1400" b="1" dirty="0" err="1">
                <a:solidFill>
                  <a:schemeClr val="tx1"/>
                </a:solidFill>
              </a:rPr>
              <a:t>Patari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Fazil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Madrasha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Sapahar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Naogaon</a:t>
            </a:r>
            <a:r>
              <a:rPr lang="en-US" sz="1400" b="1" dirty="0">
                <a:solidFill>
                  <a:schemeClr val="tx1"/>
                </a:solidFill>
              </a:rPr>
              <a:t>, 01749944418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82" y="565164"/>
            <a:ext cx="1792018" cy="246438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778689" y="522516"/>
            <a:ext cx="1231426" cy="58477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3200" b="1" dirty="0"/>
              <a:t>التعريف</a:t>
            </a:r>
            <a:endParaRPr lang="en-US" sz="32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03547" y="3272972"/>
            <a:ext cx="4698093" cy="440531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65546" y="3207658"/>
            <a:ext cx="33538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800" b="1" cap="none" spc="50" dirty="0" smtClean="0">
                <a:ln w="11430"/>
                <a:solidFill>
                  <a:sysClr val="windowText" lastClr="000000"/>
                </a:solidFill>
              </a:rPr>
              <a:t>الصف : التاسع من الداخل</a:t>
            </a:r>
            <a:endParaRPr lang="en-US" sz="28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3547" y="3860802"/>
            <a:ext cx="4698093" cy="41139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69627" y="3817258"/>
            <a:ext cx="33986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المادة : اللغة العربية الاتصالية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3547" y="4417445"/>
            <a:ext cx="4698093" cy="413658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01782" y="4395851"/>
            <a:ext cx="18020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الوحدة : 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ال</a:t>
            </a:r>
            <a:r>
              <a:rPr lang="ar-MA" sz="2400" b="1" spc="50" dirty="0" smtClean="0">
                <a:ln w="11430"/>
                <a:solidFill>
                  <a:sysClr val="windowText" lastClr="000000"/>
                </a:solidFill>
              </a:rPr>
              <a:t>ثانية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3547" y="4963161"/>
            <a:ext cx="4698093" cy="465183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03547" y="5549561"/>
            <a:ext cx="4698093" cy="45935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64416" y="4961676"/>
            <a:ext cx="16850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الدرس : 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الأول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9633" y="5544458"/>
            <a:ext cx="21162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الوقت : </a:t>
            </a:r>
            <a:r>
              <a:rPr lang="en-US" sz="2400" b="1" cap="none" spc="50" dirty="0" smtClean="0">
                <a:ln w="11430"/>
                <a:solidFill>
                  <a:sysClr val="windowText" lastClr="000000"/>
                </a:solidFill>
              </a:rPr>
              <a:t>40 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 </a:t>
            </a:r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دقيقة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03547" y="6136663"/>
            <a:ext cx="4698093" cy="460080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494146" y="6125399"/>
            <a:ext cx="27991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التاريخ : </a:t>
            </a:r>
            <a:r>
              <a:rPr lang="en-US" sz="2400" b="1" cap="none" spc="50" dirty="0" smtClean="0">
                <a:ln w="11430"/>
                <a:solidFill>
                  <a:sysClr val="windowText" lastClr="000000"/>
                </a:solidFill>
              </a:rPr>
              <a:t>17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/</a:t>
            </a:r>
            <a:r>
              <a:rPr lang="en-US" sz="2400" b="1" cap="none" spc="50" dirty="0" smtClean="0">
                <a:ln w="11430"/>
                <a:solidFill>
                  <a:sysClr val="windowText" lastClr="000000"/>
                </a:solidFill>
              </a:rPr>
              <a:t>05</a:t>
            </a:r>
            <a:r>
              <a:rPr lang="ar-MA" sz="2400" b="1" cap="none" spc="50" dirty="0" smtClean="0">
                <a:ln w="11430"/>
                <a:solidFill>
                  <a:sysClr val="windowText" lastClr="000000"/>
                </a:solidFill>
              </a:rPr>
              <a:t>/</a:t>
            </a:r>
            <a:r>
              <a:rPr lang="en-US" sz="2400" b="1" cap="none" spc="50" dirty="0">
                <a:ln w="11430"/>
                <a:solidFill>
                  <a:sysClr val="windowText" lastClr="000000"/>
                </a:solidFill>
              </a:rPr>
              <a:t>2020</a:t>
            </a:r>
            <a:r>
              <a:rPr lang="ar-MA" sz="2400" b="1" cap="none" spc="50" dirty="0">
                <a:ln w="11430"/>
                <a:solidFill>
                  <a:sysClr val="windowText" lastClr="000000"/>
                </a:solidFill>
              </a:rPr>
              <a:t>م</a:t>
            </a:r>
            <a:endParaRPr lang="en-US" sz="2400" b="1" cap="none" spc="50" dirty="0">
              <a:ln w="11430"/>
              <a:solidFill>
                <a:sysClr val="windowText" lastClr="00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741308" y="3309258"/>
            <a:ext cx="4698093" cy="440531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5741308" y="3897088"/>
            <a:ext cx="4698093" cy="41139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5741308" y="4453731"/>
            <a:ext cx="4698093" cy="413658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5741308" y="4999447"/>
            <a:ext cx="4698093" cy="465183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5741308" y="5585847"/>
            <a:ext cx="4698093" cy="459355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741308" y="6172949"/>
            <a:ext cx="4698093" cy="460080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435866" y="3217069"/>
            <a:ext cx="32960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800" b="1" cap="none" spc="50" dirty="0">
                <a:ln w="11430"/>
              </a:rPr>
              <a:t>عبد </a:t>
            </a:r>
            <a:r>
              <a:rPr lang="ar-MA" sz="2800" b="1" cap="none" spc="50" dirty="0" smtClean="0">
                <a:ln w="11430"/>
              </a:rPr>
              <a:t>العليم بن شمس الحق</a:t>
            </a:r>
            <a:endParaRPr lang="ar-MA" sz="2800" b="1" cap="none" spc="50" dirty="0">
              <a:ln w="1143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839105" y="3854379"/>
            <a:ext cx="24288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 smtClean="0">
                <a:ln w="11430"/>
              </a:rPr>
              <a:t>محاضر </a:t>
            </a:r>
            <a:r>
              <a:rPr lang="ar-MA" sz="2400" b="1" cap="none" spc="50" dirty="0">
                <a:ln w="11430"/>
              </a:rPr>
              <a:t>اللغة </a:t>
            </a:r>
            <a:r>
              <a:rPr lang="ar-MA" sz="2400" b="1" cap="none" spc="50" dirty="0" smtClean="0">
                <a:ln w="11430"/>
              </a:rPr>
              <a:t>العربية</a:t>
            </a:r>
            <a:r>
              <a:rPr lang="ar-SA" sz="2400" b="1" cap="none" spc="50" dirty="0" smtClean="0">
                <a:ln w="11430"/>
              </a:rPr>
              <a:t> </a:t>
            </a:r>
            <a:endParaRPr lang="en-US" sz="2400" b="1" cap="none" spc="50" dirty="0">
              <a:ln w="1143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43903" y="4405075"/>
            <a:ext cx="41152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 smtClean="0">
                <a:ln w="11430"/>
              </a:rPr>
              <a:t>فتاري </a:t>
            </a:r>
            <a:r>
              <a:rPr lang="ar-MA" sz="2400" b="1" cap="none" spc="50" dirty="0">
                <a:ln w="11430"/>
              </a:rPr>
              <a:t>فاضل </a:t>
            </a:r>
            <a:r>
              <a:rPr lang="ar-MA" sz="2400" b="1" cap="none" spc="50" dirty="0" smtClean="0">
                <a:ln w="11430"/>
              </a:rPr>
              <a:t>مدرسة</a:t>
            </a:r>
            <a:r>
              <a:rPr lang="ar-MA" sz="2400" b="1" spc="50" dirty="0">
                <a:ln w="11430"/>
              </a:rPr>
              <a:t>،</a:t>
            </a:r>
            <a:r>
              <a:rPr lang="en-US" sz="2400" b="1" cap="none" spc="50" dirty="0" smtClean="0">
                <a:ln w="11430"/>
              </a:rPr>
              <a:t> </a:t>
            </a:r>
            <a:r>
              <a:rPr lang="ar-MA" sz="2400" b="1" cap="none" spc="50" dirty="0" smtClean="0">
                <a:ln w="11430"/>
              </a:rPr>
              <a:t>سفاهر</a:t>
            </a:r>
            <a:r>
              <a:rPr lang="ar-MA" sz="2400" b="1" cap="none" spc="50" dirty="0">
                <a:ln w="11430"/>
              </a:rPr>
              <a:t>، </a:t>
            </a:r>
            <a:r>
              <a:rPr lang="ar-MA" sz="2400" b="1" cap="none" spc="50" dirty="0" smtClean="0">
                <a:ln w="11430"/>
              </a:rPr>
              <a:t>نوغاؤن</a:t>
            </a:r>
            <a:endParaRPr lang="ar-MA" sz="2400" b="1" cap="none" spc="50" dirty="0">
              <a:ln w="1143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62054" y="4958784"/>
            <a:ext cx="36439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400" b="1" cap="none" spc="50" dirty="0" smtClean="0">
                <a:ln w="11430"/>
              </a:rPr>
              <a:t>رقم </a:t>
            </a:r>
            <a:r>
              <a:rPr lang="ar-MA" sz="2400" b="1" cap="none" spc="50" dirty="0">
                <a:ln w="11430"/>
              </a:rPr>
              <a:t>الجوال : </a:t>
            </a:r>
            <a:r>
              <a:rPr lang="en-US" sz="2400" b="1" cap="none" spc="50" dirty="0">
                <a:ln w="11430"/>
              </a:rPr>
              <a:t>01749-94 44 </a:t>
            </a:r>
            <a:r>
              <a:rPr lang="en-US" sz="2400" b="1" cap="none" spc="50" dirty="0" smtClean="0">
                <a:ln w="11430"/>
              </a:rPr>
              <a:t>18</a:t>
            </a:r>
            <a:endParaRPr lang="ar-MA" sz="2400" b="1" cap="none" spc="50" dirty="0">
              <a:ln w="1143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23022" y="5567368"/>
            <a:ext cx="23022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2400" b="1" cap="none" spc="50" dirty="0" smtClean="0">
                <a:ln w="11430"/>
              </a:rPr>
              <a:t>العنوان </a:t>
            </a:r>
            <a:r>
              <a:rPr lang="ar-MA" sz="2400" b="1" cap="none" spc="50" dirty="0">
                <a:ln w="11430"/>
              </a:rPr>
              <a:t>الالكتروني </a:t>
            </a:r>
            <a:r>
              <a:rPr lang="ar-MA" sz="2400" b="1" cap="none" spc="50" dirty="0" smtClean="0">
                <a:ln w="11430"/>
              </a:rPr>
              <a:t>:</a:t>
            </a:r>
            <a:endParaRPr lang="en-US" sz="2400" b="1" cap="none" spc="50" dirty="0">
              <a:ln w="1143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26692" y="6163658"/>
            <a:ext cx="44694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infoabdulalim@gmail.com</a:t>
            </a:r>
            <a:r>
              <a:rPr lang="ar-SA" sz="2400" b="1" cap="none" spc="50" dirty="0" smtClean="0">
                <a:ln w="11430"/>
              </a:rPr>
              <a:t> </a:t>
            </a:r>
            <a:endParaRPr lang="en-US" sz="2400" b="1" cap="none" spc="50" dirty="0">
              <a:ln w="1143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478440" y="1775118"/>
            <a:ext cx="0" cy="481220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576248" y="2090058"/>
            <a:ext cx="0" cy="4148918"/>
          </a:xfrm>
          <a:prstGeom prst="line">
            <a:avLst/>
          </a:prstGeom>
          <a:ln w="28575">
            <a:solidFill>
              <a:srgbClr val="2B0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389871" y="2090058"/>
            <a:ext cx="0" cy="4148918"/>
          </a:xfrm>
          <a:prstGeom prst="line">
            <a:avLst/>
          </a:prstGeom>
          <a:ln w="28575">
            <a:solidFill>
              <a:srgbClr val="2B0A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222" r="34444" b="49444"/>
          <a:stretch/>
        </p:blipFill>
        <p:spPr>
          <a:xfrm>
            <a:off x="7419977" y="562712"/>
            <a:ext cx="1805277" cy="246683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40" name="Group 239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43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245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246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247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248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249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250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251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Rectangle 252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53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254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255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256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257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258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259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260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261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262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263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264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265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266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267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4374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2" grpId="0"/>
      <p:bldP spid="15" grpId="0" animBg="1"/>
      <p:bldP spid="3" grpId="0"/>
      <p:bldP spid="16" grpId="0" animBg="1"/>
      <p:bldP spid="4" grpId="0"/>
      <p:bldP spid="17" grpId="0" animBg="1"/>
      <p:bldP spid="18" grpId="0" animBg="1"/>
      <p:bldP spid="19" grpId="0"/>
      <p:bldP spid="21" grpId="0"/>
      <p:bldP spid="22" grpId="0" animBg="1"/>
      <p:bldP spid="23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10018" y="2192213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المفرد المذكر للغائب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9152" y="2192213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الفعل الماضي المطلق المثبت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510017" y="1371599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69152" y="1385146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1873" y="2219306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سمع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4592" y="2219306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الرضاء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07187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974592" y="1412239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7313" y="2219306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ر ض و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0033" y="2219306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ناقص واوي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87731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80033" y="1412239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09600" y="1452879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2219306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ضد السخط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510018" y="5333999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الجمع للمذكر للغائب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510018" y="533400"/>
            <a:ext cx="1795272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رضي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69152" y="5333999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الفعل المضارع المثبت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8510017" y="4465897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6169152" y="4479444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71873" y="5361092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استفعال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74592" y="5361092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الاستفادة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507187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3974592" y="4506537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77313" y="5361092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ف و د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80033" y="5361092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أجوف واوي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287731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1780033" y="4506537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609600" y="4547177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9600" y="5361092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الانتفاع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961188" y="6564924"/>
            <a:ext cx="7487612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Abdul </a:t>
            </a:r>
            <a:r>
              <a:rPr lang="en-US" b="1" dirty="0" err="1">
                <a:solidFill>
                  <a:schemeClr val="tx1"/>
                </a:solidFill>
              </a:rPr>
              <a:t>Alim</a:t>
            </a:r>
            <a:r>
              <a:rPr lang="en-US" b="1" dirty="0">
                <a:solidFill>
                  <a:schemeClr val="tx1"/>
                </a:solidFill>
              </a:rPr>
              <a:t>, Lecturer (Arabic), </a:t>
            </a:r>
            <a:r>
              <a:rPr lang="en-US" b="1" dirty="0" err="1">
                <a:solidFill>
                  <a:schemeClr val="tx1"/>
                </a:solidFill>
              </a:rPr>
              <a:t>Patari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Fazil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Madrasha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Sapahar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Naogaon</a:t>
            </a:r>
            <a:r>
              <a:rPr lang="en-US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54" name="Rounded Rectangular Callout 53"/>
          <p:cNvSpPr/>
          <p:nvPr/>
        </p:nvSpPr>
        <p:spPr>
          <a:xfrm>
            <a:off x="8510018" y="3691397"/>
            <a:ext cx="1786596" cy="631117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يستفيدون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36" name="TextBox 3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7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70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40" grpId="0" animBg="1"/>
      <p:bldP spid="2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10018" y="2192213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الجمع المذكر للغائب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9152" y="2192213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الفعل المضارع المثبت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510017" y="1371599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69152" y="1385146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1873" y="2219306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افتعال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4592" y="2219306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الاقتداء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07187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974592" y="1412239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7313" y="2219306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ق د و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0033" y="2219306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ناقص واوي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877313" y="1398692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780033" y="1412239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09600" y="1452879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2219306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المتابعة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510018" y="5333999"/>
            <a:ext cx="1824108" cy="1219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المفرد المذكر للغائب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510018" y="533400"/>
            <a:ext cx="1795272" cy="650240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يقتدون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69152" y="5333999"/>
            <a:ext cx="2267712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الفعل المضارع المنفي المعروف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8510017" y="4465897"/>
            <a:ext cx="1828800" cy="650240"/>
          </a:xfrm>
          <a:prstGeom prst="wedgeRoundRect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الصيغة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6169152" y="4479444"/>
            <a:ext cx="2267712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البحث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71873" y="5361092"/>
            <a:ext cx="1013319" cy="1192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سمع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74592" y="5361092"/>
            <a:ext cx="1035838" cy="1192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الخشية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507187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الباب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3974592" y="4506537"/>
            <a:ext cx="1035838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المصدر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77313" y="5361092"/>
            <a:ext cx="1013319" cy="1192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خ ش 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80033" y="5361092"/>
            <a:ext cx="1013319" cy="119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ناقص يائي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2877313" y="4492991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المادة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1780033" y="4506537"/>
            <a:ext cx="1013319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الجنس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609600" y="4547177"/>
            <a:ext cx="1097280" cy="65024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chemeClr val="tx1"/>
                </a:solidFill>
              </a:rPr>
              <a:t>المعنى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9600" y="5361092"/>
            <a:ext cx="1097280" cy="1192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لا يخاف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961188" y="6564924"/>
            <a:ext cx="7487612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Abdul </a:t>
            </a:r>
            <a:r>
              <a:rPr lang="en-US" b="1" dirty="0" err="1">
                <a:solidFill>
                  <a:schemeClr val="tx1"/>
                </a:solidFill>
              </a:rPr>
              <a:t>Alim</a:t>
            </a:r>
            <a:r>
              <a:rPr lang="en-US" b="1" dirty="0">
                <a:solidFill>
                  <a:schemeClr val="tx1"/>
                </a:solidFill>
              </a:rPr>
              <a:t>, Lecturer (Arabic), </a:t>
            </a:r>
            <a:r>
              <a:rPr lang="en-US" b="1" dirty="0" err="1">
                <a:solidFill>
                  <a:schemeClr val="tx1"/>
                </a:solidFill>
              </a:rPr>
              <a:t>Patari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Fazil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Madrasha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Sapahar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Naogaon</a:t>
            </a:r>
            <a:r>
              <a:rPr lang="en-US" b="1" dirty="0">
                <a:solidFill>
                  <a:schemeClr val="tx1"/>
                </a:solidFill>
              </a:rPr>
              <a:t>, 01749944418</a:t>
            </a:r>
          </a:p>
        </p:txBody>
      </p:sp>
      <p:sp>
        <p:nvSpPr>
          <p:cNvPr id="54" name="Rounded Rectangular Callout 53"/>
          <p:cNvSpPr/>
          <p:nvPr/>
        </p:nvSpPr>
        <p:spPr>
          <a:xfrm>
            <a:off x="8510018" y="3691397"/>
            <a:ext cx="1786596" cy="631117"/>
          </a:xfrm>
          <a:prstGeom prst="wedgeRoundRectCallou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chemeClr val="tx1"/>
                </a:solidFill>
              </a:rPr>
              <a:t>لا يخشى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36" name="TextBox 3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7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569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40" grpId="0" animBg="1"/>
      <p:bldP spid="2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740426" y="1859279"/>
            <a:ext cx="2306782" cy="1706880"/>
          </a:xfrm>
          <a:prstGeom prst="downArrow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73" y="2133600"/>
            <a:ext cx="2743200" cy="3848981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8" name="Rounded Rectangle 17"/>
          <p:cNvSpPr/>
          <p:nvPr/>
        </p:nvSpPr>
        <p:spPr>
          <a:xfrm>
            <a:off x="1219200" y="562712"/>
            <a:ext cx="8482307" cy="994298"/>
          </a:xfrm>
          <a:prstGeom prst="round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4146173" y="762000"/>
            <a:ext cx="24400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الجماعي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3248464" y="1905000"/>
            <a:ext cx="4060144" cy="2061121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86744" y="2133600"/>
            <a:ext cx="33474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2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</a:t>
            </a:r>
            <a:r>
              <a:rPr lang="ar-MA" sz="3200" b="1" u="sng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الأحمر:</a:t>
            </a:r>
            <a:endParaRPr lang="ar-MA" sz="32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حقق كلمتين الأتيتين:</a:t>
            </a:r>
          </a:p>
          <a:p>
            <a:pPr algn="r" rtl="1"/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رضي </a:t>
            </a:r>
            <a:r>
              <a:rPr lang="en-US" sz="32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يتستفيدون</a:t>
            </a:r>
          </a:p>
        </p:txBody>
      </p:sp>
      <p:sp>
        <p:nvSpPr>
          <p:cNvPr id="22" name="Round Diagonal Corner Rectangle 21"/>
          <p:cNvSpPr/>
          <p:nvPr/>
        </p:nvSpPr>
        <p:spPr>
          <a:xfrm>
            <a:off x="3352800" y="4471500"/>
            <a:ext cx="4156364" cy="1853100"/>
          </a:xfrm>
          <a:prstGeom prst="round2Diag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ar-MA" sz="2800" b="1" u="sng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29000" y="4602540"/>
            <a:ext cx="36783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2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الأخضر:</a:t>
            </a:r>
          </a:p>
          <a:p>
            <a:pPr algn="r" rtl="1"/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حقق كلمتين الآتيتين:</a:t>
            </a:r>
          </a:p>
          <a:p>
            <a:pPr algn="r" rtl="1"/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يقتدون </a:t>
            </a:r>
            <a:r>
              <a:rPr lang="en-US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2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لا يخشى</a:t>
            </a:r>
            <a:endParaRPr lang="en-US" sz="32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2-Point Star 13"/>
          <p:cNvSpPr/>
          <p:nvPr/>
        </p:nvSpPr>
        <p:spPr>
          <a:xfrm>
            <a:off x="741221" y="3798666"/>
            <a:ext cx="2320634" cy="2525934"/>
          </a:xfrm>
          <a:prstGeom prst="star12">
            <a:avLst/>
          </a:prstGeom>
          <a:ln w="38100">
            <a:solidFill>
              <a:srgbClr val="2B0AB6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خمس دقائق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61188" y="6606588"/>
            <a:ext cx="7487612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Abdul </a:t>
            </a:r>
            <a:r>
              <a:rPr lang="en-US" b="1" dirty="0" err="1">
                <a:solidFill>
                  <a:schemeClr val="tx1"/>
                </a:solidFill>
              </a:rPr>
              <a:t>Alim</a:t>
            </a:r>
            <a:r>
              <a:rPr lang="en-US" b="1" dirty="0">
                <a:solidFill>
                  <a:schemeClr val="tx1"/>
                </a:solidFill>
              </a:rPr>
              <a:t>, Lecturer (Arabic), </a:t>
            </a:r>
            <a:r>
              <a:rPr lang="en-US" b="1" dirty="0" err="1">
                <a:solidFill>
                  <a:schemeClr val="tx1"/>
                </a:solidFill>
              </a:rPr>
              <a:t>Patari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Fazil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Madrasha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Sapahar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Naogaon</a:t>
            </a:r>
            <a:r>
              <a:rPr lang="en-US" b="1" dirty="0">
                <a:solidFill>
                  <a:schemeClr val="tx1"/>
                </a:solidFill>
              </a:rPr>
              <a:t>, 01749944418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5" name="TextBox 24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6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224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/>
      <p:bldP spid="21" grpId="0" animBg="1"/>
      <p:bldP spid="23" grpId="0"/>
      <p:bldP spid="22" grpId="0" animBg="1"/>
      <p:bldP spid="24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38200" y="1752600"/>
            <a:ext cx="92202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/>
              <a:t>1</a:t>
            </a:r>
            <a:r>
              <a:rPr lang="ar-MA" sz="3200" b="1" dirty="0" smtClean="0"/>
              <a:t>. ماذا وجد عمر بن الخطاب رضي الله عنه في الطريق ؟ </a:t>
            </a:r>
            <a:endParaRPr lang="ar-MA" sz="3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828675" y="2590800"/>
            <a:ext cx="92202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/>
              <a:t>2</a:t>
            </a:r>
            <a:r>
              <a:rPr lang="ar-MA" sz="3200" b="1" dirty="0" smtClean="0"/>
              <a:t>. ماذا قال له الصحابي وهو خائف إسلامه لعمر بن الخطاب ؟</a:t>
            </a:r>
            <a:endParaRPr lang="ar-MA" sz="3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809625" y="3429000"/>
            <a:ext cx="92202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/>
              <a:t>3</a:t>
            </a:r>
            <a:r>
              <a:rPr lang="ar-MA" sz="3200" b="1" dirty="0" smtClean="0"/>
              <a:t>. إلى أين ذهب عمر بن الخطاب رضي الله مسرعاً غاضباً ؟ </a:t>
            </a:r>
            <a:endParaRPr lang="ar-MA" sz="3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819150" y="4267200"/>
            <a:ext cx="92202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/>
              <a:t>4</a:t>
            </a:r>
            <a:r>
              <a:rPr lang="ar-MA" sz="3200" b="1" dirty="0" smtClean="0"/>
              <a:t>. ماذا كان يفعل خباب بن الأرت في بيت سعيد بن زيد ؟ </a:t>
            </a:r>
            <a:endParaRPr lang="ar-MA" sz="3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809625" y="5105400"/>
            <a:ext cx="92202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/>
              <a:t>5</a:t>
            </a:r>
            <a:r>
              <a:rPr lang="ar-MA" sz="3200" b="1" dirty="0" smtClean="0"/>
              <a:t>. لماذا ضرب عمر بن الخطاب رضي الله عنه لأخته فاطمة ؟</a:t>
            </a:r>
            <a:endParaRPr lang="ar-MA" sz="32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809625" y="5943600"/>
            <a:ext cx="9220200" cy="6096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/>
              <a:t>6</a:t>
            </a:r>
            <a:r>
              <a:rPr lang="ar-MA" sz="3200" b="1" dirty="0" smtClean="0"/>
              <a:t>. لمن قالت فاطمة: أنت مشرك نجس اذهب فتوضأ ؟</a:t>
            </a:r>
            <a:endParaRPr lang="ar-MA" sz="32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838200" y="562712"/>
            <a:ext cx="9220200" cy="918098"/>
          </a:xfrm>
          <a:prstGeom prst="round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4558886" y="701814"/>
            <a:ext cx="14609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0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التقييم</a:t>
            </a:r>
            <a:endParaRPr lang="en-US" sz="40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0696" y="6679228"/>
            <a:ext cx="7496079" cy="4038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4089" tIns="37044" rIns="74089" bIns="37044"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Abdul </a:t>
            </a:r>
            <a:r>
              <a:rPr lang="en-US" sz="1500" b="1" dirty="0" err="1">
                <a:solidFill>
                  <a:schemeClr val="tx1"/>
                </a:solidFill>
              </a:rPr>
              <a:t>Alim</a:t>
            </a:r>
            <a:r>
              <a:rPr lang="en-US" sz="1500" b="1" dirty="0">
                <a:solidFill>
                  <a:schemeClr val="tx1"/>
                </a:solidFill>
              </a:rPr>
              <a:t>, Lecturer (Arabic), </a:t>
            </a:r>
            <a:r>
              <a:rPr lang="en-US" sz="1500" b="1" dirty="0" err="1">
                <a:solidFill>
                  <a:schemeClr val="tx1"/>
                </a:solidFill>
              </a:rPr>
              <a:t>Patari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Fazil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err="1">
                <a:solidFill>
                  <a:schemeClr val="tx1"/>
                </a:solidFill>
              </a:rPr>
              <a:t>Madrasha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Sapahar</a:t>
            </a:r>
            <a:r>
              <a:rPr lang="en-US" sz="1500" b="1" dirty="0">
                <a:solidFill>
                  <a:schemeClr val="tx1"/>
                </a:solidFill>
              </a:rPr>
              <a:t>, </a:t>
            </a:r>
            <a:r>
              <a:rPr lang="en-US" sz="1500" b="1" dirty="0" err="1">
                <a:solidFill>
                  <a:schemeClr val="tx1"/>
                </a:solidFill>
              </a:rPr>
              <a:t>Naogaon</a:t>
            </a:r>
            <a:r>
              <a:rPr lang="en-US" sz="1500" b="1" dirty="0">
                <a:solidFill>
                  <a:schemeClr val="tx1"/>
                </a:solidFill>
              </a:rPr>
              <a:t>, 01749944418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19" name="TextBox 18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0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262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62000" y="381000"/>
            <a:ext cx="9372600" cy="99105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090552" y="634879"/>
            <a:ext cx="23102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cap="none" spc="50" dirty="0" smtClean="0">
                <a:ln w="11430"/>
                <a:solidFill>
                  <a:srgbClr val="2B0AB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الواجب المنزلي</a:t>
            </a:r>
            <a:endParaRPr lang="en-US" sz="3200" b="1" cap="none" spc="50" dirty="0">
              <a:ln w="11430"/>
              <a:solidFill>
                <a:srgbClr val="2B0AB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14" name="Rectangle 13"/>
            <p:cNvSpPr/>
            <p:nvPr/>
          </p:nvSpPr>
          <p:spPr>
            <a:xfrm>
              <a:off x="1139952" y="5410200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6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14"/>
          <a:stretch/>
        </p:blipFill>
        <p:spPr>
          <a:xfrm>
            <a:off x="1993324" y="2505288"/>
            <a:ext cx="7173977" cy="42404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83173" y="1447800"/>
            <a:ext cx="75841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اكتب فقرة باللغة العربية لا تقل عن سبعة أشطر </a:t>
            </a:r>
          </a:p>
          <a:p>
            <a:pPr algn="ctr" rtl="1"/>
            <a:r>
              <a:rPr lang="ar-MA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عن زيارة عمر بن الخطاب إلى بيت أخته فاطمة </a:t>
            </a:r>
            <a:endParaRPr lang="en-US" sz="3600" b="1" cap="none" spc="5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7569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13" name="Rectangle 12"/>
            <p:cNvSpPr/>
            <p:nvPr/>
          </p:nvSpPr>
          <p:spPr>
            <a:xfrm>
              <a:off x="1139952" y="5410200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15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5" name="Picture 20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5" y="1267137"/>
            <a:ext cx="8510015" cy="5362262"/>
          </a:xfrm>
          <a:prstGeom prst="rect">
            <a:avLst/>
          </a:prstGeom>
        </p:spPr>
      </p:pic>
      <p:sp>
        <p:nvSpPr>
          <p:cNvPr id="204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1197032" y="304800"/>
            <a:ext cx="8556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6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إلى اللقاء أيها الطلبة الأحبة</a:t>
            </a:r>
            <a:endParaRPr lang="en-US" sz="6000" b="1" dirty="0">
              <a:ln>
                <a:solidFill>
                  <a:schemeClr val="bg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3148E-6 -1.11111E-6 L 2.73148E-6 -0.07205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2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8" name="Group 11427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" name="Rectangle 1"/>
            <p:cNvSpPr/>
            <p:nvPr/>
          </p:nvSpPr>
          <p:spPr>
            <a:xfrm>
              <a:off x="1139952" y="5477744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5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8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9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6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7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8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9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0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1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2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3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5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6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7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8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9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0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1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2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3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4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5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6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7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8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9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0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1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2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3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4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5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6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7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8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9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0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1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2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3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4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6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7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8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9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0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1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2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3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4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5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6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7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8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9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0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1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2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3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4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5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6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7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8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9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0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1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2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3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4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5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6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7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8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9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0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1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2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3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4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5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7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8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9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0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1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2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3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4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5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6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7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8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9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0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1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2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7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8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9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0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1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2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3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4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5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6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8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9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0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1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2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3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4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5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6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7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8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9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0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1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2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3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4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5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6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7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8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9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0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1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2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3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4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5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6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7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8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9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0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1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2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3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4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5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6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7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6" name="TextBox 205"/>
          <p:cNvSpPr txBox="1"/>
          <p:nvPr/>
        </p:nvSpPr>
        <p:spPr>
          <a:xfrm>
            <a:off x="2971800" y="212546"/>
            <a:ext cx="4941034" cy="646434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ar-MA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فهمتم بعد رؤية الصور التالية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431" name="Picture 114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86" y="3905748"/>
            <a:ext cx="4609835" cy="2883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432" name="Picture 114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86" y="838201"/>
            <a:ext cx="4609835" cy="2899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433" name="Picture 114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572" y="3905748"/>
            <a:ext cx="4723989" cy="2876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436" name="Picture 114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573" y="838201"/>
            <a:ext cx="4723987" cy="2942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5" name="Rectangle 204"/>
          <p:cNvSpPr/>
          <p:nvPr/>
        </p:nvSpPr>
        <p:spPr>
          <a:xfrm>
            <a:off x="839656" y="288471"/>
            <a:ext cx="92560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3200" b="1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فهمتم </a:t>
            </a:r>
            <a:r>
              <a:rPr lang="ar-MA" sz="3200" b="1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</a:t>
            </a:r>
            <a:r>
              <a:rPr lang="ar-MA" sz="3200" b="1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ننا نتحدث اليوم</a:t>
            </a:r>
            <a:r>
              <a:rPr lang="en-US" sz="3200" b="1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MA" sz="3200" b="1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أيضاً قصة عن قبول الإسلام لعمر بن الخطاب </a:t>
            </a:r>
            <a:endParaRPr lang="en-US" sz="3200" b="1" cap="none" spc="0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4320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1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1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  <p:bldP spid="206" grpId="1"/>
      <p:bldP spid="2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8" name="Group 11427"/>
          <p:cNvGrpSpPr/>
          <p:nvPr/>
        </p:nvGrpSpPr>
        <p:grpSpPr>
          <a:xfrm>
            <a:off x="-45717" y="-152400"/>
            <a:ext cx="10972801" cy="7315217"/>
            <a:chOff x="0" y="0"/>
            <a:chExt cx="10058401" cy="5943614"/>
          </a:xfrm>
        </p:grpSpPr>
        <p:sp>
          <p:nvSpPr>
            <p:cNvPr id="2" name="Rectangle 1"/>
            <p:cNvSpPr/>
            <p:nvPr/>
          </p:nvSpPr>
          <p:spPr>
            <a:xfrm>
              <a:off x="1139952" y="5410200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5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8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9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6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7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8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9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0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1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2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3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5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6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7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8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9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0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1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2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3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4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5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6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7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8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9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0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1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2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3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4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5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6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7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8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9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0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1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2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3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4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6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7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8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9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0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1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2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3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4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5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6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7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8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9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0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1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2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3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4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5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6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7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8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9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0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1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2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3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4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5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6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7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8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9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0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1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2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3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4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5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7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8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9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0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1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2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3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4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5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6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7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8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9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0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1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2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7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8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9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0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1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2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3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4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5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6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8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9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0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1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2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3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4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5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6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7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8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9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0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1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2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3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4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5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6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7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8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9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0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1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2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3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4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5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6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7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8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9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0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1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2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3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4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5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6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7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" name="Rounded Rectangle 193"/>
          <p:cNvSpPr/>
          <p:nvPr/>
        </p:nvSpPr>
        <p:spPr>
          <a:xfrm>
            <a:off x="1636256" y="313730"/>
            <a:ext cx="7576325" cy="972457"/>
          </a:xfrm>
          <a:prstGeom prst="round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3361429" y="304800"/>
            <a:ext cx="4158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54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إعلان درس اليوم</a:t>
            </a:r>
            <a:endParaRPr lang="en-US" sz="54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6" name="Picture 19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40" t="12219" r="28327" b="4447"/>
          <a:stretch/>
        </p:blipFill>
        <p:spPr>
          <a:xfrm rot="5400000">
            <a:off x="5413729" y="1666019"/>
            <a:ext cx="4915195" cy="47698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67384"/>
            <a:ext cx="4769856" cy="49584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967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8" name="Group 11427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" name="Rectangle 1"/>
            <p:cNvSpPr/>
            <p:nvPr/>
          </p:nvSpPr>
          <p:spPr>
            <a:xfrm>
              <a:off x="1139952" y="5410200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5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8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9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6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7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8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9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0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1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2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3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5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6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7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8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9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0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1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2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3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4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5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6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7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8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9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0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1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2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3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4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5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6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7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8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9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0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1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2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3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4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6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7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8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9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0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1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2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3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4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5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6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7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8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9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0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1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2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3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4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5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6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7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8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9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0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1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2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3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4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5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6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7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8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9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0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1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2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3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4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5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7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8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9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0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1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2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3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4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5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6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7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8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9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0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1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2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7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8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9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0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1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2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3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4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5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6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8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9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0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1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2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3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4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5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6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7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8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9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0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1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2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3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4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5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6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7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8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9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0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1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2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3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4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5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6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7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8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9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0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1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2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3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4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5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6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7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" name="Rounded Rectangular Callout 193"/>
          <p:cNvSpPr/>
          <p:nvPr/>
        </p:nvSpPr>
        <p:spPr>
          <a:xfrm>
            <a:off x="1415999" y="535747"/>
            <a:ext cx="7897091" cy="988253"/>
          </a:xfrm>
          <a:prstGeom prst="wedgeRoundRectCallou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3600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5" name="Rounded Rectangle 194"/>
          <p:cNvSpPr/>
          <p:nvPr/>
        </p:nvSpPr>
        <p:spPr>
          <a:xfrm>
            <a:off x="986507" y="2853396"/>
            <a:ext cx="8977746" cy="790905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3200" dirty="0"/>
          </a:p>
        </p:txBody>
      </p:sp>
      <p:sp>
        <p:nvSpPr>
          <p:cNvPr id="196" name="Rounded Rectangle 195"/>
          <p:cNvSpPr/>
          <p:nvPr/>
        </p:nvSpPr>
        <p:spPr>
          <a:xfrm>
            <a:off x="986507" y="4834596"/>
            <a:ext cx="8977746" cy="790905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3200" dirty="0"/>
          </a:p>
        </p:txBody>
      </p:sp>
      <p:sp>
        <p:nvSpPr>
          <p:cNvPr id="197" name="Rounded Rectangle 196"/>
          <p:cNvSpPr/>
          <p:nvPr/>
        </p:nvSpPr>
        <p:spPr>
          <a:xfrm>
            <a:off x="986507" y="3852204"/>
            <a:ext cx="8977746" cy="790905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800" dirty="0"/>
              <a:t> </a:t>
            </a:r>
            <a:endParaRPr lang="en-US" sz="3200" dirty="0"/>
          </a:p>
        </p:txBody>
      </p:sp>
      <p:sp>
        <p:nvSpPr>
          <p:cNvPr id="198" name="Rounded Rectangle 197"/>
          <p:cNvSpPr/>
          <p:nvPr/>
        </p:nvSpPr>
        <p:spPr>
          <a:xfrm>
            <a:off x="988301" y="1875693"/>
            <a:ext cx="8993899" cy="784651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/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3645606" y="685800"/>
            <a:ext cx="3331361" cy="7078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النتائج </a:t>
            </a:r>
            <a:r>
              <a:rPr lang="ar-SA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من </a:t>
            </a:r>
            <a:r>
              <a:rPr lang="ar-SA" sz="40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</a:t>
            </a:r>
            <a:endParaRPr lang="en-US" sz="4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5207240" y="2000165"/>
            <a:ext cx="4424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الطلاب بعد نهاية هذا الدرس...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1923963" y="3932986"/>
            <a:ext cx="80650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-2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يتعلم </a:t>
            </a:r>
            <a:r>
              <a:rPr lang="ar-MA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معاني الكلمات 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الجديدة مع تكوين الجمل المفيدة؛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1828800" y="2937165"/>
            <a:ext cx="80473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-1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يستطيع قراءة العبارات على النطق الصحيح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بالترجمة</a:t>
            </a:r>
            <a:r>
              <a:rPr lang="ar-MA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؛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4" name="Rounded Rectangle 203"/>
          <p:cNvSpPr/>
          <p:nvPr/>
        </p:nvSpPr>
        <p:spPr>
          <a:xfrm>
            <a:off x="986507" y="5790431"/>
            <a:ext cx="8977746" cy="790905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3200" dirty="0"/>
          </a:p>
        </p:txBody>
      </p:sp>
      <p:sp>
        <p:nvSpPr>
          <p:cNvPr id="205" name="Rectangle 204"/>
          <p:cNvSpPr/>
          <p:nvPr/>
        </p:nvSpPr>
        <p:spPr>
          <a:xfrm>
            <a:off x="1143000" y="4889034"/>
            <a:ext cx="87911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-3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يستطيع تصحيح العبارات واملاء الفراغات والمفرد والجمع؛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2057400" y="5892225"/>
            <a:ext cx="78069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-4</a:t>
            </a:r>
            <a:r>
              <a:rPr lang="ar-MA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يتعلم كيفية تحقيق بعض الكلمات الصعبة من الدرس.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968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5" grpId="0" animBg="1"/>
      <p:bldP spid="196" grpId="0" animBg="1"/>
      <p:bldP spid="197" grpId="0" animBg="1"/>
      <p:bldP spid="198" grpId="0" animBg="1"/>
      <p:bldP spid="199" grpId="0"/>
      <p:bldP spid="200" grpId="0"/>
      <p:bldP spid="202" grpId="0"/>
      <p:bldP spid="203" grpId="0"/>
      <p:bldP spid="204" grpId="0" animBg="1"/>
      <p:bldP spid="205" grpId="0"/>
      <p:bldP spid="2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8" name="Group 11427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" name="Rectangle 1"/>
            <p:cNvSpPr/>
            <p:nvPr/>
          </p:nvSpPr>
          <p:spPr>
            <a:xfrm>
              <a:off x="1139952" y="5410200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5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8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9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6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7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8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9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0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1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2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3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5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6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7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8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9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0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1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2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3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4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5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6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7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8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9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0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1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2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3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4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5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6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7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8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9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0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1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2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3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4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6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7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8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9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0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1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2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3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4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5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6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7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8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9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0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1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2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3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4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5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6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7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8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9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0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1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2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3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4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5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6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7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8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9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0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1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2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3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4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5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7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8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9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0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1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2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3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4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5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6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7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8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9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0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1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2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7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8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9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0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1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2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3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4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5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6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8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9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0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1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2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3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4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5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6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7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8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9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0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1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2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3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4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5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6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7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8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9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0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1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2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3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4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5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6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7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8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9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0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1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2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3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4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5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6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7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8" name="Picture 2" descr="C:\Users\Abdul Alim\Desktop\صور فتاري\20171106_105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2033"/>
            <a:ext cx="4740651" cy="61428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0" name="Picture 19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40" t="12219" r="28327" b="4447"/>
          <a:stretch/>
        </p:blipFill>
        <p:spPr>
          <a:xfrm rot="5400000">
            <a:off x="4862347" y="1204747"/>
            <a:ext cx="6201106" cy="4648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6" name="8-Point Star 195"/>
          <p:cNvSpPr/>
          <p:nvPr/>
        </p:nvSpPr>
        <p:spPr>
          <a:xfrm>
            <a:off x="3531179" y="596131"/>
            <a:ext cx="1676400" cy="1672480"/>
          </a:xfrm>
          <a:prstGeom prst="star8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الدرس المثالي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4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8" name="Group 11427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" name="Rectangle 1"/>
            <p:cNvSpPr/>
            <p:nvPr/>
          </p:nvSpPr>
          <p:spPr>
            <a:xfrm>
              <a:off x="1139952" y="5410200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5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8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9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6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7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8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9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0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1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2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3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5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6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7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8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9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0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1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2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3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4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5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6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7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8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9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0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1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2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3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4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5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6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7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8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9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0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1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2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3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4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6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7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8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9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0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1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2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3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4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5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6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7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8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9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0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1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2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3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4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5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6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7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8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9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0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1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2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3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4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5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6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7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8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9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0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1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2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3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4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5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7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8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9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0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1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2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3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4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5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6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7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8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9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0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1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2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7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8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9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0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1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2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3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4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5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6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8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9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0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1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2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3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4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5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6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7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8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9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0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1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2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3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4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5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6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7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8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9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0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1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2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3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4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5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6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7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8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9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0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1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2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3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4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5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6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7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" name="Rectangle 193"/>
          <p:cNvSpPr/>
          <p:nvPr/>
        </p:nvSpPr>
        <p:spPr>
          <a:xfrm>
            <a:off x="3581400" y="347005"/>
            <a:ext cx="3733800" cy="314061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400" dirty="0"/>
              <a:t>وفي الطريق وجد رجلاً من صحابة رسول الله صلى الله عليه وسلم وكان خافياً لإسلامه. فقال له الصحابي إلى أين يا عمر؟ قال عمر: ذاهب لأقتل محمداً، فقال له الصحابي وهل تتركك بنو عبد المطلب؟ قال عمر للصحابي الجليل أراك اتبعت محمداً؟ قال الصحابي لا ولكن اعلم يا </a:t>
            </a:r>
            <a:r>
              <a:rPr lang="ar-MA" sz="2400" dirty="0" smtClean="0"/>
              <a:t>عمر...</a:t>
            </a:r>
            <a:endParaRPr lang="ar-MA" sz="2400" dirty="0"/>
          </a:p>
        </p:txBody>
      </p:sp>
      <p:sp>
        <p:nvSpPr>
          <p:cNvPr id="202" name="Rectangle 201"/>
          <p:cNvSpPr/>
          <p:nvPr/>
        </p:nvSpPr>
        <p:spPr>
          <a:xfrm>
            <a:off x="3581400" y="3657008"/>
            <a:ext cx="3733800" cy="30145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400" dirty="0"/>
              <a:t>قبل أن تذهب إلى محمد لتقتله فابدأ بآل بيتك أولاً. فقال عمر من؟ قال له الصحابي: اختك فاطمة وزوجها اتبعا محمداً صلى الله عليه </a:t>
            </a:r>
            <a:r>
              <a:rPr lang="ar-MA" sz="2400" dirty="0" smtClean="0"/>
              <a:t>وسلم.</a:t>
            </a:r>
            <a:r>
              <a:rPr lang="en-US" sz="2400" dirty="0" smtClean="0"/>
              <a:t> </a:t>
            </a:r>
            <a:r>
              <a:rPr lang="ar-MA" sz="2400" dirty="0" smtClean="0"/>
              <a:t>فانطلق </a:t>
            </a:r>
            <a:r>
              <a:rPr lang="ar-MA" sz="2400" dirty="0"/>
              <a:t>عمر مسرعاً غاضباً إلى دار سعيد بن زيد زوج أخته </a:t>
            </a:r>
            <a:r>
              <a:rPr lang="ar-MA" sz="2400" dirty="0" smtClean="0"/>
              <a:t>فاطمة، </a:t>
            </a:r>
            <a:r>
              <a:rPr lang="ar-MA" sz="2400" dirty="0"/>
              <a:t>فطرق الباب وكان خباب بن الأرت يعلم فاطمة وسعيد </a:t>
            </a:r>
            <a:r>
              <a:rPr lang="ar-MA" sz="2400" dirty="0" smtClean="0"/>
              <a:t>بن زيد القرآن...</a:t>
            </a: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260" y="381000"/>
            <a:ext cx="2844736" cy="3072963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7" y="347004"/>
            <a:ext cx="2802083" cy="3140619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431" name="Picture 114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8" y="3655654"/>
            <a:ext cx="2810742" cy="3003053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432" name="Picture 114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261" y="3691596"/>
            <a:ext cx="2810740" cy="2986665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887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 tmFilter="0,0; .5, 1; 1, 1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000"/>
                                        <p:tgtEl>
                                          <p:spTgt spid="1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 tmFilter="0,0; .5, 1; 1, 1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2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8" name="Group 11427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" name="Rectangle 1"/>
            <p:cNvSpPr/>
            <p:nvPr/>
          </p:nvSpPr>
          <p:spPr>
            <a:xfrm>
              <a:off x="1139952" y="5410200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5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8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9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6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7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8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9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0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1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2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3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5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6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7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8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9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0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1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2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3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4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5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6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7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8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9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0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1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2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3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4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5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6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7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8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9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0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1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2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3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4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6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7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8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9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0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1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2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3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4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5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6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7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8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9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0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1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2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3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4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5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6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7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8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9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0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1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2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3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4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5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6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7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8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9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0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1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2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3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4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5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7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8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9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0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1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2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3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4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5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6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7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8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9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0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1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2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7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8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9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0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1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2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3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4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5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6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8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9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0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1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2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3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4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5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6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7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8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9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0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1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2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3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4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5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6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7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8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9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0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1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2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3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4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5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6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7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8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9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0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1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2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3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4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5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6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7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" name="Rectangle 193"/>
          <p:cNvSpPr/>
          <p:nvPr/>
        </p:nvSpPr>
        <p:spPr>
          <a:xfrm>
            <a:off x="3581400" y="403276"/>
            <a:ext cx="3733800" cy="30145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400" dirty="0"/>
              <a:t>فعندما طرق عمر الباب فتح سعيد بن زيد الباب فأمسكه عمر وقال له: أراك صبأت؟ فقال سعيد يا عمر: أرأيت إن كان الحق في غير دينك؟ فضربه عمر وأمسك أخته فقال لها: أراك صبأت؟ فقالت يا عمر: أرأيت إن كان الحق في غير دينك؟ فضربها ضربة شقت </a:t>
            </a:r>
            <a:r>
              <a:rPr lang="ar-MA" sz="2400" dirty="0" smtClean="0"/>
              <a:t>وجهها....</a:t>
            </a:r>
            <a:endParaRPr lang="en-US" sz="2400" dirty="0"/>
          </a:p>
        </p:txBody>
      </p:sp>
      <p:sp>
        <p:nvSpPr>
          <p:cNvPr id="202" name="Rectangle 201"/>
          <p:cNvSpPr/>
          <p:nvPr/>
        </p:nvSpPr>
        <p:spPr>
          <a:xfrm>
            <a:off x="3581400" y="3671076"/>
            <a:ext cx="3733800" cy="30145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400" dirty="0"/>
              <a:t>فسقطت من يدها صحيفة. فقال لها ناوليني هذه الصحيفة. فقالت له فاطمة: أنت مشرك نجس اذهب فتوضأ ثم اقرأها، فتوضأ عمر ثم قرأ الصحيفة من سورة </a:t>
            </a:r>
            <a:r>
              <a:rPr lang="ar-MA" sz="2400" dirty="0" smtClean="0"/>
              <a:t>طه.</a:t>
            </a:r>
            <a:r>
              <a:rPr lang="en-US" sz="2400" dirty="0" smtClean="0"/>
              <a:t> </a:t>
            </a:r>
            <a:r>
              <a:rPr lang="ar-MA" sz="2400" dirty="0" smtClean="0"/>
              <a:t>فاهتز </a:t>
            </a:r>
            <a:r>
              <a:rPr lang="ar-MA" sz="2400" dirty="0"/>
              <a:t>عمر وقال ما هذا بكلام البشر ثم قال أشهد أن لا إله إلا الله وأن محمدا رسول </a:t>
            </a:r>
            <a:r>
              <a:rPr lang="ar-MA" sz="2400" dirty="0" smtClean="0"/>
              <a:t>الله....</a:t>
            </a: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261" y="381000"/>
            <a:ext cx="2886940" cy="3014597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5" y="3691597"/>
            <a:ext cx="2821425" cy="2994076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7" name="Picture 20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t="12804" r="13967" b="12802"/>
          <a:stretch/>
        </p:blipFill>
        <p:spPr>
          <a:xfrm>
            <a:off x="7476260" y="3657601"/>
            <a:ext cx="2886940" cy="302066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429" name="Picture 114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6" y="380999"/>
            <a:ext cx="2785404" cy="3014597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048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 tmFilter="0,0; .5, 1; 1, 1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 tmFilter="0,0; .5, 1; 1, 1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2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8" name="Group 11427"/>
          <p:cNvGrpSpPr/>
          <p:nvPr/>
        </p:nvGrpSpPr>
        <p:grpSpPr>
          <a:xfrm>
            <a:off x="1" y="0"/>
            <a:ext cx="10972801" cy="7315217"/>
            <a:chOff x="0" y="0"/>
            <a:chExt cx="10058401" cy="5943614"/>
          </a:xfrm>
        </p:grpSpPr>
        <p:sp>
          <p:nvSpPr>
            <p:cNvPr id="2" name="Rectangle 1"/>
            <p:cNvSpPr/>
            <p:nvPr/>
          </p:nvSpPr>
          <p:spPr>
            <a:xfrm>
              <a:off x="1139952" y="5410200"/>
              <a:ext cx="7761732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74089" tIns="37044" rIns="74089" bIns="37044"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Abdul </a:t>
              </a:r>
              <a:r>
                <a:rPr lang="en-US" sz="1500" b="1" dirty="0" err="1">
                  <a:solidFill>
                    <a:schemeClr val="tx1"/>
                  </a:solidFill>
                </a:rPr>
                <a:t>Alim</a:t>
              </a:r>
              <a:r>
                <a:rPr lang="en-US" sz="1500" b="1" dirty="0">
                  <a:solidFill>
                    <a:schemeClr val="tx1"/>
                  </a:solidFill>
                </a:rPr>
                <a:t>, Lecturer (Arabic), </a:t>
              </a:r>
              <a:r>
                <a:rPr lang="en-US" sz="1500" b="1" dirty="0" err="1">
                  <a:solidFill>
                    <a:schemeClr val="tx1"/>
                  </a:solidFill>
                </a:rPr>
                <a:t>Patari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Fazil</a:t>
              </a:r>
              <a:r>
                <a:rPr lang="en-US" sz="1500" b="1" dirty="0">
                  <a:solidFill>
                    <a:schemeClr val="tx1"/>
                  </a:solidFill>
                </a:rPr>
                <a:t> </a:t>
              </a:r>
              <a:r>
                <a:rPr lang="en-US" sz="1500" b="1" dirty="0" err="1">
                  <a:solidFill>
                    <a:schemeClr val="tx1"/>
                  </a:solidFill>
                </a:rPr>
                <a:t>Madrasha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Sapahar</a:t>
              </a:r>
              <a:r>
                <a:rPr lang="en-US" sz="1500" b="1" dirty="0">
                  <a:solidFill>
                    <a:schemeClr val="tx1"/>
                  </a:solidFill>
                </a:rPr>
                <a:t>, </a:t>
              </a:r>
              <a:r>
                <a:rPr lang="en-US" sz="1500" b="1" dirty="0" err="1">
                  <a:solidFill>
                    <a:schemeClr val="tx1"/>
                  </a:solidFill>
                </a:rPr>
                <a:t>Naogaon</a:t>
              </a:r>
              <a:r>
                <a:rPr lang="en-US" sz="1500" b="1" dirty="0">
                  <a:solidFill>
                    <a:schemeClr val="tx1"/>
                  </a:solidFill>
                </a:rPr>
                <a:t>, 01749944418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520" y="457201"/>
              <a:ext cx="2933700" cy="27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0058401" cy="594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217738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49350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40861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34498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81363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604251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539038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475413" y="36513"/>
              <a:ext cx="301625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85725" y="5289562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85725" y="4811724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5725" y="4335473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85725" y="385604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85725" y="3379795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85725" y="290195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5725" y="2424118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5725" y="1947867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85725" y="1470028"/>
              <a:ext cx="2794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85725" y="992190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5725" y="51435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5725" y="36513"/>
              <a:ext cx="2794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9667876" y="5289562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" name="Rectangle 31"/>
            <p:cNvSpPr>
              <a:spLocks noChangeArrowheads="1"/>
            </p:cNvSpPr>
            <p:nvPr/>
          </p:nvSpPr>
          <p:spPr bwMode="auto">
            <a:xfrm>
              <a:off x="9667876" y="4811724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5" name="Rectangle 32"/>
            <p:cNvSpPr>
              <a:spLocks noChangeArrowheads="1"/>
            </p:cNvSpPr>
            <p:nvPr/>
          </p:nvSpPr>
          <p:spPr bwMode="auto">
            <a:xfrm>
              <a:off x="9667876" y="4335473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" name="Rectangle 33"/>
            <p:cNvSpPr>
              <a:spLocks noChangeArrowheads="1"/>
            </p:cNvSpPr>
            <p:nvPr/>
          </p:nvSpPr>
          <p:spPr bwMode="auto">
            <a:xfrm>
              <a:off x="9667876" y="385604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8" name="Rectangle 34"/>
            <p:cNvSpPr>
              <a:spLocks noChangeArrowheads="1"/>
            </p:cNvSpPr>
            <p:nvPr/>
          </p:nvSpPr>
          <p:spPr bwMode="auto">
            <a:xfrm>
              <a:off x="9667876" y="3379795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9" name="Rectangle 35"/>
            <p:cNvSpPr>
              <a:spLocks noChangeArrowheads="1"/>
            </p:cNvSpPr>
            <p:nvPr/>
          </p:nvSpPr>
          <p:spPr bwMode="auto">
            <a:xfrm>
              <a:off x="9667876" y="290195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Rectangle 36"/>
            <p:cNvSpPr>
              <a:spLocks noChangeArrowheads="1"/>
            </p:cNvSpPr>
            <p:nvPr/>
          </p:nvSpPr>
          <p:spPr bwMode="auto">
            <a:xfrm>
              <a:off x="9667876" y="2424118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" name="Rectangle 37"/>
            <p:cNvSpPr>
              <a:spLocks noChangeArrowheads="1"/>
            </p:cNvSpPr>
            <p:nvPr/>
          </p:nvSpPr>
          <p:spPr bwMode="auto">
            <a:xfrm>
              <a:off x="9667876" y="1947867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" name="Rectangle 38"/>
            <p:cNvSpPr>
              <a:spLocks noChangeArrowheads="1"/>
            </p:cNvSpPr>
            <p:nvPr/>
          </p:nvSpPr>
          <p:spPr bwMode="auto">
            <a:xfrm>
              <a:off x="9667876" y="1470028"/>
              <a:ext cx="304800" cy="134938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" name="Rectangle 39"/>
            <p:cNvSpPr>
              <a:spLocks noChangeArrowheads="1"/>
            </p:cNvSpPr>
            <p:nvPr/>
          </p:nvSpPr>
          <p:spPr bwMode="auto">
            <a:xfrm>
              <a:off x="9667876" y="992190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Rectangle 40"/>
            <p:cNvSpPr>
              <a:spLocks noChangeArrowheads="1"/>
            </p:cNvSpPr>
            <p:nvPr/>
          </p:nvSpPr>
          <p:spPr bwMode="auto">
            <a:xfrm>
              <a:off x="9667876" y="51435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" name="Rectangle 41"/>
            <p:cNvSpPr>
              <a:spLocks noChangeArrowheads="1"/>
            </p:cNvSpPr>
            <p:nvPr/>
          </p:nvSpPr>
          <p:spPr bwMode="auto">
            <a:xfrm>
              <a:off x="9667876" y="36513"/>
              <a:ext cx="304800" cy="138113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6" name="Rectangle 42"/>
            <p:cNvSpPr>
              <a:spLocks noChangeArrowheads="1"/>
            </p:cNvSpPr>
            <p:nvPr/>
          </p:nvSpPr>
          <p:spPr bwMode="auto">
            <a:xfrm>
              <a:off x="2217738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7" name="Rectangle 43"/>
            <p:cNvSpPr>
              <a:spLocks noChangeArrowheads="1"/>
            </p:cNvSpPr>
            <p:nvPr/>
          </p:nvSpPr>
          <p:spPr bwMode="auto">
            <a:xfrm>
              <a:off x="1149350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8" name="Rectangle 44"/>
            <p:cNvSpPr>
              <a:spLocks noChangeArrowheads="1"/>
            </p:cNvSpPr>
            <p:nvPr/>
          </p:nvSpPr>
          <p:spPr bwMode="auto">
            <a:xfrm>
              <a:off x="85725" y="5767401"/>
              <a:ext cx="2794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9" name="Rectangle 45"/>
            <p:cNvSpPr>
              <a:spLocks noChangeArrowheads="1"/>
            </p:cNvSpPr>
            <p:nvPr/>
          </p:nvSpPr>
          <p:spPr bwMode="auto">
            <a:xfrm>
              <a:off x="540861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0" name="Rectangle 46"/>
            <p:cNvSpPr>
              <a:spLocks noChangeArrowheads="1"/>
            </p:cNvSpPr>
            <p:nvPr/>
          </p:nvSpPr>
          <p:spPr bwMode="auto">
            <a:xfrm>
              <a:off x="434498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1" name="Rectangle 47"/>
            <p:cNvSpPr>
              <a:spLocks noChangeArrowheads="1"/>
            </p:cNvSpPr>
            <p:nvPr/>
          </p:nvSpPr>
          <p:spPr bwMode="auto">
            <a:xfrm>
              <a:off x="3281363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2" name="Rectangle 48"/>
            <p:cNvSpPr>
              <a:spLocks noChangeArrowheads="1"/>
            </p:cNvSpPr>
            <p:nvPr/>
          </p:nvSpPr>
          <p:spPr bwMode="auto">
            <a:xfrm>
              <a:off x="8604251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3" name="Rectangle 49"/>
            <p:cNvSpPr>
              <a:spLocks noChangeArrowheads="1"/>
            </p:cNvSpPr>
            <p:nvPr/>
          </p:nvSpPr>
          <p:spPr bwMode="auto">
            <a:xfrm>
              <a:off x="7539038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" name="Rectangle 50"/>
            <p:cNvSpPr>
              <a:spLocks noChangeArrowheads="1"/>
            </p:cNvSpPr>
            <p:nvPr/>
          </p:nvSpPr>
          <p:spPr bwMode="auto">
            <a:xfrm>
              <a:off x="6475413" y="5767401"/>
              <a:ext cx="301625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5" name="Rectangle 51"/>
            <p:cNvSpPr>
              <a:spLocks noChangeArrowheads="1"/>
            </p:cNvSpPr>
            <p:nvPr/>
          </p:nvSpPr>
          <p:spPr bwMode="auto">
            <a:xfrm>
              <a:off x="9667876" y="5767401"/>
              <a:ext cx="304800" cy="136525"/>
            </a:xfrm>
            <a:prstGeom prst="rect">
              <a:avLst/>
            </a:prstGeom>
            <a:solidFill>
              <a:srgbClr val="FFE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6" name="Rectangle 52"/>
            <p:cNvSpPr>
              <a:spLocks noChangeArrowheads="1"/>
            </p:cNvSpPr>
            <p:nvPr/>
          </p:nvSpPr>
          <p:spPr bwMode="auto">
            <a:xfrm>
              <a:off x="259556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7" name="Rectangle 53"/>
            <p:cNvSpPr>
              <a:spLocks noChangeArrowheads="1"/>
            </p:cNvSpPr>
            <p:nvPr/>
          </p:nvSpPr>
          <p:spPr bwMode="auto">
            <a:xfrm>
              <a:off x="5789613" y="36513"/>
              <a:ext cx="609600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8" name="Rectangle 54"/>
            <p:cNvSpPr>
              <a:spLocks noChangeArrowheads="1"/>
            </p:cNvSpPr>
            <p:nvPr/>
          </p:nvSpPr>
          <p:spPr bwMode="auto">
            <a:xfrm>
              <a:off x="8985251" y="36513"/>
              <a:ext cx="606425" cy="13811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9" name="Rectangle 55"/>
            <p:cNvSpPr>
              <a:spLocks noChangeArrowheads="1"/>
            </p:cNvSpPr>
            <p:nvPr/>
          </p:nvSpPr>
          <p:spPr bwMode="auto">
            <a:xfrm>
              <a:off x="85725" y="5461013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0" name="Rectangle 56"/>
            <p:cNvSpPr>
              <a:spLocks noChangeArrowheads="1"/>
            </p:cNvSpPr>
            <p:nvPr/>
          </p:nvSpPr>
          <p:spPr bwMode="auto">
            <a:xfrm>
              <a:off x="85725" y="4027497"/>
              <a:ext cx="2794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1" name="Rectangle 57"/>
            <p:cNvSpPr>
              <a:spLocks noChangeArrowheads="1"/>
            </p:cNvSpPr>
            <p:nvPr/>
          </p:nvSpPr>
          <p:spPr bwMode="auto">
            <a:xfrm>
              <a:off x="85725" y="2595569"/>
              <a:ext cx="2794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2" name="Rectangle 58"/>
            <p:cNvSpPr>
              <a:spLocks noChangeArrowheads="1"/>
            </p:cNvSpPr>
            <p:nvPr/>
          </p:nvSpPr>
          <p:spPr bwMode="auto">
            <a:xfrm>
              <a:off x="85725" y="1162053"/>
              <a:ext cx="2794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3" name="Rectangle 59"/>
            <p:cNvSpPr>
              <a:spLocks noChangeArrowheads="1"/>
            </p:cNvSpPr>
            <p:nvPr/>
          </p:nvSpPr>
          <p:spPr bwMode="auto">
            <a:xfrm>
              <a:off x="9667876" y="5461013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4" name="Rectangle 60"/>
            <p:cNvSpPr>
              <a:spLocks noChangeArrowheads="1"/>
            </p:cNvSpPr>
            <p:nvPr/>
          </p:nvSpPr>
          <p:spPr bwMode="auto">
            <a:xfrm>
              <a:off x="9667876" y="4027497"/>
              <a:ext cx="304800" cy="273051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5" name="Rectangle 61"/>
            <p:cNvSpPr>
              <a:spLocks noChangeArrowheads="1"/>
            </p:cNvSpPr>
            <p:nvPr/>
          </p:nvSpPr>
          <p:spPr bwMode="auto">
            <a:xfrm>
              <a:off x="9667876" y="2595569"/>
              <a:ext cx="304800" cy="271463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6" name="Rectangle 62"/>
            <p:cNvSpPr>
              <a:spLocks noChangeArrowheads="1"/>
            </p:cNvSpPr>
            <p:nvPr/>
          </p:nvSpPr>
          <p:spPr bwMode="auto">
            <a:xfrm>
              <a:off x="9667876" y="1162053"/>
              <a:ext cx="304800" cy="27463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7" name="Rectangle 63"/>
            <p:cNvSpPr>
              <a:spLocks noChangeArrowheads="1"/>
            </p:cNvSpPr>
            <p:nvPr/>
          </p:nvSpPr>
          <p:spPr bwMode="auto">
            <a:xfrm>
              <a:off x="259556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8" name="Rectangle 64"/>
            <p:cNvSpPr>
              <a:spLocks noChangeArrowheads="1"/>
            </p:cNvSpPr>
            <p:nvPr/>
          </p:nvSpPr>
          <p:spPr bwMode="auto">
            <a:xfrm>
              <a:off x="5789613" y="5767401"/>
              <a:ext cx="609600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9" name="Rectangle 65"/>
            <p:cNvSpPr>
              <a:spLocks noChangeArrowheads="1"/>
            </p:cNvSpPr>
            <p:nvPr/>
          </p:nvSpPr>
          <p:spPr bwMode="auto">
            <a:xfrm>
              <a:off x="8985251" y="5767401"/>
              <a:ext cx="606425" cy="136525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0" name="Rectangle 66"/>
            <p:cNvSpPr>
              <a:spLocks noChangeArrowheads="1"/>
            </p:cNvSpPr>
            <p:nvPr/>
          </p:nvSpPr>
          <p:spPr bwMode="auto">
            <a:xfrm>
              <a:off x="1530350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1" name="Rectangle 67"/>
            <p:cNvSpPr>
              <a:spLocks noChangeArrowheads="1"/>
            </p:cNvSpPr>
            <p:nvPr/>
          </p:nvSpPr>
          <p:spPr bwMode="auto">
            <a:xfrm>
              <a:off x="4725988" y="36513"/>
              <a:ext cx="606425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2" name="Rectangle 68"/>
            <p:cNvSpPr>
              <a:spLocks noChangeArrowheads="1"/>
            </p:cNvSpPr>
            <p:nvPr/>
          </p:nvSpPr>
          <p:spPr bwMode="auto">
            <a:xfrm>
              <a:off x="7916863" y="36513"/>
              <a:ext cx="611188" cy="138113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3" name="Rectangle 69"/>
            <p:cNvSpPr>
              <a:spLocks noChangeArrowheads="1"/>
            </p:cNvSpPr>
            <p:nvPr/>
          </p:nvSpPr>
          <p:spPr bwMode="auto">
            <a:xfrm>
              <a:off x="85725" y="4981587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4" name="Rectangle 70"/>
            <p:cNvSpPr>
              <a:spLocks noChangeArrowheads="1"/>
            </p:cNvSpPr>
            <p:nvPr/>
          </p:nvSpPr>
          <p:spPr bwMode="auto">
            <a:xfrm>
              <a:off x="85725" y="3549658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5" name="Rectangle 71"/>
            <p:cNvSpPr>
              <a:spLocks noChangeArrowheads="1"/>
            </p:cNvSpPr>
            <p:nvPr/>
          </p:nvSpPr>
          <p:spPr bwMode="auto">
            <a:xfrm>
              <a:off x="85725" y="2117730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6" name="Rectangle 72"/>
            <p:cNvSpPr>
              <a:spLocks noChangeArrowheads="1"/>
            </p:cNvSpPr>
            <p:nvPr/>
          </p:nvSpPr>
          <p:spPr bwMode="auto">
            <a:xfrm>
              <a:off x="85725" y="685802"/>
              <a:ext cx="2794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7" name="Rectangle 73"/>
            <p:cNvSpPr>
              <a:spLocks noChangeArrowheads="1"/>
            </p:cNvSpPr>
            <p:nvPr/>
          </p:nvSpPr>
          <p:spPr bwMode="auto">
            <a:xfrm>
              <a:off x="9667876" y="4981587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8" name="Rectangle 74"/>
            <p:cNvSpPr>
              <a:spLocks noChangeArrowheads="1"/>
            </p:cNvSpPr>
            <p:nvPr/>
          </p:nvSpPr>
          <p:spPr bwMode="auto">
            <a:xfrm>
              <a:off x="9667876" y="3549658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9" name="Rectangle 75"/>
            <p:cNvSpPr>
              <a:spLocks noChangeArrowheads="1"/>
            </p:cNvSpPr>
            <p:nvPr/>
          </p:nvSpPr>
          <p:spPr bwMode="auto">
            <a:xfrm>
              <a:off x="9667876" y="2117730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0" name="Rectangle 76"/>
            <p:cNvSpPr>
              <a:spLocks noChangeArrowheads="1"/>
            </p:cNvSpPr>
            <p:nvPr/>
          </p:nvSpPr>
          <p:spPr bwMode="auto">
            <a:xfrm>
              <a:off x="9667876" y="685802"/>
              <a:ext cx="304800" cy="273051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1" name="Rectangle 77"/>
            <p:cNvSpPr>
              <a:spLocks noChangeArrowheads="1"/>
            </p:cNvSpPr>
            <p:nvPr/>
          </p:nvSpPr>
          <p:spPr bwMode="auto">
            <a:xfrm>
              <a:off x="1530350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2" name="Rectangle 78"/>
            <p:cNvSpPr>
              <a:spLocks noChangeArrowheads="1"/>
            </p:cNvSpPr>
            <p:nvPr/>
          </p:nvSpPr>
          <p:spPr bwMode="auto">
            <a:xfrm>
              <a:off x="4725988" y="5767401"/>
              <a:ext cx="606425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3" name="Rectangle 79"/>
            <p:cNvSpPr>
              <a:spLocks noChangeArrowheads="1"/>
            </p:cNvSpPr>
            <p:nvPr/>
          </p:nvSpPr>
          <p:spPr bwMode="auto">
            <a:xfrm>
              <a:off x="7916863" y="5767401"/>
              <a:ext cx="611188" cy="136525"/>
            </a:xfrm>
            <a:prstGeom prst="rect">
              <a:avLst/>
            </a:prstGeom>
            <a:solidFill>
              <a:srgbClr val="4DA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4" name="Rectangle 80"/>
            <p:cNvSpPr>
              <a:spLocks noChangeArrowheads="1"/>
            </p:cNvSpPr>
            <p:nvPr/>
          </p:nvSpPr>
          <p:spPr bwMode="auto">
            <a:xfrm>
              <a:off x="466725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" name="Rectangle 81"/>
            <p:cNvSpPr>
              <a:spLocks noChangeArrowheads="1"/>
            </p:cNvSpPr>
            <p:nvPr/>
          </p:nvSpPr>
          <p:spPr bwMode="auto">
            <a:xfrm>
              <a:off x="3662363" y="36513"/>
              <a:ext cx="606425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6" name="Rectangle 82"/>
            <p:cNvSpPr>
              <a:spLocks noChangeArrowheads="1"/>
            </p:cNvSpPr>
            <p:nvPr/>
          </p:nvSpPr>
          <p:spPr bwMode="auto">
            <a:xfrm>
              <a:off x="6853238" y="36513"/>
              <a:ext cx="609600" cy="13811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7" name="Rectangle 83"/>
            <p:cNvSpPr>
              <a:spLocks noChangeArrowheads="1"/>
            </p:cNvSpPr>
            <p:nvPr/>
          </p:nvSpPr>
          <p:spPr bwMode="auto">
            <a:xfrm>
              <a:off x="85725" y="4503748"/>
              <a:ext cx="2794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8" name="Rectangle 84"/>
            <p:cNvSpPr>
              <a:spLocks noChangeArrowheads="1"/>
            </p:cNvSpPr>
            <p:nvPr/>
          </p:nvSpPr>
          <p:spPr bwMode="auto">
            <a:xfrm>
              <a:off x="85725" y="3073407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9" name="Rectangle 85"/>
            <p:cNvSpPr>
              <a:spLocks noChangeArrowheads="1"/>
            </p:cNvSpPr>
            <p:nvPr/>
          </p:nvSpPr>
          <p:spPr bwMode="auto">
            <a:xfrm>
              <a:off x="85725" y="1639891"/>
              <a:ext cx="2794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0" name="Rectangle 86"/>
            <p:cNvSpPr>
              <a:spLocks noChangeArrowheads="1"/>
            </p:cNvSpPr>
            <p:nvPr/>
          </p:nvSpPr>
          <p:spPr bwMode="auto">
            <a:xfrm>
              <a:off x="85725" y="207963"/>
              <a:ext cx="2794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1" name="Rectangle 87"/>
            <p:cNvSpPr>
              <a:spLocks noChangeArrowheads="1"/>
            </p:cNvSpPr>
            <p:nvPr/>
          </p:nvSpPr>
          <p:spPr bwMode="auto">
            <a:xfrm>
              <a:off x="9667876" y="4503748"/>
              <a:ext cx="304800" cy="274638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2" name="Rectangle 88"/>
            <p:cNvSpPr>
              <a:spLocks noChangeArrowheads="1"/>
            </p:cNvSpPr>
            <p:nvPr/>
          </p:nvSpPr>
          <p:spPr bwMode="auto">
            <a:xfrm>
              <a:off x="9667876" y="3073407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3" name="Rectangle 89"/>
            <p:cNvSpPr>
              <a:spLocks noChangeArrowheads="1"/>
            </p:cNvSpPr>
            <p:nvPr/>
          </p:nvSpPr>
          <p:spPr bwMode="auto">
            <a:xfrm>
              <a:off x="9667876" y="1639891"/>
              <a:ext cx="304800" cy="273051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4" name="Rectangle 90"/>
            <p:cNvSpPr>
              <a:spLocks noChangeArrowheads="1"/>
            </p:cNvSpPr>
            <p:nvPr/>
          </p:nvSpPr>
          <p:spPr bwMode="auto">
            <a:xfrm>
              <a:off x="9667876" y="207963"/>
              <a:ext cx="304800" cy="271463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5" name="Rectangle 91"/>
            <p:cNvSpPr>
              <a:spLocks noChangeArrowheads="1"/>
            </p:cNvSpPr>
            <p:nvPr/>
          </p:nvSpPr>
          <p:spPr bwMode="auto">
            <a:xfrm>
              <a:off x="466725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6" name="Rectangle 92"/>
            <p:cNvSpPr>
              <a:spLocks noChangeArrowheads="1"/>
            </p:cNvSpPr>
            <p:nvPr/>
          </p:nvSpPr>
          <p:spPr bwMode="auto">
            <a:xfrm>
              <a:off x="3662363" y="5767401"/>
              <a:ext cx="606425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7" name="Rectangle 93"/>
            <p:cNvSpPr>
              <a:spLocks noChangeArrowheads="1"/>
            </p:cNvSpPr>
            <p:nvPr/>
          </p:nvSpPr>
          <p:spPr bwMode="auto">
            <a:xfrm>
              <a:off x="6853238" y="5767401"/>
              <a:ext cx="609600" cy="136525"/>
            </a:xfrm>
            <a:prstGeom prst="rect">
              <a:avLst/>
            </a:prstGeom>
            <a:solidFill>
              <a:srgbClr val="B200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8" name="Rectangle 94"/>
            <p:cNvSpPr>
              <a:spLocks noChangeArrowheads="1"/>
            </p:cNvSpPr>
            <p:nvPr/>
          </p:nvSpPr>
          <p:spPr bwMode="auto">
            <a:xfrm>
              <a:off x="9525" y="317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9" name="Rectangle 95"/>
            <p:cNvSpPr>
              <a:spLocks noChangeArrowheads="1"/>
            </p:cNvSpPr>
            <p:nvPr/>
          </p:nvSpPr>
          <p:spPr bwMode="auto">
            <a:xfrm>
              <a:off x="9525" y="174625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0" name="Rectangle 96"/>
            <p:cNvSpPr>
              <a:spLocks noChangeArrowheads="1"/>
            </p:cNvSpPr>
            <p:nvPr/>
          </p:nvSpPr>
          <p:spPr bwMode="auto">
            <a:xfrm>
              <a:off x="9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1" name="Rectangle 97"/>
            <p:cNvSpPr>
              <a:spLocks noChangeArrowheads="1"/>
            </p:cNvSpPr>
            <p:nvPr/>
          </p:nvSpPr>
          <p:spPr bwMode="auto">
            <a:xfrm>
              <a:off x="25193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2" name="Rectangle 98"/>
            <p:cNvSpPr>
              <a:spLocks noChangeArrowheads="1"/>
            </p:cNvSpPr>
            <p:nvPr/>
          </p:nvSpPr>
          <p:spPr bwMode="auto">
            <a:xfrm>
              <a:off x="21415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3" name="Rectangle 99"/>
            <p:cNvSpPr>
              <a:spLocks noChangeArrowheads="1"/>
            </p:cNvSpPr>
            <p:nvPr/>
          </p:nvSpPr>
          <p:spPr bwMode="auto">
            <a:xfrm>
              <a:off x="1454150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4" name="Rectangle 100"/>
            <p:cNvSpPr>
              <a:spLocks noChangeArrowheads="1"/>
            </p:cNvSpPr>
            <p:nvPr/>
          </p:nvSpPr>
          <p:spPr bwMode="auto">
            <a:xfrm>
              <a:off x="1076325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5" name="Rectangle 101"/>
            <p:cNvSpPr>
              <a:spLocks noChangeArrowheads="1"/>
            </p:cNvSpPr>
            <p:nvPr/>
          </p:nvSpPr>
          <p:spPr bwMode="auto">
            <a:xfrm>
              <a:off x="390525" y="36513"/>
              <a:ext cx="6985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6" name="Rectangle 102"/>
            <p:cNvSpPr>
              <a:spLocks noChangeArrowheads="1"/>
            </p:cNvSpPr>
            <p:nvPr/>
          </p:nvSpPr>
          <p:spPr bwMode="auto">
            <a:xfrm>
              <a:off x="3205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7" name="Rectangle 103"/>
            <p:cNvSpPr>
              <a:spLocks noChangeArrowheads="1"/>
            </p:cNvSpPr>
            <p:nvPr/>
          </p:nvSpPr>
          <p:spPr bwMode="auto">
            <a:xfrm>
              <a:off x="5713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8" name="Rectangle 104"/>
            <p:cNvSpPr>
              <a:spLocks noChangeArrowheads="1"/>
            </p:cNvSpPr>
            <p:nvPr/>
          </p:nvSpPr>
          <p:spPr bwMode="auto">
            <a:xfrm>
              <a:off x="53324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9" name="Rectangle 105"/>
            <p:cNvSpPr>
              <a:spLocks noChangeArrowheads="1"/>
            </p:cNvSpPr>
            <p:nvPr/>
          </p:nvSpPr>
          <p:spPr bwMode="auto">
            <a:xfrm>
              <a:off x="4649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0" name="Rectangle 106"/>
            <p:cNvSpPr>
              <a:spLocks noChangeArrowheads="1"/>
            </p:cNvSpPr>
            <p:nvPr/>
          </p:nvSpPr>
          <p:spPr bwMode="auto">
            <a:xfrm>
              <a:off x="426878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1" name="Rectangle 107"/>
            <p:cNvSpPr>
              <a:spLocks noChangeArrowheads="1"/>
            </p:cNvSpPr>
            <p:nvPr/>
          </p:nvSpPr>
          <p:spPr bwMode="auto">
            <a:xfrm>
              <a:off x="358616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2" name="Rectangle 108"/>
            <p:cNvSpPr>
              <a:spLocks noChangeArrowheads="1"/>
            </p:cNvSpPr>
            <p:nvPr/>
          </p:nvSpPr>
          <p:spPr bwMode="auto">
            <a:xfrm>
              <a:off x="6399213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3" name="Rectangle 109"/>
            <p:cNvSpPr>
              <a:spLocks noChangeArrowheads="1"/>
            </p:cNvSpPr>
            <p:nvPr/>
          </p:nvSpPr>
          <p:spPr bwMode="auto">
            <a:xfrm>
              <a:off x="8909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4" name="Rectangle 110"/>
            <p:cNvSpPr>
              <a:spLocks noChangeArrowheads="1"/>
            </p:cNvSpPr>
            <p:nvPr/>
          </p:nvSpPr>
          <p:spPr bwMode="auto">
            <a:xfrm>
              <a:off x="8528051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5" name="Rectangle 111"/>
            <p:cNvSpPr>
              <a:spLocks noChangeArrowheads="1"/>
            </p:cNvSpPr>
            <p:nvPr/>
          </p:nvSpPr>
          <p:spPr bwMode="auto">
            <a:xfrm>
              <a:off x="7843838" y="36513"/>
              <a:ext cx="73025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6" name="Rectangle 112"/>
            <p:cNvSpPr>
              <a:spLocks noChangeArrowheads="1"/>
            </p:cNvSpPr>
            <p:nvPr/>
          </p:nvSpPr>
          <p:spPr bwMode="auto">
            <a:xfrm>
              <a:off x="74628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7" name="Rectangle 113"/>
            <p:cNvSpPr>
              <a:spLocks noChangeArrowheads="1"/>
            </p:cNvSpPr>
            <p:nvPr/>
          </p:nvSpPr>
          <p:spPr bwMode="auto">
            <a:xfrm>
              <a:off x="6777038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8" name="Rectangle 114"/>
            <p:cNvSpPr>
              <a:spLocks noChangeArrowheads="1"/>
            </p:cNvSpPr>
            <p:nvPr/>
          </p:nvSpPr>
          <p:spPr bwMode="auto">
            <a:xfrm>
              <a:off x="9591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9" name="Rectangle 115"/>
            <p:cNvSpPr>
              <a:spLocks noChangeArrowheads="1"/>
            </p:cNvSpPr>
            <p:nvPr/>
          </p:nvSpPr>
          <p:spPr bwMode="auto">
            <a:xfrm>
              <a:off x="9972676" y="36513"/>
              <a:ext cx="76200" cy="138113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0" name="Rectangle 116"/>
            <p:cNvSpPr>
              <a:spLocks noChangeArrowheads="1"/>
            </p:cNvSpPr>
            <p:nvPr/>
          </p:nvSpPr>
          <p:spPr bwMode="auto">
            <a:xfrm>
              <a:off x="9525" y="3175"/>
              <a:ext cx="6985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1" name="Rectangle 117"/>
            <p:cNvSpPr>
              <a:spLocks noChangeArrowheads="1"/>
            </p:cNvSpPr>
            <p:nvPr/>
          </p:nvSpPr>
          <p:spPr bwMode="auto">
            <a:xfrm>
              <a:off x="390525" y="3175"/>
              <a:ext cx="45719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2" name="Rectangle 118"/>
            <p:cNvSpPr>
              <a:spLocks noChangeArrowheads="1"/>
            </p:cNvSpPr>
            <p:nvPr/>
          </p:nvSpPr>
          <p:spPr bwMode="auto">
            <a:xfrm>
              <a:off x="85725" y="590392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3" name="Rectangle 119"/>
            <p:cNvSpPr>
              <a:spLocks noChangeArrowheads="1"/>
            </p:cNvSpPr>
            <p:nvPr/>
          </p:nvSpPr>
          <p:spPr bwMode="auto">
            <a:xfrm>
              <a:off x="85725" y="573247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4" name="Rectangle 120"/>
            <p:cNvSpPr>
              <a:spLocks noChangeArrowheads="1"/>
            </p:cNvSpPr>
            <p:nvPr/>
          </p:nvSpPr>
          <p:spPr bwMode="auto">
            <a:xfrm>
              <a:off x="85725" y="542608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5" name="Rectangle 121"/>
            <p:cNvSpPr>
              <a:spLocks noChangeArrowheads="1"/>
            </p:cNvSpPr>
            <p:nvPr/>
          </p:nvSpPr>
          <p:spPr bwMode="auto">
            <a:xfrm>
              <a:off x="85725" y="525463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6" name="Rectangle 122"/>
            <p:cNvSpPr>
              <a:spLocks noChangeArrowheads="1"/>
            </p:cNvSpPr>
            <p:nvPr/>
          </p:nvSpPr>
          <p:spPr bwMode="auto">
            <a:xfrm>
              <a:off x="85725" y="494824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7" name="Rectangle 123"/>
            <p:cNvSpPr>
              <a:spLocks noChangeArrowheads="1"/>
            </p:cNvSpPr>
            <p:nvPr/>
          </p:nvSpPr>
          <p:spPr bwMode="auto">
            <a:xfrm>
              <a:off x="85725" y="4778386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8" name="Rectangle 124"/>
            <p:cNvSpPr>
              <a:spLocks noChangeArrowheads="1"/>
            </p:cNvSpPr>
            <p:nvPr/>
          </p:nvSpPr>
          <p:spPr bwMode="auto">
            <a:xfrm>
              <a:off x="85725" y="447041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9" name="Rectangle 125"/>
            <p:cNvSpPr>
              <a:spLocks noChangeArrowheads="1"/>
            </p:cNvSpPr>
            <p:nvPr/>
          </p:nvSpPr>
          <p:spPr bwMode="auto">
            <a:xfrm>
              <a:off x="85725" y="4300548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0" name="Rectangle 126"/>
            <p:cNvSpPr>
              <a:spLocks noChangeArrowheads="1"/>
            </p:cNvSpPr>
            <p:nvPr/>
          </p:nvSpPr>
          <p:spPr bwMode="auto">
            <a:xfrm>
              <a:off x="85725" y="399257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1" name="Rectangle 127"/>
            <p:cNvSpPr>
              <a:spLocks noChangeArrowheads="1"/>
            </p:cNvSpPr>
            <p:nvPr/>
          </p:nvSpPr>
          <p:spPr bwMode="auto">
            <a:xfrm>
              <a:off x="85725" y="3822709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2" name="Rectangle 128"/>
            <p:cNvSpPr>
              <a:spLocks noChangeArrowheads="1"/>
            </p:cNvSpPr>
            <p:nvPr/>
          </p:nvSpPr>
          <p:spPr bwMode="auto">
            <a:xfrm>
              <a:off x="85725" y="351632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3" name="Rectangle 129"/>
            <p:cNvSpPr>
              <a:spLocks noChangeArrowheads="1"/>
            </p:cNvSpPr>
            <p:nvPr/>
          </p:nvSpPr>
          <p:spPr bwMode="auto">
            <a:xfrm>
              <a:off x="85725" y="3344870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4" name="Rectangle 130"/>
            <p:cNvSpPr>
              <a:spLocks noChangeArrowheads="1"/>
            </p:cNvSpPr>
            <p:nvPr/>
          </p:nvSpPr>
          <p:spPr bwMode="auto">
            <a:xfrm>
              <a:off x="85725" y="303848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5" name="Rectangle 131"/>
            <p:cNvSpPr>
              <a:spLocks noChangeArrowheads="1"/>
            </p:cNvSpPr>
            <p:nvPr/>
          </p:nvSpPr>
          <p:spPr bwMode="auto">
            <a:xfrm>
              <a:off x="85725" y="286703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6" name="Rectangle 132"/>
            <p:cNvSpPr>
              <a:spLocks noChangeArrowheads="1"/>
            </p:cNvSpPr>
            <p:nvPr/>
          </p:nvSpPr>
          <p:spPr bwMode="auto">
            <a:xfrm>
              <a:off x="85725" y="256223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7" name="Rectangle 133"/>
            <p:cNvSpPr>
              <a:spLocks noChangeArrowheads="1"/>
            </p:cNvSpPr>
            <p:nvPr/>
          </p:nvSpPr>
          <p:spPr bwMode="auto">
            <a:xfrm>
              <a:off x="85725" y="239078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8" name="Rectangle 134"/>
            <p:cNvSpPr>
              <a:spLocks noChangeArrowheads="1"/>
            </p:cNvSpPr>
            <p:nvPr/>
          </p:nvSpPr>
          <p:spPr bwMode="auto">
            <a:xfrm>
              <a:off x="85725" y="208439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9" name="Rectangle 135"/>
            <p:cNvSpPr>
              <a:spLocks noChangeArrowheads="1"/>
            </p:cNvSpPr>
            <p:nvPr/>
          </p:nvSpPr>
          <p:spPr bwMode="auto">
            <a:xfrm>
              <a:off x="85725" y="1912942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0" name="Rectangle 136"/>
            <p:cNvSpPr>
              <a:spLocks noChangeArrowheads="1"/>
            </p:cNvSpPr>
            <p:nvPr/>
          </p:nvSpPr>
          <p:spPr bwMode="auto">
            <a:xfrm>
              <a:off x="85725" y="160496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1" name="Rectangle 137"/>
            <p:cNvSpPr>
              <a:spLocks noChangeArrowheads="1"/>
            </p:cNvSpPr>
            <p:nvPr/>
          </p:nvSpPr>
          <p:spPr bwMode="auto">
            <a:xfrm>
              <a:off x="85725" y="1436691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2" name="Rectangle 138"/>
            <p:cNvSpPr>
              <a:spLocks noChangeArrowheads="1"/>
            </p:cNvSpPr>
            <p:nvPr/>
          </p:nvSpPr>
          <p:spPr bwMode="auto">
            <a:xfrm>
              <a:off x="85725" y="112871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" name="Rectangle 139"/>
            <p:cNvSpPr>
              <a:spLocks noChangeArrowheads="1"/>
            </p:cNvSpPr>
            <p:nvPr/>
          </p:nvSpPr>
          <p:spPr bwMode="auto">
            <a:xfrm>
              <a:off x="85725" y="958852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4" name="Rectangle 140"/>
            <p:cNvSpPr>
              <a:spLocks noChangeArrowheads="1"/>
            </p:cNvSpPr>
            <p:nvPr/>
          </p:nvSpPr>
          <p:spPr bwMode="auto">
            <a:xfrm>
              <a:off x="85725" y="650877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" name="Rectangle 141"/>
            <p:cNvSpPr>
              <a:spLocks noChangeArrowheads="1"/>
            </p:cNvSpPr>
            <p:nvPr/>
          </p:nvSpPr>
          <p:spPr bwMode="auto">
            <a:xfrm>
              <a:off x="85725" y="479426"/>
              <a:ext cx="2794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" name="Rectangle 142"/>
            <p:cNvSpPr>
              <a:spLocks noChangeArrowheads="1"/>
            </p:cNvSpPr>
            <p:nvPr/>
          </p:nvSpPr>
          <p:spPr bwMode="auto">
            <a:xfrm>
              <a:off x="85725" y="17462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7" name="Rectangle 143"/>
            <p:cNvSpPr>
              <a:spLocks noChangeArrowheads="1"/>
            </p:cNvSpPr>
            <p:nvPr/>
          </p:nvSpPr>
          <p:spPr bwMode="auto">
            <a:xfrm>
              <a:off x="85725" y="3175"/>
              <a:ext cx="2794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8" name="Rectangle 144"/>
            <p:cNvSpPr>
              <a:spLocks noChangeArrowheads="1"/>
            </p:cNvSpPr>
            <p:nvPr/>
          </p:nvSpPr>
          <p:spPr bwMode="auto">
            <a:xfrm>
              <a:off x="9591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9" name="Rectangle 145"/>
            <p:cNvSpPr>
              <a:spLocks noChangeArrowheads="1"/>
            </p:cNvSpPr>
            <p:nvPr/>
          </p:nvSpPr>
          <p:spPr bwMode="auto">
            <a:xfrm>
              <a:off x="9972676" y="3175"/>
              <a:ext cx="76200" cy="5934089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0" name="Rectangle 146"/>
            <p:cNvSpPr>
              <a:spLocks noChangeArrowheads="1"/>
            </p:cNvSpPr>
            <p:nvPr/>
          </p:nvSpPr>
          <p:spPr bwMode="auto">
            <a:xfrm>
              <a:off x="9667876" y="590392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1" name="Rectangle 147"/>
            <p:cNvSpPr>
              <a:spLocks noChangeArrowheads="1"/>
            </p:cNvSpPr>
            <p:nvPr/>
          </p:nvSpPr>
          <p:spPr bwMode="auto">
            <a:xfrm>
              <a:off x="9667876" y="573247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2" name="Rectangle 148"/>
            <p:cNvSpPr>
              <a:spLocks noChangeArrowheads="1"/>
            </p:cNvSpPr>
            <p:nvPr/>
          </p:nvSpPr>
          <p:spPr bwMode="auto">
            <a:xfrm>
              <a:off x="9667876" y="542608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3" name="Rectangle 149"/>
            <p:cNvSpPr>
              <a:spLocks noChangeArrowheads="1"/>
            </p:cNvSpPr>
            <p:nvPr/>
          </p:nvSpPr>
          <p:spPr bwMode="auto">
            <a:xfrm>
              <a:off x="9667876" y="525463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4" name="Rectangle 150"/>
            <p:cNvSpPr>
              <a:spLocks noChangeArrowheads="1"/>
            </p:cNvSpPr>
            <p:nvPr/>
          </p:nvSpPr>
          <p:spPr bwMode="auto">
            <a:xfrm>
              <a:off x="9667876" y="494824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5" name="Rectangle 151"/>
            <p:cNvSpPr>
              <a:spLocks noChangeArrowheads="1"/>
            </p:cNvSpPr>
            <p:nvPr/>
          </p:nvSpPr>
          <p:spPr bwMode="auto">
            <a:xfrm>
              <a:off x="9667876" y="4778386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6" name="Rectangle 152"/>
            <p:cNvSpPr>
              <a:spLocks noChangeArrowheads="1"/>
            </p:cNvSpPr>
            <p:nvPr/>
          </p:nvSpPr>
          <p:spPr bwMode="auto">
            <a:xfrm>
              <a:off x="9667876" y="447041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" name="Rectangle 153"/>
            <p:cNvSpPr>
              <a:spLocks noChangeArrowheads="1"/>
            </p:cNvSpPr>
            <p:nvPr/>
          </p:nvSpPr>
          <p:spPr bwMode="auto">
            <a:xfrm>
              <a:off x="9667876" y="4300548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8" name="Rectangle 154"/>
            <p:cNvSpPr>
              <a:spLocks noChangeArrowheads="1"/>
            </p:cNvSpPr>
            <p:nvPr/>
          </p:nvSpPr>
          <p:spPr bwMode="auto">
            <a:xfrm>
              <a:off x="9667876" y="399257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9" name="Rectangle 155"/>
            <p:cNvSpPr>
              <a:spLocks noChangeArrowheads="1"/>
            </p:cNvSpPr>
            <p:nvPr/>
          </p:nvSpPr>
          <p:spPr bwMode="auto">
            <a:xfrm>
              <a:off x="9667876" y="3822709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0" name="Rectangle 156"/>
            <p:cNvSpPr>
              <a:spLocks noChangeArrowheads="1"/>
            </p:cNvSpPr>
            <p:nvPr/>
          </p:nvSpPr>
          <p:spPr bwMode="auto">
            <a:xfrm>
              <a:off x="9667876" y="351632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1" name="Rectangle 157"/>
            <p:cNvSpPr>
              <a:spLocks noChangeArrowheads="1"/>
            </p:cNvSpPr>
            <p:nvPr/>
          </p:nvSpPr>
          <p:spPr bwMode="auto">
            <a:xfrm>
              <a:off x="9667876" y="3344870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2" name="Rectangle 158"/>
            <p:cNvSpPr>
              <a:spLocks noChangeArrowheads="1"/>
            </p:cNvSpPr>
            <p:nvPr/>
          </p:nvSpPr>
          <p:spPr bwMode="auto">
            <a:xfrm>
              <a:off x="9667876" y="303848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3" name="Rectangle 159"/>
            <p:cNvSpPr>
              <a:spLocks noChangeArrowheads="1"/>
            </p:cNvSpPr>
            <p:nvPr/>
          </p:nvSpPr>
          <p:spPr bwMode="auto">
            <a:xfrm>
              <a:off x="9667876" y="286703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4" name="Rectangle 160"/>
            <p:cNvSpPr>
              <a:spLocks noChangeArrowheads="1"/>
            </p:cNvSpPr>
            <p:nvPr/>
          </p:nvSpPr>
          <p:spPr bwMode="auto">
            <a:xfrm>
              <a:off x="9667876" y="256223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5" name="Rectangle 161"/>
            <p:cNvSpPr>
              <a:spLocks noChangeArrowheads="1"/>
            </p:cNvSpPr>
            <p:nvPr/>
          </p:nvSpPr>
          <p:spPr bwMode="auto">
            <a:xfrm>
              <a:off x="9667876" y="239078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6" name="Rectangle 162"/>
            <p:cNvSpPr>
              <a:spLocks noChangeArrowheads="1"/>
            </p:cNvSpPr>
            <p:nvPr/>
          </p:nvSpPr>
          <p:spPr bwMode="auto">
            <a:xfrm>
              <a:off x="9667876" y="208439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7" name="Rectangle 163"/>
            <p:cNvSpPr>
              <a:spLocks noChangeArrowheads="1"/>
            </p:cNvSpPr>
            <p:nvPr/>
          </p:nvSpPr>
          <p:spPr bwMode="auto">
            <a:xfrm>
              <a:off x="9667876" y="1912942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8" name="Rectangle 164"/>
            <p:cNvSpPr>
              <a:spLocks noChangeArrowheads="1"/>
            </p:cNvSpPr>
            <p:nvPr/>
          </p:nvSpPr>
          <p:spPr bwMode="auto">
            <a:xfrm>
              <a:off x="9667876" y="160496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9" name="Rectangle 165"/>
            <p:cNvSpPr>
              <a:spLocks noChangeArrowheads="1"/>
            </p:cNvSpPr>
            <p:nvPr/>
          </p:nvSpPr>
          <p:spPr bwMode="auto">
            <a:xfrm>
              <a:off x="9667876" y="1436691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0" name="Rectangle 166"/>
            <p:cNvSpPr>
              <a:spLocks noChangeArrowheads="1"/>
            </p:cNvSpPr>
            <p:nvPr/>
          </p:nvSpPr>
          <p:spPr bwMode="auto">
            <a:xfrm>
              <a:off x="9667876" y="112871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1" name="Rectangle 167"/>
            <p:cNvSpPr>
              <a:spLocks noChangeArrowheads="1"/>
            </p:cNvSpPr>
            <p:nvPr/>
          </p:nvSpPr>
          <p:spPr bwMode="auto">
            <a:xfrm>
              <a:off x="9667876" y="958852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2" name="Rectangle 168"/>
            <p:cNvSpPr>
              <a:spLocks noChangeArrowheads="1"/>
            </p:cNvSpPr>
            <p:nvPr/>
          </p:nvSpPr>
          <p:spPr bwMode="auto">
            <a:xfrm>
              <a:off x="9667876" y="650877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3" name="Rectangle 169"/>
            <p:cNvSpPr>
              <a:spLocks noChangeArrowheads="1"/>
            </p:cNvSpPr>
            <p:nvPr/>
          </p:nvSpPr>
          <p:spPr bwMode="auto">
            <a:xfrm>
              <a:off x="9667876" y="479426"/>
              <a:ext cx="304800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4" name="Rectangle 170"/>
            <p:cNvSpPr>
              <a:spLocks noChangeArrowheads="1"/>
            </p:cNvSpPr>
            <p:nvPr/>
          </p:nvSpPr>
          <p:spPr bwMode="auto">
            <a:xfrm>
              <a:off x="9667876" y="17462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5" name="Rectangle 171"/>
            <p:cNvSpPr>
              <a:spLocks noChangeArrowheads="1"/>
            </p:cNvSpPr>
            <p:nvPr/>
          </p:nvSpPr>
          <p:spPr bwMode="auto">
            <a:xfrm>
              <a:off x="9667876" y="3175"/>
              <a:ext cx="304800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6" name="Rectangle 172"/>
            <p:cNvSpPr>
              <a:spLocks noChangeArrowheads="1"/>
            </p:cNvSpPr>
            <p:nvPr/>
          </p:nvSpPr>
          <p:spPr bwMode="auto">
            <a:xfrm>
              <a:off x="9525" y="5732476"/>
              <a:ext cx="10039351" cy="349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7" name="Rectangle 173"/>
            <p:cNvSpPr>
              <a:spLocks noChangeArrowheads="1"/>
            </p:cNvSpPr>
            <p:nvPr/>
          </p:nvSpPr>
          <p:spPr bwMode="auto">
            <a:xfrm>
              <a:off x="9525" y="5903926"/>
              <a:ext cx="10039351" cy="33338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8" name="Rectangle 174"/>
            <p:cNvSpPr>
              <a:spLocks noChangeArrowheads="1"/>
            </p:cNvSpPr>
            <p:nvPr/>
          </p:nvSpPr>
          <p:spPr bwMode="auto">
            <a:xfrm>
              <a:off x="9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9" name="Rectangle 175"/>
            <p:cNvSpPr>
              <a:spLocks noChangeArrowheads="1"/>
            </p:cNvSpPr>
            <p:nvPr/>
          </p:nvSpPr>
          <p:spPr bwMode="auto">
            <a:xfrm>
              <a:off x="25193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0" name="Rectangle 176"/>
            <p:cNvSpPr>
              <a:spLocks noChangeArrowheads="1"/>
            </p:cNvSpPr>
            <p:nvPr/>
          </p:nvSpPr>
          <p:spPr bwMode="auto">
            <a:xfrm>
              <a:off x="21415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1" name="Rectangle 177"/>
            <p:cNvSpPr>
              <a:spLocks noChangeArrowheads="1"/>
            </p:cNvSpPr>
            <p:nvPr/>
          </p:nvSpPr>
          <p:spPr bwMode="auto">
            <a:xfrm>
              <a:off x="1454150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2" name="Rectangle 178"/>
            <p:cNvSpPr>
              <a:spLocks noChangeArrowheads="1"/>
            </p:cNvSpPr>
            <p:nvPr/>
          </p:nvSpPr>
          <p:spPr bwMode="auto">
            <a:xfrm>
              <a:off x="1076325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3" name="Rectangle 179"/>
            <p:cNvSpPr>
              <a:spLocks noChangeArrowheads="1"/>
            </p:cNvSpPr>
            <p:nvPr/>
          </p:nvSpPr>
          <p:spPr bwMode="auto">
            <a:xfrm>
              <a:off x="390525" y="5767401"/>
              <a:ext cx="6985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4" name="Rectangle 180"/>
            <p:cNvSpPr>
              <a:spLocks noChangeArrowheads="1"/>
            </p:cNvSpPr>
            <p:nvPr/>
          </p:nvSpPr>
          <p:spPr bwMode="auto">
            <a:xfrm>
              <a:off x="3205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5" name="Rectangle 181"/>
            <p:cNvSpPr>
              <a:spLocks noChangeArrowheads="1"/>
            </p:cNvSpPr>
            <p:nvPr/>
          </p:nvSpPr>
          <p:spPr bwMode="auto">
            <a:xfrm>
              <a:off x="5713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6" name="Rectangle 182"/>
            <p:cNvSpPr>
              <a:spLocks noChangeArrowheads="1"/>
            </p:cNvSpPr>
            <p:nvPr/>
          </p:nvSpPr>
          <p:spPr bwMode="auto">
            <a:xfrm>
              <a:off x="53324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7" name="Rectangle 183"/>
            <p:cNvSpPr>
              <a:spLocks noChangeArrowheads="1"/>
            </p:cNvSpPr>
            <p:nvPr/>
          </p:nvSpPr>
          <p:spPr bwMode="auto">
            <a:xfrm>
              <a:off x="4649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8" name="Rectangle 184"/>
            <p:cNvSpPr>
              <a:spLocks noChangeArrowheads="1"/>
            </p:cNvSpPr>
            <p:nvPr/>
          </p:nvSpPr>
          <p:spPr bwMode="auto">
            <a:xfrm>
              <a:off x="426878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9" name="Rectangle 185"/>
            <p:cNvSpPr>
              <a:spLocks noChangeArrowheads="1"/>
            </p:cNvSpPr>
            <p:nvPr/>
          </p:nvSpPr>
          <p:spPr bwMode="auto">
            <a:xfrm>
              <a:off x="358616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0" name="Rectangle 186"/>
            <p:cNvSpPr>
              <a:spLocks noChangeArrowheads="1"/>
            </p:cNvSpPr>
            <p:nvPr/>
          </p:nvSpPr>
          <p:spPr bwMode="auto">
            <a:xfrm>
              <a:off x="6399213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1" name="Rectangle 187"/>
            <p:cNvSpPr>
              <a:spLocks noChangeArrowheads="1"/>
            </p:cNvSpPr>
            <p:nvPr/>
          </p:nvSpPr>
          <p:spPr bwMode="auto">
            <a:xfrm>
              <a:off x="8909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2" name="Rectangle 188"/>
            <p:cNvSpPr>
              <a:spLocks noChangeArrowheads="1"/>
            </p:cNvSpPr>
            <p:nvPr/>
          </p:nvSpPr>
          <p:spPr bwMode="auto">
            <a:xfrm>
              <a:off x="8528051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3" name="Rectangle 189"/>
            <p:cNvSpPr>
              <a:spLocks noChangeArrowheads="1"/>
            </p:cNvSpPr>
            <p:nvPr/>
          </p:nvSpPr>
          <p:spPr bwMode="auto">
            <a:xfrm>
              <a:off x="7843838" y="5767401"/>
              <a:ext cx="73025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4" name="Rectangle 190"/>
            <p:cNvSpPr>
              <a:spLocks noChangeArrowheads="1"/>
            </p:cNvSpPr>
            <p:nvPr/>
          </p:nvSpPr>
          <p:spPr bwMode="auto">
            <a:xfrm>
              <a:off x="74628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5" name="Rectangle 191"/>
            <p:cNvSpPr>
              <a:spLocks noChangeArrowheads="1"/>
            </p:cNvSpPr>
            <p:nvPr/>
          </p:nvSpPr>
          <p:spPr bwMode="auto">
            <a:xfrm>
              <a:off x="6777038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6" name="Rectangle 192"/>
            <p:cNvSpPr>
              <a:spLocks noChangeArrowheads="1"/>
            </p:cNvSpPr>
            <p:nvPr/>
          </p:nvSpPr>
          <p:spPr bwMode="auto">
            <a:xfrm>
              <a:off x="9591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7" name="Rectangle 193"/>
            <p:cNvSpPr>
              <a:spLocks noChangeArrowheads="1"/>
            </p:cNvSpPr>
            <p:nvPr/>
          </p:nvSpPr>
          <p:spPr bwMode="auto">
            <a:xfrm>
              <a:off x="9972676" y="5767401"/>
              <a:ext cx="76200" cy="136525"/>
            </a:xfrm>
            <a:prstGeom prst="rect">
              <a:avLst/>
            </a:prstGeom>
            <a:solidFill>
              <a:srgbClr val="FFB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5" name="Picture 2" descr="F:\PICTURS\PFM\pictures\20181117_102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0062"/>
            <a:ext cx="9601200" cy="5974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8-Point Star 193"/>
          <p:cNvSpPr/>
          <p:nvPr/>
        </p:nvSpPr>
        <p:spPr>
          <a:xfrm>
            <a:off x="2596170" y="846023"/>
            <a:ext cx="1676400" cy="1524000"/>
          </a:xfrm>
          <a:prstGeom prst="star8">
            <a:avLst/>
          </a:prstGeom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b="1" dirty="0" smtClean="0">
                <a:solidFill>
                  <a:srgbClr val="2B0AB6"/>
                </a:solidFill>
              </a:rPr>
              <a:t>القراءة الصوتية</a:t>
            </a:r>
          </a:p>
        </p:txBody>
      </p:sp>
    </p:spTree>
    <p:extLst>
      <p:ext uri="{BB962C8B-B14F-4D97-AF65-F5344CB8AC3E}">
        <p14:creationId xmlns:p14="http://schemas.microsoft.com/office/powerpoint/2010/main" val="4146495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6715</TotalTime>
  <Words>1468</Words>
  <Application>Microsoft Office PowerPoint</Application>
  <PresentationFormat>Custom</PresentationFormat>
  <Paragraphs>272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 Alim</dc:creator>
  <cp:lastModifiedBy>Windows User</cp:lastModifiedBy>
  <cp:revision>1991</cp:revision>
  <dcterms:created xsi:type="dcterms:W3CDTF">2006-08-16T00:00:00Z</dcterms:created>
  <dcterms:modified xsi:type="dcterms:W3CDTF">2020-05-17T18:01:03Z</dcterms:modified>
</cp:coreProperties>
</file>