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94" r:id="rId2"/>
    <p:sldId id="291" r:id="rId3"/>
    <p:sldId id="298" r:id="rId4"/>
    <p:sldId id="293" r:id="rId5"/>
    <p:sldId id="287" r:id="rId6"/>
    <p:sldId id="297" r:id="rId7"/>
    <p:sldId id="266" r:id="rId8"/>
    <p:sldId id="267" r:id="rId9"/>
    <p:sldId id="270" r:id="rId10"/>
    <p:sldId id="300" r:id="rId11"/>
    <p:sldId id="269" r:id="rId12"/>
    <p:sldId id="285" r:id="rId13"/>
    <p:sldId id="268" r:id="rId14"/>
    <p:sldId id="296" r:id="rId15"/>
    <p:sldId id="260" r:id="rId16"/>
    <p:sldId id="262" r:id="rId17"/>
    <p:sldId id="263" r:id="rId18"/>
    <p:sldId id="281" r:id="rId19"/>
    <p:sldId id="265" r:id="rId20"/>
    <p:sldId id="256" r:id="rId21"/>
    <p:sldId id="259" r:id="rId22"/>
    <p:sldId id="258" r:id="rId23"/>
    <p:sldId id="286" r:id="rId24"/>
    <p:sldId id="272" r:id="rId25"/>
    <p:sldId id="288" r:id="rId26"/>
    <p:sldId id="289" r:id="rId27"/>
    <p:sldId id="295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2807" autoAdjust="0"/>
  </p:normalViewPr>
  <p:slideViewPr>
    <p:cSldViewPr snapToGrid="0">
      <p:cViewPr varScale="1">
        <p:scale>
          <a:sx n="57" d="100"/>
          <a:sy n="57" d="100"/>
        </p:scale>
        <p:origin x="3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6D7741-04D4-445F-B280-5AA330AA3A39}" type="doc">
      <dgm:prSet loTypeId="urn:microsoft.com/office/officeart/2005/8/layout/vList2" loCatId="list" qsTypeId="urn:microsoft.com/office/officeart/2005/8/quickstyle/simple1" qsCatId="simple" csTypeId="urn:microsoft.com/office/officeart/2005/8/colors/accent1_4" csCatId="accent1" phldr="1"/>
      <dgm:spPr>
        <a:scene3d>
          <a:camera prst="perspectiveBelow"/>
          <a:lightRig rig="threePt" dir="t"/>
        </a:scene3d>
      </dgm:spPr>
    </dgm:pt>
    <dgm:pt modelId="{33916D16-4E0E-468C-8360-9FE819BCDDAB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pPr>
            <a:buNone/>
          </a:pPr>
          <a:r>
            <a:rPr lang="en-US" sz="4300" b="1" dirty="0" err="1" smtClean="0">
              <a:solidFill>
                <a:srgbClr val="FFFF00"/>
              </a:solidFill>
            </a:rPr>
            <a:t>পানি</a:t>
          </a:r>
          <a:r>
            <a:rPr lang="en-US" sz="4300" b="1" dirty="0" smtClean="0">
              <a:solidFill>
                <a:srgbClr val="FFFF00"/>
              </a:solidFill>
            </a:rPr>
            <a:t> </a:t>
          </a:r>
          <a:r>
            <a:rPr lang="en-US" sz="4300" b="1" dirty="0" err="1" smtClean="0">
              <a:solidFill>
                <a:srgbClr val="FFFF00"/>
              </a:solidFill>
            </a:rPr>
            <a:t>পরিবহন</a:t>
          </a:r>
          <a:r>
            <a:rPr lang="en-US" sz="4300" b="1" dirty="0" smtClean="0">
              <a:solidFill>
                <a:srgbClr val="FFFF00"/>
              </a:solidFill>
            </a:rPr>
            <a:t> </a:t>
          </a:r>
          <a:r>
            <a:rPr lang="en-US" sz="3600" dirty="0" smtClean="0"/>
            <a:t>:</a:t>
          </a:r>
          <a:r>
            <a:rPr lang="en-US" sz="4000" dirty="0" err="1" smtClean="0"/>
            <a:t>জাইলেম</a:t>
          </a:r>
          <a:r>
            <a:rPr lang="en-US" sz="4000" dirty="0" smtClean="0"/>
            <a:t> </a:t>
          </a:r>
          <a:r>
            <a:rPr lang="en-US" sz="4000" dirty="0" err="1" smtClean="0"/>
            <a:t>মূল</a:t>
          </a:r>
          <a:r>
            <a:rPr lang="en-US" sz="4000" dirty="0" smtClean="0"/>
            <a:t> </a:t>
          </a:r>
          <a:r>
            <a:rPr lang="en-US" sz="4000" dirty="0" err="1" smtClean="0"/>
            <a:t>থেকে</a:t>
          </a:r>
          <a:r>
            <a:rPr lang="en-US" sz="4000" dirty="0" smtClean="0"/>
            <a:t> </a:t>
          </a:r>
          <a:r>
            <a:rPr lang="en-US" sz="4000" dirty="0" err="1" smtClean="0"/>
            <a:t>পানি</a:t>
          </a:r>
          <a:r>
            <a:rPr lang="en-US" sz="4000" dirty="0" smtClean="0"/>
            <a:t> ও </a:t>
          </a:r>
          <a:r>
            <a:rPr lang="en-US" sz="4000" dirty="0" err="1" smtClean="0"/>
            <a:t>খনিজ</a:t>
          </a:r>
          <a:r>
            <a:rPr lang="en-US" sz="4000" dirty="0" smtClean="0"/>
            <a:t> </a:t>
          </a:r>
          <a:r>
            <a:rPr lang="en-US" sz="4000" dirty="0" err="1" smtClean="0"/>
            <a:t>লবণ</a:t>
          </a:r>
          <a:r>
            <a:rPr lang="en-US" sz="4000" dirty="0" smtClean="0"/>
            <a:t>  </a:t>
          </a:r>
          <a:r>
            <a:rPr lang="en-US" sz="4000" dirty="0" err="1" smtClean="0"/>
            <a:t>উদ্ভিদের</a:t>
          </a:r>
          <a:r>
            <a:rPr lang="en-US" sz="4000" dirty="0" smtClean="0"/>
            <a:t> </a:t>
          </a:r>
          <a:r>
            <a:rPr lang="en-US" sz="4000" dirty="0" err="1" smtClean="0"/>
            <a:t>বিভিন্ন</a:t>
          </a:r>
          <a:r>
            <a:rPr lang="en-US" sz="4000" dirty="0" smtClean="0"/>
            <a:t> </a:t>
          </a:r>
          <a:r>
            <a:rPr lang="en-US" sz="4000" dirty="0" err="1" smtClean="0"/>
            <a:t>অংশে</a:t>
          </a:r>
          <a:r>
            <a:rPr lang="en-US" sz="4000" dirty="0" smtClean="0"/>
            <a:t> </a:t>
          </a:r>
          <a:r>
            <a:rPr lang="en-US" sz="4000" dirty="0" err="1" smtClean="0"/>
            <a:t>পরিবহন</a:t>
          </a:r>
          <a:r>
            <a:rPr lang="en-US" sz="4000" dirty="0" smtClean="0"/>
            <a:t> </a:t>
          </a:r>
          <a:r>
            <a:rPr lang="en-US" sz="4000" dirty="0" err="1" smtClean="0"/>
            <a:t>করে</a:t>
          </a:r>
          <a:r>
            <a:rPr lang="en-US" sz="2400" dirty="0" smtClean="0"/>
            <a:t>       </a:t>
          </a:r>
          <a:r>
            <a:rPr lang="en-US" dirty="0" smtClean="0"/>
            <a:t>                                                                                           </a:t>
          </a:r>
        </a:p>
        <a:p>
          <a:pPr>
            <a:buNone/>
          </a:pPr>
          <a:r>
            <a:rPr lang="en-US" sz="4300" b="1" dirty="0" err="1" smtClean="0">
              <a:solidFill>
                <a:srgbClr val="7030A0"/>
              </a:solidFill>
            </a:rPr>
            <a:t>খাদ্য</a:t>
          </a:r>
          <a:r>
            <a:rPr lang="en-US" sz="4300" b="1" dirty="0" smtClean="0">
              <a:solidFill>
                <a:srgbClr val="7030A0"/>
              </a:solidFill>
            </a:rPr>
            <a:t> </a:t>
          </a:r>
          <a:r>
            <a:rPr lang="en-US" sz="4300" b="1" dirty="0" err="1" smtClean="0">
              <a:solidFill>
                <a:srgbClr val="7030A0"/>
              </a:solidFill>
            </a:rPr>
            <a:t>পরিবহন</a:t>
          </a:r>
          <a:r>
            <a:rPr lang="en-US" sz="4300" b="1" dirty="0" smtClean="0">
              <a:solidFill>
                <a:srgbClr val="7030A0"/>
              </a:solidFill>
            </a:rPr>
            <a:t> </a:t>
          </a:r>
          <a:r>
            <a:rPr lang="en-US" sz="3600" dirty="0" smtClean="0"/>
            <a:t>:</a:t>
          </a:r>
          <a:r>
            <a:rPr lang="en-US" sz="4000" dirty="0" err="1" smtClean="0"/>
            <a:t>ফ্লোয়েম</a:t>
          </a:r>
          <a:r>
            <a:rPr lang="en-US" sz="4000" dirty="0" smtClean="0"/>
            <a:t> </a:t>
          </a:r>
          <a:r>
            <a:rPr lang="en-US" sz="4000" dirty="0" err="1" smtClean="0"/>
            <a:t>পাতায়</a:t>
          </a:r>
          <a:r>
            <a:rPr lang="en-US" sz="4000" dirty="0" smtClean="0"/>
            <a:t> </a:t>
          </a:r>
          <a:r>
            <a:rPr lang="en-US" sz="4000" dirty="0" err="1" smtClean="0"/>
            <a:t>তৈরিকৃত</a:t>
          </a:r>
          <a:r>
            <a:rPr lang="en-US" sz="4000" dirty="0" smtClean="0"/>
            <a:t> </a:t>
          </a:r>
          <a:r>
            <a:rPr lang="en-US" sz="4000" dirty="0" err="1" smtClean="0"/>
            <a:t>খাদ্য</a:t>
          </a:r>
          <a:r>
            <a:rPr lang="en-US" sz="4000" dirty="0" smtClean="0"/>
            <a:t> </a:t>
          </a:r>
          <a:r>
            <a:rPr lang="en-US" sz="4000" dirty="0" err="1" smtClean="0"/>
            <a:t>উদ্ভিদের</a:t>
          </a:r>
          <a:r>
            <a:rPr lang="en-US" sz="4000" dirty="0" smtClean="0"/>
            <a:t> </a:t>
          </a:r>
          <a:r>
            <a:rPr lang="en-US" sz="4000" dirty="0" err="1" smtClean="0"/>
            <a:t>বিভিন্ন</a:t>
          </a:r>
          <a:r>
            <a:rPr lang="en-US" sz="4000" dirty="0" smtClean="0"/>
            <a:t> </a:t>
          </a:r>
          <a:r>
            <a:rPr lang="en-US" sz="4000" dirty="0" err="1" smtClean="0"/>
            <a:t>অংশে</a:t>
          </a:r>
          <a:r>
            <a:rPr lang="en-US" sz="4000" dirty="0" smtClean="0"/>
            <a:t> </a:t>
          </a:r>
          <a:r>
            <a:rPr lang="en-US" sz="4000" dirty="0" err="1" smtClean="0"/>
            <a:t>পরিবহন</a:t>
          </a:r>
          <a:r>
            <a:rPr lang="en-US" sz="4000" dirty="0" smtClean="0"/>
            <a:t>  </a:t>
          </a:r>
          <a:r>
            <a:rPr lang="en-US" sz="4000" dirty="0" err="1" smtClean="0"/>
            <a:t>করে</a:t>
          </a:r>
          <a:r>
            <a:rPr lang="en-US" sz="4000" dirty="0" smtClean="0"/>
            <a:t> </a:t>
          </a:r>
          <a:r>
            <a:rPr lang="en-US" sz="2400" dirty="0" smtClean="0"/>
            <a:t>                                                                                                    </a:t>
          </a:r>
          <a:endParaRPr lang="en-US" dirty="0" smtClean="0"/>
        </a:p>
        <a:p>
          <a:pPr>
            <a:buNone/>
          </a:pPr>
          <a:r>
            <a:rPr lang="en-US" sz="4300" b="1" dirty="0" err="1" smtClean="0">
              <a:solidFill>
                <a:srgbClr val="FFC000"/>
              </a:solidFill>
            </a:rPr>
            <a:t>দৃঢ়তা</a:t>
          </a:r>
          <a:r>
            <a:rPr lang="en-US" sz="4300" b="1" dirty="0" smtClean="0">
              <a:solidFill>
                <a:srgbClr val="FFC000"/>
              </a:solidFill>
            </a:rPr>
            <a:t> </a:t>
          </a:r>
          <a:r>
            <a:rPr lang="en-US" sz="4300" b="1" dirty="0" err="1" smtClean="0">
              <a:solidFill>
                <a:srgbClr val="FFC000"/>
              </a:solidFill>
            </a:rPr>
            <a:t>প্রদান</a:t>
          </a:r>
          <a:r>
            <a:rPr lang="en-US" sz="4300" b="1" dirty="0" smtClean="0">
              <a:solidFill>
                <a:srgbClr val="FFC000"/>
              </a:solidFill>
            </a:rPr>
            <a:t> </a:t>
          </a:r>
          <a:r>
            <a:rPr lang="en-US" sz="3600" dirty="0" smtClean="0"/>
            <a:t>: </a:t>
          </a:r>
          <a:r>
            <a:rPr lang="en-US" sz="4000" dirty="0" err="1" smtClean="0"/>
            <a:t>জাইলেম</a:t>
          </a:r>
          <a:r>
            <a:rPr lang="en-US" sz="4000" dirty="0" smtClean="0"/>
            <a:t> ও </a:t>
          </a:r>
          <a:r>
            <a:rPr lang="en-US" sz="4000" dirty="0" err="1" smtClean="0"/>
            <a:t>ফ্লোয়েম</a:t>
          </a:r>
          <a:r>
            <a:rPr lang="en-US" sz="4000" dirty="0" smtClean="0"/>
            <a:t> </a:t>
          </a:r>
          <a:r>
            <a:rPr lang="en-US" sz="4000" dirty="0" err="1" smtClean="0"/>
            <a:t>মিলিতভাবে</a:t>
          </a:r>
          <a:r>
            <a:rPr lang="en-US" sz="4000" dirty="0" smtClean="0"/>
            <a:t> </a:t>
          </a:r>
          <a:r>
            <a:rPr lang="en-US" sz="4000" dirty="0" err="1" smtClean="0"/>
            <a:t>উদ্ভিদদেহকে</a:t>
          </a:r>
          <a:r>
            <a:rPr lang="en-US" sz="4000" dirty="0" smtClean="0"/>
            <a:t> </a:t>
          </a:r>
          <a:r>
            <a:rPr lang="en-US" sz="4000" dirty="0" err="1" smtClean="0"/>
            <a:t>দৃঢ়তা</a:t>
          </a:r>
          <a:r>
            <a:rPr lang="en-US" sz="4000" dirty="0" smtClean="0"/>
            <a:t> ও </a:t>
          </a:r>
          <a:r>
            <a:rPr lang="en-US" sz="4000" dirty="0" err="1" smtClean="0"/>
            <a:t>যান্ত্রিক</a:t>
          </a:r>
          <a:r>
            <a:rPr lang="en-US" sz="4000" dirty="0" smtClean="0"/>
            <a:t> </a:t>
          </a:r>
          <a:r>
            <a:rPr lang="en-US" sz="4000" dirty="0" err="1" smtClean="0"/>
            <a:t>শক্তি</a:t>
          </a:r>
          <a:r>
            <a:rPr lang="en-US" sz="4000" dirty="0" smtClean="0"/>
            <a:t> </a:t>
          </a:r>
          <a:r>
            <a:rPr lang="en-US" sz="4000" dirty="0" err="1" smtClean="0"/>
            <a:t>প্রদান</a:t>
          </a:r>
          <a:r>
            <a:rPr lang="en-US" sz="4000" dirty="0" smtClean="0"/>
            <a:t> </a:t>
          </a:r>
          <a:r>
            <a:rPr lang="en-US" sz="4000" dirty="0" err="1" smtClean="0"/>
            <a:t>করে</a:t>
          </a:r>
          <a:r>
            <a:rPr lang="en-US" sz="4000" dirty="0" smtClean="0"/>
            <a:t> </a:t>
          </a:r>
          <a:endParaRPr lang="en-US" sz="3600" dirty="0"/>
        </a:p>
      </dgm:t>
    </dgm:pt>
    <dgm:pt modelId="{08090A21-5BE7-47B3-9FD7-75024A846FAD}" type="parTrans" cxnId="{92F13830-5586-44FD-ACFE-172583425EBE}">
      <dgm:prSet/>
      <dgm:spPr/>
      <dgm:t>
        <a:bodyPr/>
        <a:lstStyle/>
        <a:p>
          <a:endParaRPr lang="en-US"/>
        </a:p>
      </dgm:t>
    </dgm:pt>
    <dgm:pt modelId="{B0C7598E-8F92-4037-9FA2-0FEDE39575C5}" type="sibTrans" cxnId="{92F13830-5586-44FD-ACFE-172583425EBE}">
      <dgm:prSet/>
      <dgm:spPr/>
      <dgm:t>
        <a:bodyPr/>
        <a:lstStyle/>
        <a:p>
          <a:endParaRPr lang="en-US"/>
        </a:p>
      </dgm:t>
    </dgm:pt>
    <dgm:pt modelId="{B2E2FE42-621D-4C6C-A15C-FC06B6E69EC0}" type="pres">
      <dgm:prSet presAssocID="{336D7741-04D4-445F-B280-5AA330AA3A39}" presName="linear" presStyleCnt="0">
        <dgm:presLayoutVars>
          <dgm:animLvl val="lvl"/>
          <dgm:resizeHandles val="exact"/>
        </dgm:presLayoutVars>
      </dgm:prSet>
      <dgm:spPr/>
    </dgm:pt>
    <dgm:pt modelId="{8195B244-5195-41C2-B4B0-004FF9903F0F}" type="pres">
      <dgm:prSet presAssocID="{33916D16-4E0E-468C-8360-9FE819BCDDA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0CB14C9-B3CA-41E4-9446-DC84D0C2C7E7}" type="presOf" srcId="{33916D16-4E0E-468C-8360-9FE819BCDDAB}" destId="{8195B244-5195-41C2-B4B0-004FF9903F0F}" srcOrd="0" destOrd="0" presId="urn:microsoft.com/office/officeart/2005/8/layout/vList2"/>
    <dgm:cxn modelId="{92F13830-5586-44FD-ACFE-172583425EBE}" srcId="{336D7741-04D4-445F-B280-5AA330AA3A39}" destId="{33916D16-4E0E-468C-8360-9FE819BCDDAB}" srcOrd="0" destOrd="0" parTransId="{08090A21-5BE7-47B3-9FD7-75024A846FAD}" sibTransId="{B0C7598E-8F92-4037-9FA2-0FEDE39575C5}"/>
    <dgm:cxn modelId="{57963ADB-4ED6-45B0-BEA4-8BAD4260BFDF}" type="presOf" srcId="{336D7741-04D4-445F-B280-5AA330AA3A39}" destId="{B2E2FE42-621D-4C6C-A15C-FC06B6E69EC0}" srcOrd="0" destOrd="0" presId="urn:microsoft.com/office/officeart/2005/8/layout/vList2"/>
    <dgm:cxn modelId="{2CDC7A5E-644B-4252-9290-171F0567B877}" type="presParOf" srcId="{B2E2FE42-621D-4C6C-A15C-FC06B6E69EC0}" destId="{8195B244-5195-41C2-B4B0-004FF9903F0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0C918D-C446-446D-B030-F6181BF9B15A}" type="doc">
      <dgm:prSet loTypeId="urn:microsoft.com/office/officeart/2005/8/layout/vList2" loCatId="list" qsTypeId="urn:microsoft.com/office/officeart/2005/8/quickstyle/3d6" qsCatId="3D" csTypeId="urn:microsoft.com/office/officeart/2005/8/colors/accent1_2" csCatId="accent1" phldr="1"/>
      <dgm:spPr/>
    </dgm:pt>
    <dgm:pt modelId="{C9797B2F-1B11-44D0-A053-F3B516A6DE7D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>
            <a:buNone/>
          </a:pPr>
          <a:r>
            <a:rPr lang="en-US" sz="2800" dirty="0" smtClean="0">
              <a:solidFill>
                <a:srgbClr val="002060"/>
              </a:solidFill>
            </a:rPr>
            <a:t>ক)</a:t>
          </a:r>
          <a:r>
            <a:rPr lang="en-US" sz="2800" b="1" dirty="0" err="1" smtClean="0">
              <a:solidFill>
                <a:srgbClr val="002060"/>
              </a:solidFill>
            </a:rPr>
            <a:t>ক্যাম্বিয়াম</a:t>
          </a:r>
          <a:r>
            <a:rPr lang="en-US" sz="2800" dirty="0" smtClean="0">
              <a:solidFill>
                <a:srgbClr val="002060"/>
              </a:solidFill>
            </a:rPr>
            <a:t> </a:t>
          </a:r>
          <a:r>
            <a:rPr lang="en-US" sz="2800" dirty="0" err="1" smtClean="0">
              <a:solidFill>
                <a:srgbClr val="002060"/>
              </a:solidFill>
            </a:rPr>
            <a:t>কী</a:t>
          </a:r>
          <a:r>
            <a:rPr lang="en-US" sz="2800" dirty="0" smtClean="0">
              <a:solidFill>
                <a:srgbClr val="002060"/>
              </a:solidFill>
            </a:rPr>
            <a:t> </a:t>
          </a:r>
          <a:r>
            <a:rPr lang="en-US" sz="3300" dirty="0" smtClean="0">
              <a:solidFill>
                <a:srgbClr val="002060"/>
              </a:solidFill>
            </a:rPr>
            <a:t>?</a:t>
          </a:r>
          <a:r>
            <a:rPr lang="en-US" sz="3300" dirty="0" smtClean="0"/>
            <a:t>  </a:t>
          </a:r>
          <a:r>
            <a:rPr lang="en-US" sz="2800" dirty="0" smtClean="0"/>
            <a:t>        </a:t>
          </a:r>
          <a:r>
            <a:rPr lang="en-US" sz="2100" dirty="0" smtClean="0"/>
            <a:t>                                                                                                                                                                 </a:t>
          </a:r>
          <a:r>
            <a:rPr lang="en-US" sz="2000" dirty="0" smtClean="0"/>
            <a:t>    </a:t>
          </a:r>
          <a:r>
            <a:rPr lang="en-US" sz="2800" dirty="0" smtClean="0">
              <a:solidFill>
                <a:srgbClr val="FFFF00"/>
              </a:solidFill>
            </a:rPr>
            <a:t>খ)</a:t>
          </a:r>
          <a:r>
            <a:rPr lang="en-US" sz="2800" dirty="0" err="1" smtClean="0">
              <a:solidFill>
                <a:srgbClr val="FFFF00"/>
              </a:solidFill>
            </a:rPr>
            <a:t>উদ্ভিদের</a:t>
          </a:r>
          <a:r>
            <a:rPr lang="en-US" sz="2800" dirty="0" smtClean="0">
              <a:solidFill>
                <a:srgbClr val="FFFF00"/>
              </a:solidFill>
            </a:rPr>
            <a:t> </a:t>
          </a:r>
          <a:r>
            <a:rPr lang="en-US" sz="2800" b="1" dirty="0" err="1" smtClean="0">
              <a:solidFill>
                <a:srgbClr val="FFFF00"/>
              </a:solidFill>
            </a:rPr>
            <a:t>বিভিন্ন</a:t>
          </a:r>
          <a:r>
            <a:rPr lang="en-US" sz="2800" b="1" dirty="0" smtClean="0">
              <a:solidFill>
                <a:srgbClr val="FFFF00"/>
              </a:solidFill>
            </a:rPr>
            <a:t> </a:t>
          </a:r>
          <a:r>
            <a:rPr lang="en-US" sz="2800" b="1" dirty="0" err="1" smtClean="0">
              <a:solidFill>
                <a:srgbClr val="FFFF00"/>
              </a:solidFill>
            </a:rPr>
            <a:t>অংশে</a:t>
          </a:r>
          <a:r>
            <a:rPr lang="en-US" sz="2800" b="1" dirty="0" smtClean="0">
              <a:solidFill>
                <a:srgbClr val="FFFF00"/>
              </a:solidFill>
            </a:rPr>
            <a:t> </a:t>
          </a:r>
          <a:r>
            <a:rPr lang="en-US" sz="2800" b="1" dirty="0" err="1" smtClean="0">
              <a:solidFill>
                <a:srgbClr val="FFFF00"/>
              </a:solidFill>
            </a:rPr>
            <a:t>জাইলেমের</a:t>
          </a:r>
          <a:r>
            <a:rPr lang="en-US" sz="2800" b="1" dirty="0" smtClean="0">
              <a:solidFill>
                <a:srgbClr val="FFFF00"/>
              </a:solidFill>
            </a:rPr>
            <a:t> </a:t>
          </a:r>
          <a:r>
            <a:rPr lang="en-US" sz="2800" b="1" dirty="0" err="1" smtClean="0">
              <a:solidFill>
                <a:srgbClr val="FFFF00"/>
              </a:solidFill>
            </a:rPr>
            <a:t>অবস্থান</a:t>
          </a:r>
          <a:r>
            <a:rPr lang="en-US" sz="2800" b="1" dirty="0" smtClean="0">
              <a:solidFill>
                <a:srgbClr val="FFFF00"/>
              </a:solidFill>
            </a:rPr>
            <a:t> </a:t>
          </a:r>
          <a:r>
            <a:rPr lang="en-US" sz="2800" dirty="0" err="1" smtClean="0">
              <a:solidFill>
                <a:srgbClr val="FFFF00"/>
              </a:solidFill>
            </a:rPr>
            <a:t>কিরূপ</a:t>
          </a:r>
          <a:r>
            <a:rPr lang="en-US" sz="2800" dirty="0" smtClean="0">
              <a:solidFill>
                <a:srgbClr val="FFFF00"/>
              </a:solidFill>
            </a:rPr>
            <a:t> –</a:t>
          </a:r>
          <a:r>
            <a:rPr lang="en-US" sz="2800" dirty="0" err="1" smtClean="0">
              <a:solidFill>
                <a:srgbClr val="FFFF00"/>
              </a:solidFill>
            </a:rPr>
            <a:t>ব্যাখ্যা</a:t>
          </a:r>
          <a:r>
            <a:rPr lang="en-US" sz="2800" dirty="0" smtClean="0">
              <a:solidFill>
                <a:srgbClr val="FFFF00"/>
              </a:solidFill>
            </a:rPr>
            <a:t> </a:t>
          </a:r>
          <a:r>
            <a:rPr lang="en-US" sz="2800" dirty="0" err="1" smtClean="0">
              <a:solidFill>
                <a:srgbClr val="FFFF00"/>
              </a:solidFill>
            </a:rPr>
            <a:t>কর</a:t>
          </a:r>
          <a:r>
            <a:rPr lang="en-US" sz="2800" dirty="0" smtClean="0">
              <a:solidFill>
                <a:srgbClr val="FFFF00"/>
              </a:solidFill>
            </a:rPr>
            <a:t>।   </a:t>
          </a:r>
          <a:r>
            <a:rPr lang="en-US" sz="2000" dirty="0" smtClean="0">
              <a:solidFill>
                <a:srgbClr val="FFFF00"/>
              </a:solidFill>
            </a:rPr>
            <a:t>  </a:t>
          </a:r>
          <a:r>
            <a:rPr lang="en-US" sz="3000" dirty="0" smtClean="0">
              <a:solidFill>
                <a:srgbClr val="C00000"/>
              </a:solidFill>
            </a:rPr>
            <a:t>গ)</a:t>
          </a:r>
          <a:r>
            <a:rPr lang="en-US" sz="3000" dirty="0" err="1" smtClean="0">
              <a:solidFill>
                <a:srgbClr val="C00000"/>
              </a:solidFill>
            </a:rPr>
            <a:t>উদ্দীপকের</a:t>
          </a:r>
          <a:r>
            <a:rPr lang="en-US" sz="3000" dirty="0" smtClean="0">
              <a:solidFill>
                <a:srgbClr val="C00000"/>
              </a:solidFill>
            </a:rPr>
            <a:t>   </a:t>
          </a:r>
          <a:r>
            <a:rPr lang="en-US" sz="3000" b="1" dirty="0" smtClean="0">
              <a:solidFill>
                <a:srgbClr val="C00000"/>
              </a:solidFill>
            </a:rPr>
            <a:t>M ,  N   ও   O  </a:t>
          </a:r>
          <a:r>
            <a:rPr lang="en-US" sz="3000" dirty="0" smtClean="0">
              <a:solidFill>
                <a:srgbClr val="C00000"/>
              </a:solidFill>
            </a:rPr>
            <a:t> </a:t>
          </a:r>
          <a:r>
            <a:rPr lang="en-US" sz="3000" dirty="0" err="1" smtClean="0">
              <a:solidFill>
                <a:srgbClr val="C00000"/>
              </a:solidFill>
            </a:rPr>
            <a:t>এর</a:t>
          </a:r>
          <a:r>
            <a:rPr lang="en-US" sz="3000" dirty="0" smtClean="0">
              <a:solidFill>
                <a:srgbClr val="C00000"/>
              </a:solidFill>
            </a:rPr>
            <a:t>  </a:t>
          </a:r>
          <a:r>
            <a:rPr lang="en-US" sz="3000" b="1" dirty="0" err="1" smtClean="0">
              <a:solidFill>
                <a:srgbClr val="C00000"/>
              </a:solidFill>
            </a:rPr>
            <a:t>কাজ</a:t>
          </a:r>
          <a:r>
            <a:rPr lang="en-US" sz="3000" b="1" dirty="0" smtClean="0">
              <a:solidFill>
                <a:srgbClr val="C00000"/>
              </a:solidFill>
            </a:rPr>
            <a:t>  </a:t>
          </a:r>
          <a:r>
            <a:rPr lang="en-US" sz="3000" dirty="0" err="1" smtClean="0">
              <a:solidFill>
                <a:srgbClr val="C00000"/>
              </a:solidFill>
            </a:rPr>
            <a:t>বর্ণনা</a:t>
          </a:r>
          <a:r>
            <a:rPr lang="en-US" sz="3000" dirty="0" smtClean="0">
              <a:solidFill>
                <a:srgbClr val="C00000"/>
              </a:solidFill>
            </a:rPr>
            <a:t> </a:t>
          </a:r>
          <a:r>
            <a:rPr lang="en-US" sz="3000" dirty="0" err="1" smtClean="0">
              <a:solidFill>
                <a:srgbClr val="C00000"/>
              </a:solidFill>
            </a:rPr>
            <a:t>কর</a:t>
          </a:r>
          <a:r>
            <a:rPr lang="en-US" sz="3000" dirty="0" smtClean="0">
              <a:solidFill>
                <a:srgbClr val="C00000"/>
              </a:solidFill>
            </a:rPr>
            <a:t>।     </a:t>
          </a:r>
          <a:r>
            <a:rPr lang="en-US" sz="3000" dirty="0" smtClean="0"/>
            <a:t> </a:t>
          </a:r>
          <a:r>
            <a:rPr lang="en-US" sz="2600" dirty="0" smtClean="0"/>
            <a:t>                                                                             </a:t>
          </a:r>
          <a:r>
            <a:rPr lang="en-US" sz="3000" dirty="0" smtClean="0">
              <a:solidFill>
                <a:schemeClr val="accent6">
                  <a:lumMod val="50000"/>
                </a:schemeClr>
              </a:solidFill>
            </a:rPr>
            <a:t>ঘ) </a:t>
          </a:r>
          <a:r>
            <a:rPr lang="en-US" sz="3000" dirty="0" err="1" smtClean="0">
              <a:solidFill>
                <a:schemeClr val="accent6">
                  <a:lumMod val="50000"/>
                </a:schemeClr>
              </a:solidFill>
            </a:rPr>
            <a:t>উদ্দীপকের</a:t>
          </a:r>
          <a:r>
            <a:rPr lang="en-US" sz="3000" dirty="0" smtClean="0">
              <a:solidFill>
                <a:schemeClr val="accent6">
                  <a:lumMod val="50000"/>
                </a:schemeClr>
              </a:solidFill>
            </a:rPr>
            <a:t>    </a:t>
          </a:r>
          <a:r>
            <a:rPr lang="en-US" sz="3000" b="1" dirty="0" smtClean="0">
              <a:solidFill>
                <a:schemeClr val="accent6">
                  <a:lumMod val="50000"/>
                </a:schemeClr>
              </a:solidFill>
            </a:rPr>
            <a:t>M   ও   N  </a:t>
          </a:r>
          <a:r>
            <a:rPr lang="en-US" sz="3000" dirty="0" err="1" smtClean="0">
              <a:solidFill>
                <a:schemeClr val="accent6">
                  <a:lumMod val="50000"/>
                </a:schemeClr>
              </a:solidFill>
            </a:rPr>
            <a:t>এর</a:t>
          </a:r>
          <a:r>
            <a:rPr lang="en-US" sz="3000" dirty="0" smtClean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US" sz="3000" dirty="0" err="1" smtClean="0">
              <a:solidFill>
                <a:schemeClr val="accent6">
                  <a:lumMod val="50000"/>
                </a:schemeClr>
              </a:solidFill>
            </a:rPr>
            <a:t>অবস্থান</a:t>
          </a:r>
          <a:r>
            <a:rPr lang="en-US" sz="3000" dirty="0" smtClean="0">
              <a:solidFill>
                <a:schemeClr val="accent6">
                  <a:lumMod val="50000"/>
                </a:schemeClr>
              </a:solidFill>
            </a:rPr>
            <a:t>  </a:t>
          </a:r>
          <a:r>
            <a:rPr lang="en-US" sz="3000" dirty="0" err="1" smtClean="0">
              <a:solidFill>
                <a:schemeClr val="accent6">
                  <a:lumMod val="50000"/>
                </a:schemeClr>
              </a:solidFill>
            </a:rPr>
            <a:t>ভিত্তিক</a:t>
          </a:r>
          <a:r>
            <a:rPr lang="en-US" sz="3000" dirty="0" smtClean="0">
              <a:solidFill>
                <a:schemeClr val="accent6">
                  <a:lumMod val="50000"/>
                </a:schemeClr>
              </a:solidFill>
            </a:rPr>
            <a:t>  </a:t>
          </a:r>
          <a:r>
            <a:rPr lang="en-US" sz="3000" b="1" dirty="0" err="1" smtClean="0">
              <a:solidFill>
                <a:schemeClr val="accent6">
                  <a:lumMod val="50000"/>
                </a:schemeClr>
              </a:solidFill>
            </a:rPr>
            <a:t>শ্রেণিবিন্যাস</a:t>
          </a:r>
          <a:r>
            <a:rPr lang="en-US" sz="3000" b="1" dirty="0" smtClean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US" sz="3000" b="1" dirty="0" err="1" smtClean="0">
              <a:solidFill>
                <a:schemeClr val="accent6">
                  <a:lumMod val="50000"/>
                </a:schemeClr>
              </a:solidFill>
            </a:rPr>
            <a:t>চিত্র</a:t>
          </a:r>
          <a:r>
            <a:rPr lang="en-US" sz="3000" b="1" dirty="0" smtClean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US" sz="3000" dirty="0" err="1" smtClean="0">
              <a:solidFill>
                <a:schemeClr val="accent6">
                  <a:lumMod val="50000"/>
                </a:schemeClr>
              </a:solidFill>
            </a:rPr>
            <a:t>সহ</a:t>
          </a:r>
          <a:r>
            <a:rPr lang="en-US" sz="3000" dirty="0" smtClean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US" sz="3000" dirty="0" err="1" smtClean="0">
              <a:solidFill>
                <a:schemeClr val="accent6">
                  <a:lumMod val="50000"/>
                </a:schemeClr>
              </a:solidFill>
            </a:rPr>
            <a:t>বর্ণনা</a:t>
          </a:r>
          <a:r>
            <a:rPr lang="en-US" sz="3000" dirty="0" smtClean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US" sz="3000" dirty="0" err="1" smtClean="0">
              <a:solidFill>
                <a:schemeClr val="accent6">
                  <a:lumMod val="50000"/>
                </a:schemeClr>
              </a:solidFill>
            </a:rPr>
            <a:t>কর</a:t>
          </a:r>
          <a:r>
            <a:rPr lang="en-US" sz="3000" dirty="0" smtClean="0">
              <a:solidFill>
                <a:schemeClr val="accent6">
                  <a:lumMod val="50000"/>
                </a:schemeClr>
              </a:solidFill>
            </a:rPr>
            <a:t> ।</a:t>
          </a:r>
          <a:endParaRPr lang="en-US" sz="2600" b="1" dirty="0">
            <a:solidFill>
              <a:schemeClr val="accent6">
                <a:lumMod val="50000"/>
              </a:schemeClr>
            </a:solidFill>
          </a:endParaRPr>
        </a:p>
      </dgm:t>
    </dgm:pt>
    <dgm:pt modelId="{3CA439C5-471C-439B-A38E-9E80C60298CE}" type="sibTrans" cxnId="{52BA964C-4445-4ECA-A896-DA352C27FF93}">
      <dgm:prSet/>
      <dgm:spPr/>
      <dgm:t>
        <a:bodyPr/>
        <a:lstStyle/>
        <a:p>
          <a:endParaRPr lang="en-US"/>
        </a:p>
      </dgm:t>
    </dgm:pt>
    <dgm:pt modelId="{331A1C05-D6E0-4049-B906-516D1A399519}" type="parTrans" cxnId="{52BA964C-4445-4ECA-A896-DA352C27FF93}">
      <dgm:prSet/>
      <dgm:spPr/>
      <dgm:t>
        <a:bodyPr/>
        <a:lstStyle/>
        <a:p>
          <a:endParaRPr lang="en-US"/>
        </a:p>
      </dgm:t>
    </dgm:pt>
    <dgm:pt modelId="{3ECE0842-631C-4A10-8F49-6FD708889024}" type="pres">
      <dgm:prSet presAssocID="{350C918D-C446-446D-B030-F6181BF9B15A}" presName="linear" presStyleCnt="0">
        <dgm:presLayoutVars>
          <dgm:animLvl val="lvl"/>
          <dgm:resizeHandles val="exact"/>
        </dgm:presLayoutVars>
      </dgm:prSet>
      <dgm:spPr/>
    </dgm:pt>
    <dgm:pt modelId="{308DF290-C0AA-4644-AB73-01065C373AA7}" type="pres">
      <dgm:prSet presAssocID="{C9797B2F-1B11-44D0-A053-F3B516A6DE7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BA964C-4445-4ECA-A896-DA352C27FF93}" srcId="{350C918D-C446-446D-B030-F6181BF9B15A}" destId="{C9797B2F-1B11-44D0-A053-F3B516A6DE7D}" srcOrd="0" destOrd="0" parTransId="{331A1C05-D6E0-4049-B906-516D1A399519}" sibTransId="{3CA439C5-471C-439B-A38E-9E80C60298CE}"/>
    <dgm:cxn modelId="{F8FAC014-0378-4CCA-A8D9-E05B710C7901}" type="presOf" srcId="{C9797B2F-1B11-44D0-A053-F3B516A6DE7D}" destId="{308DF290-C0AA-4644-AB73-01065C373AA7}" srcOrd="0" destOrd="0" presId="urn:microsoft.com/office/officeart/2005/8/layout/vList2"/>
    <dgm:cxn modelId="{6DA89C7F-2A53-45D0-B4D1-7DB0BCE9372C}" type="presOf" srcId="{350C918D-C446-446D-B030-F6181BF9B15A}" destId="{3ECE0842-631C-4A10-8F49-6FD708889024}" srcOrd="0" destOrd="0" presId="urn:microsoft.com/office/officeart/2005/8/layout/vList2"/>
    <dgm:cxn modelId="{E3E9D806-8C80-4F7F-8B5A-0225C1C1519A}" type="presParOf" srcId="{3ECE0842-631C-4A10-8F49-6FD708889024}" destId="{308DF290-C0AA-4644-AB73-01065C373AA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95B244-5195-41C2-B4B0-004FF9903F0F}">
      <dsp:nvSpPr>
        <dsp:cNvPr id="0" name=""/>
        <dsp:cNvSpPr/>
      </dsp:nvSpPr>
      <dsp:spPr>
        <a:xfrm>
          <a:off x="0" y="28715"/>
          <a:ext cx="11125199" cy="3917160"/>
        </a:xfrm>
        <a:prstGeom prst="roundRect">
          <a:avLst/>
        </a:prstGeom>
        <a:solidFill>
          <a:schemeClr val="bg2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Below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 err="1" smtClean="0">
              <a:solidFill>
                <a:srgbClr val="FFFF00"/>
              </a:solidFill>
            </a:rPr>
            <a:t>পানি</a:t>
          </a:r>
          <a:r>
            <a:rPr lang="en-US" sz="3100" b="1" kern="1200" dirty="0" smtClean="0">
              <a:solidFill>
                <a:srgbClr val="FFFF00"/>
              </a:solidFill>
            </a:rPr>
            <a:t> </a:t>
          </a:r>
          <a:r>
            <a:rPr lang="en-US" sz="3100" b="1" kern="1200" dirty="0" err="1" smtClean="0">
              <a:solidFill>
                <a:srgbClr val="FFFF00"/>
              </a:solidFill>
            </a:rPr>
            <a:t>পরিবহন</a:t>
          </a:r>
          <a:r>
            <a:rPr lang="en-US" sz="3100" b="1" kern="1200" dirty="0" smtClean="0">
              <a:solidFill>
                <a:srgbClr val="FFFF00"/>
              </a:solidFill>
            </a:rPr>
            <a:t> </a:t>
          </a:r>
          <a:r>
            <a:rPr lang="en-US" sz="3100" kern="1200" dirty="0" smtClean="0"/>
            <a:t>:</a:t>
          </a:r>
          <a:r>
            <a:rPr lang="en-US" sz="3100" kern="1200" dirty="0" err="1" smtClean="0"/>
            <a:t>জাইলেম</a:t>
          </a:r>
          <a:r>
            <a:rPr lang="en-US" sz="3100" kern="1200" dirty="0" smtClean="0"/>
            <a:t> </a:t>
          </a:r>
          <a:r>
            <a:rPr lang="en-US" sz="3100" kern="1200" dirty="0" err="1" smtClean="0"/>
            <a:t>মূল</a:t>
          </a:r>
          <a:r>
            <a:rPr lang="en-US" sz="3100" kern="1200" dirty="0" smtClean="0"/>
            <a:t> </a:t>
          </a:r>
          <a:r>
            <a:rPr lang="en-US" sz="3100" kern="1200" dirty="0" err="1" smtClean="0"/>
            <a:t>থেকে</a:t>
          </a:r>
          <a:r>
            <a:rPr lang="en-US" sz="3100" kern="1200" dirty="0" smtClean="0"/>
            <a:t> </a:t>
          </a:r>
          <a:r>
            <a:rPr lang="en-US" sz="3100" kern="1200" dirty="0" err="1" smtClean="0"/>
            <a:t>পানি</a:t>
          </a:r>
          <a:r>
            <a:rPr lang="en-US" sz="3100" kern="1200" dirty="0" smtClean="0"/>
            <a:t> ও </a:t>
          </a:r>
          <a:r>
            <a:rPr lang="en-US" sz="3100" kern="1200" dirty="0" err="1" smtClean="0"/>
            <a:t>খনিজ</a:t>
          </a:r>
          <a:r>
            <a:rPr lang="en-US" sz="3100" kern="1200" dirty="0" smtClean="0"/>
            <a:t> </a:t>
          </a:r>
          <a:r>
            <a:rPr lang="en-US" sz="3100" kern="1200" dirty="0" err="1" smtClean="0"/>
            <a:t>লবণ</a:t>
          </a:r>
          <a:r>
            <a:rPr lang="en-US" sz="3100" kern="1200" dirty="0" smtClean="0"/>
            <a:t>  </a:t>
          </a:r>
          <a:r>
            <a:rPr lang="en-US" sz="3100" kern="1200" dirty="0" err="1" smtClean="0"/>
            <a:t>উদ্ভিদের</a:t>
          </a:r>
          <a:r>
            <a:rPr lang="en-US" sz="3100" kern="1200" dirty="0" smtClean="0"/>
            <a:t> </a:t>
          </a:r>
          <a:r>
            <a:rPr lang="en-US" sz="3100" kern="1200" dirty="0" err="1" smtClean="0"/>
            <a:t>বিভিন্ন</a:t>
          </a:r>
          <a:r>
            <a:rPr lang="en-US" sz="3100" kern="1200" dirty="0" smtClean="0"/>
            <a:t> </a:t>
          </a:r>
          <a:r>
            <a:rPr lang="en-US" sz="3100" kern="1200" dirty="0" err="1" smtClean="0"/>
            <a:t>অংশে</a:t>
          </a:r>
          <a:r>
            <a:rPr lang="en-US" sz="3100" kern="1200" dirty="0" smtClean="0"/>
            <a:t> </a:t>
          </a:r>
          <a:r>
            <a:rPr lang="en-US" sz="3100" kern="1200" dirty="0" err="1" smtClean="0"/>
            <a:t>পরিবহন</a:t>
          </a:r>
          <a:r>
            <a:rPr lang="en-US" sz="3100" kern="1200" dirty="0" smtClean="0"/>
            <a:t> </a:t>
          </a:r>
          <a:r>
            <a:rPr lang="en-US" sz="3100" kern="1200" dirty="0" err="1" smtClean="0"/>
            <a:t>করে</a:t>
          </a:r>
          <a:r>
            <a:rPr lang="en-US" sz="3100" kern="1200" dirty="0" smtClean="0"/>
            <a:t>                                                                                                  </a:t>
          </a:r>
        </a:p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 err="1" smtClean="0">
              <a:solidFill>
                <a:srgbClr val="7030A0"/>
              </a:solidFill>
            </a:rPr>
            <a:t>খাদ্য</a:t>
          </a:r>
          <a:r>
            <a:rPr lang="en-US" sz="3100" b="1" kern="1200" dirty="0" smtClean="0">
              <a:solidFill>
                <a:srgbClr val="7030A0"/>
              </a:solidFill>
            </a:rPr>
            <a:t> </a:t>
          </a:r>
          <a:r>
            <a:rPr lang="en-US" sz="3100" b="1" kern="1200" dirty="0" err="1" smtClean="0">
              <a:solidFill>
                <a:srgbClr val="7030A0"/>
              </a:solidFill>
            </a:rPr>
            <a:t>পরিবহন</a:t>
          </a:r>
          <a:r>
            <a:rPr lang="en-US" sz="3100" b="1" kern="1200" dirty="0" smtClean="0">
              <a:solidFill>
                <a:srgbClr val="7030A0"/>
              </a:solidFill>
            </a:rPr>
            <a:t> </a:t>
          </a:r>
          <a:r>
            <a:rPr lang="en-US" sz="3100" kern="1200" dirty="0" smtClean="0"/>
            <a:t>:</a:t>
          </a:r>
          <a:r>
            <a:rPr lang="en-US" sz="3100" kern="1200" dirty="0" err="1" smtClean="0"/>
            <a:t>ফ্লোয়েম</a:t>
          </a:r>
          <a:r>
            <a:rPr lang="en-US" sz="3100" kern="1200" dirty="0" smtClean="0"/>
            <a:t> </a:t>
          </a:r>
          <a:r>
            <a:rPr lang="en-US" sz="3100" kern="1200" dirty="0" err="1" smtClean="0"/>
            <a:t>পাতায়</a:t>
          </a:r>
          <a:r>
            <a:rPr lang="en-US" sz="3100" kern="1200" dirty="0" smtClean="0"/>
            <a:t> </a:t>
          </a:r>
          <a:r>
            <a:rPr lang="en-US" sz="3100" kern="1200" dirty="0" err="1" smtClean="0"/>
            <a:t>তৈরিকৃত</a:t>
          </a:r>
          <a:r>
            <a:rPr lang="en-US" sz="3100" kern="1200" dirty="0" smtClean="0"/>
            <a:t> </a:t>
          </a:r>
          <a:r>
            <a:rPr lang="en-US" sz="3100" kern="1200" dirty="0" err="1" smtClean="0"/>
            <a:t>খাদ্য</a:t>
          </a:r>
          <a:r>
            <a:rPr lang="en-US" sz="3100" kern="1200" dirty="0" smtClean="0"/>
            <a:t> </a:t>
          </a:r>
          <a:r>
            <a:rPr lang="en-US" sz="3100" kern="1200" dirty="0" err="1" smtClean="0"/>
            <a:t>উদ্ভিদের</a:t>
          </a:r>
          <a:r>
            <a:rPr lang="en-US" sz="3100" kern="1200" dirty="0" smtClean="0"/>
            <a:t> </a:t>
          </a:r>
          <a:r>
            <a:rPr lang="en-US" sz="3100" kern="1200" dirty="0" err="1" smtClean="0"/>
            <a:t>বিভিন্ন</a:t>
          </a:r>
          <a:r>
            <a:rPr lang="en-US" sz="3100" kern="1200" dirty="0" smtClean="0"/>
            <a:t> </a:t>
          </a:r>
          <a:r>
            <a:rPr lang="en-US" sz="3100" kern="1200" dirty="0" err="1" smtClean="0"/>
            <a:t>অংশে</a:t>
          </a:r>
          <a:r>
            <a:rPr lang="en-US" sz="3100" kern="1200" dirty="0" smtClean="0"/>
            <a:t> </a:t>
          </a:r>
          <a:r>
            <a:rPr lang="en-US" sz="3100" kern="1200" dirty="0" err="1" smtClean="0"/>
            <a:t>পরিবহন</a:t>
          </a:r>
          <a:r>
            <a:rPr lang="en-US" sz="3100" kern="1200" dirty="0" smtClean="0"/>
            <a:t>  </a:t>
          </a:r>
          <a:r>
            <a:rPr lang="en-US" sz="3100" kern="1200" dirty="0" err="1" smtClean="0"/>
            <a:t>করে</a:t>
          </a:r>
          <a:r>
            <a:rPr lang="en-US" sz="3100" kern="1200" dirty="0" smtClean="0"/>
            <a:t>                                                                                                     </a:t>
          </a:r>
        </a:p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 err="1" smtClean="0">
              <a:solidFill>
                <a:srgbClr val="FFC000"/>
              </a:solidFill>
            </a:rPr>
            <a:t>দৃঢ়তা</a:t>
          </a:r>
          <a:r>
            <a:rPr lang="en-US" sz="3100" b="1" kern="1200" dirty="0" smtClean="0">
              <a:solidFill>
                <a:srgbClr val="FFC000"/>
              </a:solidFill>
            </a:rPr>
            <a:t> </a:t>
          </a:r>
          <a:r>
            <a:rPr lang="en-US" sz="3100" b="1" kern="1200" dirty="0" err="1" smtClean="0">
              <a:solidFill>
                <a:srgbClr val="FFC000"/>
              </a:solidFill>
            </a:rPr>
            <a:t>প্রদান</a:t>
          </a:r>
          <a:r>
            <a:rPr lang="en-US" sz="3100" b="1" kern="1200" dirty="0" smtClean="0">
              <a:solidFill>
                <a:srgbClr val="FFC000"/>
              </a:solidFill>
            </a:rPr>
            <a:t> </a:t>
          </a:r>
          <a:r>
            <a:rPr lang="en-US" sz="3100" kern="1200" dirty="0" smtClean="0"/>
            <a:t>: </a:t>
          </a:r>
          <a:r>
            <a:rPr lang="en-US" sz="3100" kern="1200" dirty="0" err="1" smtClean="0"/>
            <a:t>জাইলেম</a:t>
          </a:r>
          <a:r>
            <a:rPr lang="en-US" sz="3100" kern="1200" dirty="0" smtClean="0"/>
            <a:t> ও </a:t>
          </a:r>
          <a:r>
            <a:rPr lang="en-US" sz="3100" kern="1200" dirty="0" err="1" smtClean="0"/>
            <a:t>ফ্লোয়েম</a:t>
          </a:r>
          <a:r>
            <a:rPr lang="en-US" sz="3100" kern="1200" dirty="0" smtClean="0"/>
            <a:t> </a:t>
          </a:r>
          <a:r>
            <a:rPr lang="en-US" sz="3100" kern="1200" dirty="0" err="1" smtClean="0"/>
            <a:t>মিলিতভাবে</a:t>
          </a:r>
          <a:r>
            <a:rPr lang="en-US" sz="3100" kern="1200" dirty="0" smtClean="0"/>
            <a:t> </a:t>
          </a:r>
          <a:r>
            <a:rPr lang="en-US" sz="3100" kern="1200" dirty="0" err="1" smtClean="0"/>
            <a:t>উদ্ভিদদেহকে</a:t>
          </a:r>
          <a:r>
            <a:rPr lang="en-US" sz="3100" kern="1200" dirty="0" smtClean="0"/>
            <a:t> </a:t>
          </a:r>
          <a:r>
            <a:rPr lang="en-US" sz="3100" kern="1200" dirty="0" err="1" smtClean="0"/>
            <a:t>দৃঢ়তা</a:t>
          </a:r>
          <a:r>
            <a:rPr lang="en-US" sz="3100" kern="1200" dirty="0" smtClean="0"/>
            <a:t> ও </a:t>
          </a:r>
          <a:r>
            <a:rPr lang="en-US" sz="3100" kern="1200" dirty="0" err="1" smtClean="0"/>
            <a:t>যান্ত্রিক</a:t>
          </a:r>
          <a:r>
            <a:rPr lang="en-US" sz="3100" kern="1200" dirty="0" smtClean="0"/>
            <a:t> </a:t>
          </a:r>
          <a:r>
            <a:rPr lang="en-US" sz="3100" kern="1200" dirty="0" err="1" smtClean="0"/>
            <a:t>শক্তি</a:t>
          </a:r>
          <a:r>
            <a:rPr lang="en-US" sz="3100" kern="1200" dirty="0" smtClean="0"/>
            <a:t> </a:t>
          </a:r>
          <a:r>
            <a:rPr lang="en-US" sz="3100" kern="1200" dirty="0" err="1" smtClean="0"/>
            <a:t>প্রদান</a:t>
          </a:r>
          <a:r>
            <a:rPr lang="en-US" sz="3100" kern="1200" dirty="0" smtClean="0"/>
            <a:t> </a:t>
          </a:r>
          <a:r>
            <a:rPr lang="en-US" sz="3100" kern="1200" dirty="0" err="1" smtClean="0"/>
            <a:t>করে</a:t>
          </a:r>
          <a:r>
            <a:rPr lang="en-US" sz="3100" kern="1200" dirty="0" smtClean="0"/>
            <a:t> </a:t>
          </a:r>
          <a:endParaRPr lang="en-US" sz="3100" kern="1200" dirty="0"/>
        </a:p>
      </dsp:txBody>
      <dsp:txXfrm>
        <a:off x="191220" y="219935"/>
        <a:ext cx="10742759" cy="35347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DF290-C0AA-4644-AB73-01065C373AA7}">
      <dsp:nvSpPr>
        <dsp:cNvPr id="0" name=""/>
        <dsp:cNvSpPr/>
      </dsp:nvSpPr>
      <dsp:spPr>
        <a:xfrm>
          <a:off x="0" y="1247"/>
          <a:ext cx="11430000" cy="2656037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smtClean="0">
              <a:solidFill>
                <a:srgbClr val="002060"/>
              </a:solidFill>
            </a:rPr>
            <a:t>ক)</a:t>
          </a:r>
          <a:r>
            <a:rPr lang="en-US" sz="2800" b="1" kern="1200" dirty="0" err="1" smtClean="0">
              <a:solidFill>
                <a:srgbClr val="002060"/>
              </a:solidFill>
            </a:rPr>
            <a:t>ক্যাম্বিয়াম</a:t>
          </a:r>
          <a:r>
            <a:rPr lang="en-US" sz="2800" kern="1200" dirty="0" smtClean="0">
              <a:solidFill>
                <a:srgbClr val="002060"/>
              </a:solidFill>
            </a:rPr>
            <a:t> </a:t>
          </a:r>
          <a:r>
            <a:rPr lang="en-US" sz="2800" kern="1200" dirty="0" err="1" smtClean="0">
              <a:solidFill>
                <a:srgbClr val="002060"/>
              </a:solidFill>
            </a:rPr>
            <a:t>কী</a:t>
          </a:r>
          <a:r>
            <a:rPr lang="en-US" sz="2800" kern="1200" dirty="0" smtClean="0">
              <a:solidFill>
                <a:srgbClr val="002060"/>
              </a:solidFill>
            </a:rPr>
            <a:t> </a:t>
          </a:r>
          <a:r>
            <a:rPr lang="en-US" sz="3300" kern="1200" dirty="0" smtClean="0">
              <a:solidFill>
                <a:srgbClr val="002060"/>
              </a:solidFill>
            </a:rPr>
            <a:t>?</a:t>
          </a:r>
          <a:r>
            <a:rPr lang="en-US" sz="3300" kern="1200" dirty="0" smtClean="0"/>
            <a:t>  </a:t>
          </a:r>
          <a:r>
            <a:rPr lang="en-US" sz="2800" kern="1200" dirty="0" smtClean="0"/>
            <a:t>        </a:t>
          </a:r>
          <a:r>
            <a:rPr lang="en-US" sz="2100" kern="1200" dirty="0" smtClean="0"/>
            <a:t>                                                                                                                                                                 </a:t>
          </a:r>
          <a:r>
            <a:rPr lang="en-US" sz="2000" kern="1200" dirty="0" smtClean="0"/>
            <a:t>    </a:t>
          </a:r>
          <a:r>
            <a:rPr lang="en-US" sz="2800" kern="1200" dirty="0" smtClean="0">
              <a:solidFill>
                <a:srgbClr val="FFFF00"/>
              </a:solidFill>
            </a:rPr>
            <a:t>খ)</a:t>
          </a:r>
          <a:r>
            <a:rPr lang="en-US" sz="2800" kern="1200" dirty="0" err="1" smtClean="0">
              <a:solidFill>
                <a:srgbClr val="FFFF00"/>
              </a:solidFill>
            </a:rPr>
            <a:t>উদ্ভিদের</a:t>
          </a:r>
          <a:r>
            <a:rPr lang="en-US" sz="2800" kern="1200" dirty="0" smtClean="0">
              <a:solidFill>
                <a:srgbClr val="FFFF00"/>
              </a:solidFill>
            </a:rPr>
            <a:t> </a:t>
          </a:r>
          <a:r>
            <a:rPr lang="en-US" sz="2800" b="1" kern="1200" dirty="0" err="1" smtClean="0">
              <a:solidFill>
                <a:srgbClr val="FFFF00"/>
              </a:solidFill>
            </a:rPr>
            <a:t>বিভিন্ন</a:t>
          </a:r>
          <a:r>
            <a:rPr lang="en-US" sz="2800" b="1" kern="1200" dirty="0" smtClean="0">
              <a:solidFill>
                <a:srgbClr val="FFFF00"/>
              </a:solidFill>
            </a:rPr>
            <a:t> </a:t>
          </a:r>
          <a:r>
            <a:rPr lang="en-US" sz="2800" b="1" kern="1200" dirty="0" err="1" smtClean="0">
              <a:solidFill>
                <a:srgbClr val="FFFF00"/>
              </a:solidFill>
            </a:rPr>
            <a:t>অংশে</a:t>
          </a:r>
          <a:r>
            <a:rPr lang="en-US" sz="2800" b="1" kern="1200" dirty="0" smtClean="0">
              <a:solidFill>
                <a:srgbClr val="FFFF00"/>
              </a:solidFill>
            </a:rPr>
            <a:t> </a:t>
          </a:r>
          <a:r>
            <a:rPr lang="en-US" sz="2800" b="1" kern="1200" dirty="0" err="1" smtClean="0">
              <a:solidFill>
                <a:srgbClr val="FFFF00"/>
              </a:solidFill>
            </a:rPr>
            <a:t>জাইলেমের</a:t>
          </a:r>
          <a:r>
            <a:rPr lang="en-US" sz="2800" b="1" kern="1200" dirty="0" smtClean="0">
              <a:solidFill>
                <a:srgbClr val="FFFF00"/>
              </a:solidFill>
            </a:rPr>
            <a:t> </a:t>
          </a:r>
          <a:r>
            <a:rPr lang="en-US" sz="2800" b="1" kern="1200" dirty="0" err="1" smtClean="0">
              <a:solidFill>
                <a:srgbClr val="FFFF00"/>
              </a:solidFill>
            </a:rPr>
            <a:t>অবস্থান</a:t>
          </a:r>
          <a:r>
            <a:rPr lang="en-US" sz="2800" b="1" kern="1200" dirty="0" smtClean="0">
              <a:solidFill>
                <a:srgbClr val="FFFF00"/>
              </a:solidFill>
            </a:rPr>
            <a:t> </a:t>
          </a:r>
          <a:r>
            <a:rPr lang="en-US" sz="2800" kern="1200" dirty="0" err="1" smtClean="0">
              <a:solidFill>
                <a:srgbClr val="FFFF00"/>
              </a:solidFill>
            </a:rPr>
            <a:t>কিরূপ</a:t>
          </a:r>
          <a:r>
            <a:rPr lang="en-US" sz="2800" kern="1200" dirty="0" smtClean="0">
              <a:solidFill>
                <a:srgbClr val="FFFF00"/>
              </a:solidFill>
            </a:rPr>
            <a:t> –</a:t>
          </a:r>
          <a:r>
            <a:rPr lang="en-US" sz="2800" kern="1200" dirty="0" err="1" smtClean="0">
              <a:solidFill>
                <a:srgbClr val="FFFF00"/>
              </a:solidFill>
            </a:rPr>
            <a:t>ব্যাখ্যা</a:t>
          </a:r>
          <a:r>
            <a:rPr lang="en-US" sz="2800" kern="1200" dirty="0" smtClean="0">
              <a:solidFill>
                <a:srgbClr val="FFFF00"/>
              </a:solidFill>
            </a:rPr>
            <a:t> </a:t>
          </a:r>
          <a:r>
            <a:rPr lang="en-US" sz="2800" kern="1200" dirty="0" err="1" smtClean="0">
              <a:solidFill>
                <a:srgbClr val="FFFF00"/>
              </a:solidFill>
            </a:rPr>
            <a:t>কর</a:t>
          </a:r>
          <a:r>
            <a:rPr lang="en-US" sz="2800" kern="1200" dirty="0" smtClean="0">
              <a:solidFill>
                <a:srgbClr val="FFFF00"/>
              </a:solidFill>
            </a:rPr>
            <a:t>।   </a:t>
          </a:r>
          <a:r>
            <a:rPr lang="en-US" sz="2000" kern="1200" dirty="0" smtClean="0">
              <a:solidFill>
                <a:srgbClr val="FFFF00"/>
              </a:solidFill>
            </a:rPr>
            <a:t>  </a:t>
          </a:r>
          <a:r>
            <a:rPr lang="en-US" sz="3000" kern="1200" dirty="0" smtClean="0">
              <a:solidFill>
                <a:srgbClr val="C00000"/>
              </a:solidFill>
            </a:rPr>
            <a:t>গ)</a:t>
          </a:r>
          <a:r>
            <a:rPr lang="en-US" sz="3000" kern="1200" dirty="0" err="1" smtClean="0">
              <a:solidFill>
                <a:srgbClr val="C00000"/>
              </a:solidFill>
            </a:rPr>
            <a:t>উদ্দীপকের</a:t>
          </a:r>
          <a:r>
            <a:rPr lang="en-US" sz="3000" kern="1200" dirty="0" smtClean="0">
              <a:solidFill>
                <a:srgbClr val="C00000"/>
              </a:solidFill>
            </a:rPr>
            <a:t>   </a:t>
          </a:r>
          <a:r>
            <a:rPr lang="en-US" sz="3000" b="1" kern="1200" dirty="0" smtClean="0">
              <a:solidFill>
                <a:srgbClr val="C00000"/>
              </a:solidFill>
            </a:rPr>
            <a:t>M ,  N   ও   O  </a:t>
          </a:r>
          <a:r>
            <a:rPr lang="en-US" sz="3000" kern="1200" dirty="0" smtClean="0">
              <a:solidFill>
                <a:srgbClr val="C00000"/>
              </a:solidFill>
            </a:rPr>
            <a:t> </a:t>
          </a:r>
          <a:r>
            <a:rPr lang="en-US" sz="3000" kern="1200" dirty="0" err="1" smtClean="0">
              <a:solidFill>
                <a:srgbClr val="C00000"/>
              </a:solidFill>
            </a:rPr>
            <a:t>এর</a:t>
          </a:r>
          <a:r>
            <a:rPr lang="en-US" sz="3000" kern="1200" dirty="0" smtClean="0">
              <a:solidFill>
                <a:srgbClr val="C00000"/>
              </a:solidFill>
            </a:rPr>
            <a:t>  </a:t>
          </a:r>
          <a:r>
            <a:rPr lang="en-US" sz="3000" b="1" kern="1200" dirty="0" err="1" smtClean="0">
              <a:solidFill>
                <a:srgbClr val="C00000"/>
              </a:solidFill>
            </a:rPr>
            <a:t>কাজ</a:t>
          </a:r>
          <a:r>
            <a:rPr lang="en-US" sz="3000" b="1" kern="1200" dirty="0" smtClean="0">
              <a:solidFill>
                <a:srgbClr val="C00000"/>
              </a:solidFill>
            </a:rPr>
            <a:t>  </a:t>
          </a:r>
          <a:r>
            <a:rPr lang="en-US" sz="3000" kern="1200" dirty="0" err="1" smtClean="0">
              <a:solidFill>
                <a:srgbClr val="C00000"/>
              </a:solidFill>
            </a:rPr>
            <a:t>বর্ণনা</a:t>
          </a:r>
          <a:r>
            <a:rPr lang="en-US" sz="3000" kern="1200" dirty="0" smtClean="0">
              <a:solidFill>
                <a:srgbClr val="C00000"/>
              </a:solidFill>
            </a:rPr>
            <a:t> </a:t>
          </a:r>
          <a:r>
            <a:rPr lang="en-US" sz="3000" kern="1200" dirty="0" err="1" smtClean="0">
              <a:solidFill>
                <a:srgbClr val="C00000"/>
              </a:solidFill>
            </a:rPr>
            <a:t>কর</a:t>
          </a:r>
          <a:r>
            <a:rPr lang="en-US" sz="3000" kern="1200" dirty="0" smtClean="0">
              <a:solidFill>
                <a:srgbClr val="C00000"/>
              </a:solidFill>
            </a:rPr>
            <a:t>।     </a:t>
          </a:r>
          <a:r>
            <a:rPr lang="en-US" sz="3000" kern="1200" dirty="0" smtClean="0"/>
            <a:t> </a:t>
          </a:r>
          <a:r>
            <a:rPr lang="en-US" sz="2600" kern="1200" dirty="0" smtClean="0"/>
            <a:t>                                                                             </a:t>
          </a:r>
          <a:r>
            <a:rPr lang="en-US" sz="3000" kern="1200" dirty="0" smtClean="0">
              <a:solidFill>
                <a:schemeClr val="accent6">
                  <a:lumMod val="50000"/>
                </a:schemeClr>
              </a:solidFill>
            </a:rPr>
            <a:t>ঘ) </a:t>
          </a:r>
          <a:r>
            <a:rPr lang="en-US" sz="3000" kern="1200" dirty="0" err="1" smtClean="0">
              <a:solidFill>
                <a:schemeClr val="accent6">
                  <a:lumMod val="50000"/>
                </a:schemeClr>
              </a:solidFill>
            </a:rPr>
            <a:t>উদ্দীপকের</a:t>
          </a:r>
          <a:r>
            <a:rPr lang="en-US" sz="3000" kern="1200" dirty="0" smtClean="0">
              <a:solidFill>
                <a:schemeClr val="accent6">
                  <a:lumMod val="50000"/>
                </a:schemeClr>
              </a:solidFill>
            </a:rPr>
            <a:t>    </a:t>
          </a:r>
          <a:r>
            <a:rPr lang="en-US" sz="3000" b="1" kern="1200" dirty="0" smtClean="0">
              <a:solidFill>
                <a:schemeClr val="accent6">
                  <a:lumMod val="50000"/>
                </a:schemeClr>
              </a:solidFill>
            </a:rPr>
            <a:t>M   ও   N  </a:t>
          </a:r>
          <a:r>
            <a:rPr lang="en-US" sz="3000" kern="1200" dirty="0" err="1" smtClean="0">
              <a:solidFill>
                <a:schemeClr val="accent6">
                  <a:lumMod val="50000"/>
                </a:schemeClr>
              </a:solidFill>
            </a:rPr>
            <a:t>এর</a:t>
          </a:r>
          <a:r>
            <a:rPr lang="en-US" sz="3000" kern="1200" dirty="0" smtClean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US" sz="3000" kern="1200" dirty="0" err="1" smtClean="0">
              <a:solidFill>
                <a:schemeClr val="accent6">
                  <a:lumMod val="50000"/>
                </a:schemeClr>
              </a:solidFill>
            </a:rPr>
            <a:t>অবস্থান</a:t>
          </a:r>
          <a:r>
            <a:rPr lang="en-US" sz="3000" kern="1200" dirty="0" smtClean="0">
              <a:solidFill>
                <a:schemeClr val="accent6">
                  <a:lumMod val="50000"/>
                </a:schemeClr>
              </a:solidFill>
            </a:rPr>
            <a:t>  </a:t>
          </a:r>
          <a:r>
            <a:rPr lang="en-US" sz="3000" kern="1200" dirty="0" err="1" smtClean="0">
              <a:solidFill>
                <a:schemeClr val="accent6">
                  <a:lumMod val="50000"/>
                </a:schemeClr>
              </a:solidFill>
            </a:rPr>
            <a:t>ভিত্তিক</a:t>
          </a:r>
          <a:r>
            <a:rPr lang="en-US" sz="3000" kern="1200" dirty="0" smtClean="0">
              <a:solidFill>
                <a:schemeClr val="accent6">
                  <a:lumMod val="50000"/>
                </a:schemeClr>
              </a:solidFill>
            </a:rPr>
            <a:t>  </a:t>
          </a:r>
          <a:r>
            <a:rPr lang="en-US" sz="3000" b="1" kern="1200" dirty="0" err="1" smtClean="0">
              <a:solidFill>
                <a:schemeClr val="accent6">
                  <a:lumMod val="50000"/>
                </a:schemeClr>
              </a:solidFill>
            </a:rPr>
            <a:t>শ্রেণিবিন্যাস</a:t>
          </a:r>
          <a:r>
            <a:rPr lang="en-US" sz="3000" b="1" kern="1200" dirty="0" smtClean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US" sz="3000" b="1" kern="1200" dirty="0" err="1" smtClean="0">
              <a:solidFill>
                <a:schemeClr val="accent6">
                  <a:lumMod val="50000"/>
                </a:schemeClr>
              </a:solidFill>
            </a:rPr>
            <a:t>চিত্র</a:t>
          </a:r>
          <a:r>
            <a:rPr lang="en-US" sz="3000" b="1" kern="1200" dirty="0" smtClean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US" sz="3000" kern="1200" dirty="0" err="1" smtClean="0">
              <a:solidFill>
                <a:schemeClr val="accent6">
                  <a:lumMod val="50000"/>
                </a:schemeClr>
              </a:solidFill>
            </a:rPr>
            <a:t>সহ</a:t>
          </a:r>
          <a:r>
            <a:rPr lang="en-US" sz="3000" kern="1200" dirty="0" smtClean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US" sz="3000" kern="1200" dirty="0" err="1" smtClean="0">
              <a:solidFill>
                <a:schemeClr val="accent6">
                  <a:lumMod val="50000"/>
                </a:schemeClr>
              </a:solidFill>
            </a:rPr>
            <a:t>বর্ণনা</a:t>
          </a:r>
          <a:r>
            <a:rPr lang="en-US" sz="3000" kern="1200" dirty="0" smtClean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US" sz="3000" kern="1200" dirty="0" err="1" smtClean="0">
              <a:solidFill>
                <a:schemeClr val="accent6">
                  <a:lumMod val="50000"/>
                </a:schemeClr>
              </a:solidFill>
            </a:rPr>
            <a:t>কর</a:t>
          </a:r>
          <a:r>
            <a:rPr lang="en-US" sz="3000" kern="1200" dirty="0" smtClean="0">
              <a:solidFill>
                <a:schemeClr val="accent6">
                  <a:lumMod val="50000"/>
                </a:schemeClr>
              </a:solidFill>
            </a:rPr>
            <a:t> ।</a:t>
          </a:r>
          <a:endParaRPr lang="en-US" sz="26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129657" y="130904"/>
        <a:ext cx="11170686" cy="23967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0934D5D-C8C1-4CA2-B9FE-DDB3D73BD6AA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D8A3497-0211-4D8B-BEB7-54F62E125CD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581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34D5D-C8C1-4CA2-B9FE-DDB3D73BD6AA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A3497-0211-4D8B-BEB7-54F62E125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11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34D5D-C8C1-4CA2-B9FE-DDB3D73BD6AA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A3497-0211-4D8B-BEB7-54F62E125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050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34D5D-C8C1-4CA2-B9FE-DDB3D73BD6AA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A3497-0211-4D8B-BEB7-54F62E125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346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34D5D-C8C1-4CA2-B9FE-DDB3D73BD6AA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A3497-0211-4D8B-BEB7-54F62E125CD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291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34D5D-C8C1-4CA2-B9FE-DDB3D73BD6AA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A3497-0211-4D8B-BEB7-54F62E125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317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34D5D-C8C1-4CA2-B9FE-DDB3D73BD6AA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A3497-0211-4D8B-BEB7-54F62E125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690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34D5D-C8C1-4CA2-B9FE-DDB3D73BD6AA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A3497-0211-4D8B-BEB7-54F62E125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205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34D5D-C8C1-4CA2-B9FE-DDB3D73BD6AA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A3497-0211-4D8B-BEB7-54F62E125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957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34D5D-C8C1-4CA2-B9FE-DDB3D73BD6AA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A3497-0211-4D8B-BEB7-54F62E125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587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34D5D-C8C1-4CA2-B9FE-DDB3D73BD6AA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A3497-0211-4D8B-BEB7-54F62E125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815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50934D5D-C8C1-4CA2-B9FE-DDB3D73BD6AA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CD8A3497-0211-4D8B-BEB7-54F62E125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85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37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9067" y="237067"/>
            <a:ext cx="8400886" cy="2594057"/>
          </a:xfrm>
          <a:blipFill>
            <a:blip r:embed="rId2"/>
            <a:tile tx="0" ty="0" sx="100000" sy="100000" flip="none" algn="tl"/>
          </a:blipFill>
          <a:scene3d>
            <a:camera prst="perspectiveFron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r>
              <a:rPr lang="en-US" sz="16600" b="1" dirty="0" err="1" smtClean="0">
                <a:solidFill>
                  <a:srgbClr val="00B0F0"/>
                </a:solidFill>
              </a:rPr>
              <a:t>স্বাগতম</a:t>
            </a:r>
            <a:r>
              <a:rPr lang="en-US" sz="1100" b="1" dirty="0">
                <a:solidFill>
                  <a:srgbClr val="00B0F0"/>
                </a:solidFill>
              </a:rPr>
              <a:t/>
            </a:r>
            <a:br>
              <a:rPr lang="en-US" sz="1100" b="1" dirty="0">
                <a:solidFill>
                  <a:srgbClr val="00B0F0"/>
                </a:solidFill>
              </a:rPr>
            </a:br>
            <a:endParaRPr lang="en-US" sz="4000" dirty="0">
              <a:solidFill>
                <a:srgbClr val="00B0F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066" y="2831123"/>
            <a:ext cx="8400887" cy="3763107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68" y="237067"/>
            <a:ext cx="3302000" cy="635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2381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092" y="263770"/>
            <a:ext cx="3868616" cy="63656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69" y="263770"/>
            <a:ext cx="3903785" cy="63656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554" y="263770"/>
            <a:ext cx="3956538" cy="636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38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47472"/>
            <a:ext cx="11649456" cy="1463040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US" dirty="0" smtClean="0"/>
              <a:t>              </a:t>
            </a:r>
            <a:r>
              <a:rPr lang="en-US" sz="9600" b="1" dirty="0" err="1" smtClean="0">
                <a:solidFill>
                  <a:schemeClr val="accent4">
                    <a:lumMod val="75000"/>
                  </a:schemeClr>
                </a:solidFill>
              </a:rPr>
              <a:t>ফ্লোয়েম</a:t>
            </a:r>
            <a:r>
              <a:rPr lang="en-US" sz="9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9600" b="1" dirty="0" err="1" smtClean="0">
                <a:solidFill>
                  <a:schemeClr val="accent4">
                    <a:lumMod val="75000"/>
                  </a:schemeClr>
                </a:solidFill>
              </a:rPr>
              <a:t>টিস্যু</a:t>
            </a:r>
            <a:endParaRPr lang="en-US" sz="9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456" y="2286000"/>
            <a:ext cx="8010144" cy="4297681"/>
          </a:xfrm>
          <a:blipFill>
            <a:blip r:embed="rId3"/>
            <a:tile tx="0" ty="0" sx="100000" sy="100000" flip="none" algn="tl"/>
          </a:blipFill>
          <a:scene3d>
            <a:camera prst="perspectiveFront"/>
            <a:lightRig rig="threePt" dir="t"/>
          </a:scene3d>
        </p:spPr>
        <p:txBody>
          <a:bodyPr>
            <a:normAutofit fontScale="92500" lnSpcReduction="20000"/>
          </a:bodyPr>
          <a:lstStyle/>
          <a:p>
            <a:r>
              <a:rPr lang="en-US" sz="3900" dirty="0" err="1"/>
              <a:t>চার</a:t>
            </a:r>
            <a:r>
              <a:rPr lang="en-US" sz="3900" dirty="0"/>
              <a:t> </a:t>
            </a:r>
            <a:r>
              <a:rPr lang="en-US" sz="3900" dirty="0" err="1"/>
              <a:t>প্রকার</a:t>
            </a:r>
            <a:r>
              <a:rPr lang="en-US" sz="3900" dirty="0"/>
              <a:t> </a:t>
            </a:r>
            <a:r>
              <a:rPr lang="en-US" sz="3900" dirty="0" err="1"/>
              <a:t>উপাদান</a:t>
            </a:r>
            <a:r>
              <a:rPr lang="en-US" sz="3900" dirty="0"/>
              <a:t> </a:t>
            </a:r>
            <a:r>
              <a:rPr lang="en-US" sz="3900" dirty="0" smtClean="0"/>
              <a:t>–</a:t>
            </a:r>
            <a:r>
              <a:rPr lang="en-US" sz="3900" dirty="0" err="1" smtClean="0"/>
              <a:t>সীভনল,সঙ্গীকোষ</a:t>
            </a:r>
            <a:r>
              <a:rPr lang="en-US" sz="3900" dirty="0" smtClean="0"/>
              <a:t>, </a:t>
            </a:r>
            <a:r>
              <a:rPr lang="en-US" sz="3900" dirty="0" err="1" smtClean="0"/>
              <a:t>ফ্লোয়েম</a:t>
            </a:r>
            <a:r>
              <a:rPr lang="en-US" sz="3900" dirty="0" smtClean="0"/>
              <a:t> </a:t>
            </a:r>
            <a:r>
              <a:rPr lang="en-US" sz="3900" dirty="0" err="1"/>
              <a:t>প্যারেনকাইমা</a:t>
            </a:r>
            <a:r>
              <a:rPr lang="en-US" sz="3900" dirty="0"/>
              <a:t>, </a:t>
            </a:r>
            <a:r>
              <a:rPr lang="en-US" sz="3900" dirty="0" err="1" smtClean="0"/>
              <a:t>ফ্লোয়েম</a:t>
            </a:r>
            <a:r>
              <a:rPr lang="en-US" sz="3900" dirty="0" smtClean="0"/>
              <a:t> </a:t>
            </a:r>
            <a:r>
              <a:rPr lang="en-US" sz="3900" dirty="0" err="1"/>
              <a:t>ফাইবার</a:t>
            </a:r>
            <a:endParaRPr lang="en-US" sz="3900" dirty="0"/>
          </a:p>
          <a:p>
            <a:r>
              <a:rPr lang="en-US" sz="3900" dirty="0" err="1" smtClean="0"/>
              <a:t>পরিণত</a:t>
            </a:r>
            <a:r>
              <a:rPr lang="en-US" sz="3900" dirty="0" smtClean="0"/>
              <a:t> </a:t>
            </a:r>
            <a:r>
              <a:rPr lang="en-US" sz="3900" dirty="0" err="1" smtClean="0"/>
              <a:t>সীভনলে</a:t>
            </a:r>
            <a:r>
              <a:rPr lang="en-US" sz="3900" dirty="0" smtClean="0"/>
              <a:t> </a:t>
            </a:r>
            <a:r>
              <a:rPr lang="en-US" sz="3900" dirty="0" err="1" smtClean="0"/>
              <a:t>কোনো</a:t>
            </a:r>
            <a:r>
              <a:rPr lang="en-US" sz="3900" dirty="0" smtClean="0"/>
              <a:t> </a:t>
            </a:r>
            <a:r>
              <a:rPr lang="en-US" sz="3900" dirty="0" err="1" smtClean="0"/>
              <a:t>নিউক্লিয়াস</a:t>
            </a:r>
            <a:r>
              <a:rPr lang="en-US" sz="3900" dirty="0" smtClean="0"/>
              <a:t> </a:t>
            </a:r>
            <a:r>
              <a:rPr lang="en-US" sz="3900" dirty="0" err="1" smtClean="0"/>
              <a:t>থাকে</a:t>
            </a:r>
            <a:r>
              <a:rPr lang="en-US" sz="3900" dirty="0" smtClean="0"/>
              <a:t> </a:t>
            </a:r>
            <a:r>
              <a:rPr lang="en-US" sz="3900" dirty="0" err="1" smtClean="0"/>
              <a:t>না</a:t>
            </a:r>
            <a:r>
              <a:rPr lang="en-US" sz="3900" dirty="0" smtClean="0"/>
              <a:t>   </a:t>
            </a:r>
            <a:r>
              <a:rPr lang="en-US" sz="3600" dirty="0" smtClean="0"/>
              <a:t> </a:t>
            </a:r>
            <a:r>
              <a:rPr lang="en-US" dirty="0" smtClean="0"/>
              <a:t>                                                       </a:t>
            </a:r>
          </a:p>
          <a:p>
            <a:r>
              <a:rPr lang="en-US" sz="3900" b="1" dirty="0" err="1" smtClean="0">
                <a:solidFill>
                  <a:srgbClr val="7030A0"/>
                </a:solidFill>
              </a:rPr>
              <a:t>নগ্নবীজী</a:t>
            </a:r>
            <a:r>
              <a:rPr lang="en-US" sz="3900" b="1" dirty="0" smtClean="0">
                <a:solidFill>
                  <a:srgbClr val="7030A0"/>
                </a:solidFill>
              </a:rPr>
              <a:t> </a:t>
            </a:r>
            <a:r>
              <a:rPr lang="en-US" sz="3900" b="1" dirty="0" err="1">
                <a:solidFill>
                  <a:srgbClr val="7030A0"/>
                </a:solidFill>
              </a:rPr>
              <a:t>উদ্ভিদের</a:t>
            </a:r>
            <a:r>
              <a:rPr lang="en-US" sz="3900" b="1" dirty="0">
                <a:solidFill>
                  <a:srgbClr val="7030A0"/>
                </a:solidFill>
              </a:rPr>
              <a:t> </a:t>
            </a:r>
            <a:r>
              <a:rPr lang="en-US" sz="3900" dirty="0" err="1" smtClean="0"/>
              <a:t>ফ্লোয়েম</a:t>
            </a:r>
            <a:r>
              <a:rPr lang="en-US" sz="3900" dirty="0" smtClean="0"/>
              <a:t> </a:t>
            </a:r>
            <a:r>
              <a:rPr lang="en-US" sz="3900" dirty="0" err="1"/>
              <a:t>টিস্যুতে</a:t>
            </a:r>
            <a:r>
              <a:rPr lang="en-US" sz="3900" dirty="0"/>
              <a:t> </a:t>
            </a:r>
            <a:r>
              <a:rPr lang="en-US" sz="3900" dirty="0" smtClean="0"/>
              <a:t> </a:t>
            </a:r>
            <a:r>
              <a:rPr lang="en-US" sz="3900" b="1" dirty="0" err="1" smtClean="0">
                <a:solidFill>
                  <a:srgbClr val="00B0F0"/>
                </a:solidFill>
              </a:rPr>
              <a:t>সঙ্গীকোষ</a:t>
            </a:r>
            <a:r>
              <a:rPr lang="en-US" sz="3900" dirty="0" smtClean="0"/>
              <a:t> </a:t>
            </a:r>
            <a:r>
              <a:rPr lang="en-US" sz="3900" dirty="0" err="1" smtClean="0"/>
              <a:t>থাকে</a:t>
            </a:r>
            <a:r>
              <a:rPr lang="en-US" sz="3900" dirty="0" smtClean="0"/>
              <a:t> </a:t>
            </a:r>
            <a:r>
              <a:rPr lang="en-US" sz="3900" dirty="0" err="1" smtClean="0"/>
              <a:t>না</a:t>
            </a:r>
            <a:r>
              <a:rPr lang="en-US" sz="2200" dirty="0" smtClean="0"/>
              <a:t> </a:t>
            </a:r>
            <a:r>
              <a:rPr lang="en-US" dirty="0" smtClean="0"/>
              <a:t>                                       </a:t>
            </a:r>
          </a:p>
          <a:p>
            <a:r>
              <a:rPr lang="en-US" sz="3900" dirty="0" err="1" smtClean="0"/>
              <a:t>সেকেণ্ডারি</a:t>
            </a:r>
            <a:r>
              <a:rPr lang="en-US" sz="3900" dirty="0" smtClean="0"/>
              <a:t> </a:t>
            </a:r>
            <a:r>
              <a:rPr lang="en-US" sz="3900" dirty="0" err="1" smtClean="0"/>
              <a:t>ফ্লোয়েমে</a:t>
            </a:r>
            <a:r>
              <a:rPr lang="en-US" sz="3900" dirty="0" smtClean="0"/>
              <a:t> </a:t>
            </a:r>
            <a:r>
              <a:rPr lang="en-US" sz="3900" dirty="0" err="1" smtClean="0"/>
              <a:t>অবস্থিত</a:t>
            </a:r>
            <a:r>
              <a:rPr lang="en-US" sz="3900" dirty="0" smtClean="0"/>
              <a:t> </a:t>
            </a:r>
            <a:r>
              <a:rPr lang="en-US" sz="3900" dirty="0" err="1" smtClean="0"/>
              <a:t>ফাইবারকে</a:t>
            </a:r>
            <a:r>
              <a:rPr lang="en-US" sz="3900" dirty="0" smtClean="0"/>
              <a:t> </a:t>
            </a:r>
            <a:r>
              <a:rPr lang="en-US" sz="3900" dirty="0" err="1" smtClean="0"/>
              <a:t>বাস্ট</a:t>
            </a:r>
            <a:r>
              <a:rPr lang="en-US" sz="3900" dirty="0" smtClean="0"/>
              <a:t> </a:t>
            </a:r>
            <a:r>
              <a:rPr lang="en-US" sz="3900" dirty="0" err="1" smtClean="0"/>
              <a:t>ফাইবার</a:t>
            </a:r>
            <a:r>
              <a:rPr lang="en-US" sz="3900" dirty="0" smtClean="0"/>
              <a:t> </a:t>
            </a:r>
            <a:r>
              <a:rPr lang="en-US" sz="3900" dirty="0" err="1" smtClean="0"/>
              <a:t>বলা</a:t>
            </a:r>
            <a:r>
              <a:rPr lang="en-US" sz="3900" dirty="0" smtClean="0"/>
              <a:t> </a:t>
            </a:r>
            <a:r>
              <a:rPr lang="en-US" sz="3900" dirty="0" err="1" smtClean="0"/>
              <a:t>হয়</a:t>
            </a:r>
            <a:r>
              <a:rPr lang="en-US" sz="3900" dirty="0" smtClean="0"/>
              <a:t>     </a:t>
            </a:r>
            <a:r>
              <a:rPr lang="en-US" dirty="0" smtClean="0"/>
              <a:t>                                      </a:t>
            </a:r>
          </a:p>
          <a:p>
            <a:r>
              <a:rPr lang="en-US" sz="3900" b="1" dirty="0" err="1" smtClean="0">
                <a:solidFill>
                  <a:srgbClr val="FF0000"/>
                </a:solidFill>
              </a:rPr>
              <a:t>পাটের</a:t>
            </a:r>
            <a:r>
              <a:rPr lang="en-US" sz="3900" b="1" dirty="0" smtClean="0">
                <a:solidFill>
                  <a:srgbClr val="FF0000"/>
                </a:solidFill>
              </a:rPr>
              <a:t> </a:t>
            </a:r>
            <a:r>
              <a:rPr lang="en-US" sz="3900" b="1" dirty="0" err="1" smtClean="0">
                <a:solidFill>
                  <a:srgbClr val="FF0000"/>
                </a:solidFill>
              </a:rPr>
              <a:t>আঁশ</a:t>
            </a:r>
            <a:r>
              <a:rPr lang="en-US" sz="3900" b="1" dirty="0" smtClean="0">
                <a:solidFill>
                  <a:srgbClr val="FF0000"/>
                </a:solidFill>
              </a:rPr>
              <a:t> </a:t>
            </a:r>
            <a:r>
              <a:rPr lang="en-US" sz="3900" b="1" dirty="0" err="1">
                <a:solidFill>
                  <a:srgbClr val="FF0000"/>
                </a:solidFill>
              </a:rPr>
              <a:t>বাস্ট</a:t>
            </a:r>
            <a:r>
              <a:rPr lang="en-US" sz="3900" b="1" dirty="0">
                <a:solidFill>
                  <a:srgbClr val="FF0000"/>
                </a:solidFill>
              </a:rPr>
              <a:t> </a:t>
            </a:r>
            <a:r>
              <a:rPr lang="en-US" sz="3900" b="1" dirty="0" err="1">
                <a:solidFill>
                  <a:srgbClr val="FF0000"/>
                </a:solidFill>
              </a:rPr>
              <a:t>ফাইবার</a:t>
            </a:r>
            <a:r>
              <a:rPr lang="en-US" sz="3900" b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2286000"/>
            <a:ext cx="3639312" cy="429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3698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668" y="762000"/>
            <a:ext cx="8381999" cy="5401733"/>
          </a:xfrm>
          <a:blipFill>
            <a:blip r:embed="rId2"/>
            <a:tile tx="0" ty="0" sx="100000" sy="100000" flip="none" algn="tl"/>
          </a:blipFill>
          <a:scene3d>
            <a:camera prst="isometricOffAxis1Right"/>
            <a:lightRig rig="threePt" dir="t"/>
          </a:scene3d>
          <a:sp3d>
            <a:bevelT w="139700" prst="cross"/>
          </a:sp3d>
        </p:spPr>
        <p:txBody>
          <a:bodyPr>
            <a:noAutofit/>
          </a:bodyPr>
          <a:lstStyle/>
          <a:p>
            <a:r>
              <a:rPr lang="en-US" sz="13800" b="1" dirty="0" smtClean="0"/>
              <a:t> </a:t>
            </a:r>
            <a:r>
              <a:rPr lang="en-US" sz="13800" b="1" dirty="0" err="1" smtClean="0">
                <a:solidFill>
                  <a:srgbClr val="00B050"/>
                </a:solidFill>
              </a:rPr>
              <a:t>পরিবহন</a:t>
            </a:r>
            <a:r>
              <a:rPr lang="en-US" sz="13800" b="1" dirty="0" smtClean="0">
                <a:solidFill>
                  <a:srgbClr val="00B050"/>
                </a:solidFill>
              </a:rPr>
              <a:t>   </a:t>
            </a:r>
            <a:r>
              <a:rPr lang="en-US" sz="13800" b="1" dirty="0" err="1" smtClean="0">
                <a:solidFill>
                  <a:srgbClr val="00B050"/>
                </a:solidFill>
              </a:rPr>
              <a:t>টিস্যুগুচ্ছ</a:t>
            </a:r>
            <a:r>
              <a:rPr lang="en-US" sz="13800" b="1" dirty="0" smtClean="0">
                <a:solidFill>
                  <a:srgbClr val="00B050"/>
                </a:solidFill>
              </a:rPr>
              <a:t>     </a:t>
            </a:r>
            <a:r>
              <a:rPr lang="en-US" sz="8000" b="1" dirty="0" smtClean="0">
                <a:solidFill>
                  <a:srgbClr val="0070C0"/>
                </a:solidFill>
              </a:rPr>
              <a:t>(</a:t>
            </a:r>
            <a:r>
              <a:rPr lang="en-US" sz="8000" b="1" dirty="0">
                <a:solidFill>
                  <a:srgbClr val="0070C0"/>
                </a:solidFill>
              </a:rPr>
              <a:t>Vascular Bundle)</a:t>
            </a:r>
            <a:endParaRPr lang="en-US" sz="11500" b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592667"/>
            <a:ext cx="3386666" cy="5789844"/>
          </a:xfrm>
          <a:prstGeom prst="rect">
            <a:avLst/>
          </a:prstGeom>
          <a:scene3d>
            <a:camera prst="isometricOffAxis2Lef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389210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896" y="457200"/>
            <a:ext cx="11466576" cy="1645920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en-US" sz="9600" b="1" dirty="0" smtClean="0"/>
              <a:t>            </a:t>
            </a:r>
            <a:r>
              <a:rPr lang="en-US" sz="9600" b="1" dirty="0" err="1" smtClean="0">
                <a:solidFill>
                  <a:schemeClr val="accent2">
                    <a:lumMod val="50000"/>
                  </a:schemeClr>
                </a:solidFill>
              </a:rPr>
              <a:t>পরিচিতি</a:t>
            </a:r>
            <a:endParaRPr lang="en-US" sz="9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896" y="2359152"/>
            <a:ext cx="8247888" cy="4133088"/>
          </a:xfrm>
          <a:blipFill>
            <a:blip r:embed="rId3"/>
            <a:tile tx="0" ty="0" sx="100000" sy="100000" flip="none" algn="tl"/>
          </a:blipFill>
        </p:spPr>
        <p:txBody>
          <a:bodyPr>
            <a:normAutofit fontScale="92500" lnSpcReduction="10000"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</a:rPr>
              <a:t>জাইলেম</a:t>
            </a:r>
            <a:r>
              <a:rPr lang="en-US" sz="3600" b="1" dirty="0" smtClean="0">
                <a:solidFill>
                  <a:srgbClr val="FF0000"/>
                </a:solidFill>
              </a:rPr>
              <a:t> ও </a:t>
            </a:r>
            <a:r>
              <a:rPr lang="en-US" sz="3600" b="1" dirty="0" err="1" smtClean="0">
                <a:solidFill>
                  <a:srgbClr val="FF0000"/>
                </a:solidFill>
              </a:rPr>
              <a:t>ফ্লোয়েম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/>
              <a:t>টিস্যুর</a:t>
            </a:r>
            <a:r>
              <a:rPr lang="en-US" sz="3600" dirty="0" smtClean="0"/>
              <a:t> </a:t>
            </a:r>
            <a:r>
              <a:rPr lang="en-US" sz="3600" dirty="0" err="1" smtClean="0"/>
              <a:t>গুচ্ছকে</a:t>
            </a:r>
            <a:r>
              <a:rPr lang="en-US" sz="3600" dirty="0" smtClean="0"/>
              <a:t> </a:t>
            </a:r>
            <a:r>
              <a:rPr lang="en-US" sz="3600" b="1" dirty="0" err="1" smtClean="0">
                <a:solidFill>
                  <a:schemeClr val="accent3">
                    <a:lumMod val="50000"/>
                  </a:schemeClr>
                </a:solidFill>
              </a:rPr>
              <a:t>ভাস্কুলার</a:t>
            </a: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3">
                    <a:lumMod val="50000"/>
                  </a:schemeClr>
                </a:solidFill>
              </a:rPr>
              <a:t>বাণ্ডল</a:t>
            </a: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600" dirty="0" err="1" smtClean="0"/>
              <a:t>বলে</a:t>
            </a:r>
            <a:r>
              <a:rPr lang="en-US" sz="2800" dirty="0" smtClean="0"/>
              <a:t>     </a:t>
            </a:r>
            <a:r>
              <a:rPr lang="en-US" dirty="0" smtClean="0"/>
              <a:t>                                   </a:t>
            </a:r>
          </a:p>
          <a:p>
            <a:r>
              <a:rPr lang="en-US" sz="3600" b="1" dirty="0" err="1" smtClean="0">
                <a:solidFill>
                  <a:srgbClr val="00B0F0"/>
                </a:solidFill>
              </a:rPr>
              <a:t>কাণ্ডের</a:t>
            </a:r>
            <a:r>
              <a:rPr lang="en-US" sz="3600" b="1" dirty="0" smtClean="0">
                <a:solidFill>
                  <a:srgbClr val="00B0F0"/>
                </a:solidFill>
              </a:rPr>
              <a:t>  </a:t>
            </a:r>
            <a:r>
              <a:rPr lang="en-US" sz="3600" dirty="0" err="1"/>
              <a:t>জাইলেম</a:t>
            </a:r>
            <a:r>
              <a:rPr lang="en-US" sz="3600" dirty="0"/>
              <a:t> ও </a:t>
            </a:r>
            <a:r>
              <a:rPr lang="en-US" sz="3600" dirty="0" err="1"/>
              <a:t>ফ্লোয়েম</a:t>
            </a:r>
            <a:r>
              <a:rPr lang="en-US" sz="3600" dirty="0"/>
              <a:t> </a:t>
            </a:r>
            <a:r>
              <a:rPr lang="en-US" sz="3600" dirty="0" err="1"/>
              <a:t>টিস্যু</a:t>
            </a:r>
            <a:r>
              <a:rPr lang="en-US" sz="3600" dirty="0"/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একই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ব্যাসার্ধে</a:t>
            </a:r>
            <a:r>
              <a:rPr lang="en-US" sz="3600" dirty="0" smtClean="0"/>
              <a:t> </a:t>
            </a:r>
            <a:r>
              <a:rPr lang="en-US" sz="3600" dirty="0" err="1" smtClean="0"/>
              <a:t>থাকে</a:t>
            </a:r>
            <a:r>
              <a:rPr lang="en-US" sz="2400" dirty="0" smtClean="0"/>
              <a:t>                                         </a:t>
            </a:r>
          </a:p>
          <a:p>
            <a:r>
              <a:rPr lang="en-US" sz="3600" b="1" dirty="0" err="1" smtClean="0">
                <a:solidFill>
                  <a:srgbClr val="002060"/>
                </a:solidFill>
              </a:rPr>
              <a:t>মূলের</a:t>
            </a:r>
            <a:r>
              <a:rPr lang="en-US" sz="3600" dirty="0" smtClean="0"/>
              <a:t> </a:t>
            </a:r>
            <a:r>
              <a:rPr lang="en-US" sz="3600" dirty="0" err="1"/>
              <a:t>জাইলেম</a:t>
            </a:r>
            <a:r>
              <a:rPr lang="en-US" sz="3600" dirty="0"/>
              <a:t> ও </a:t>
            </a:r>
            <a:r>
              <a:rPr lang="en-US" sz="3600" dirty="0" err="1"/>
              <a:t>ফ্লোয়েম</a:t>
            </a:r>
            <a:r>
              <a:rPr lang="en-US" sz="3600" dirty="0"/>
              <a:t> </a:t>
            </a:r>
            <a:r>
              <a:rPr lang="en-US" sz="3600" dirty="0" err="1"/>
              <a:t>টিস্যু</a:t>
            </a:r>
            <a:r>
              <a:rPr lang="en-US" sz="3600" dirty="0" smtClean="0"/>
              <a:t>  </a:t>
            </a:r>
            <a:r>
              <a:rPr lang="en-US" sz="3600" b="1" dirty="0" err="1" smtClean="0">
                <a:solidFill>
                  <a:srgbClr val="00B050"/>
                </a:solidFill>
              </a:rPr>
              <a:t>পৃথক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>
                <a:solidFill>
                  <a:srgbClr val="00B050"/>
                </a:solidFill>
              </a:rPr>
              <a:t>ব্যাসার্ধে</a:t>
            </a:r>
            <a:r>
              <a:rPr lang="en-US" sz="3600" dirty="0" smtClean="0"/>
              <a:t>  </a:t>
            </a:r>
            <a:r>
              <a:rPr lang="en-US" sz="3600" dirty="0" err="1" smtClean="0"/>
              <a:t>থাকে</a:t>
            </a:r>
            <a:r>
              <a:rPr lang="en-US" sz="3600" dirty="0" smtClean="0"/>
              <a:t>   </a:t>
            </a:r>
            <a:r>
              <a:rPr lang="en-US" dirty="0" smtClean="0"/>
              <a:t>      </a:t>
            </a:r>
          </a:p>
          <a:p>
            <a:r>
              <a:rPr lang="en-US" sz="3500" dirty="0" err="1" smtClean="0"/>
              <a:t>উদ্ভিদদেহে</a:t>
            </a:r>
            <a:r>
              <a:rPr lang="en-US" sz="3500" dirty="0" smtClean="0"/>
              <a:t> </a:t>
            </a:r>
            <a:r>
              <a:rPr lang="en-US" sz="3500" dirty="0" err="1" smtClean="0"/>
              <a:t>খাদ্যের</a:t>
            </a:r>
            <a:r>
              <a:rPr lang="en-US" sz="3500" dirty="0" smtClean="0"/>
              <a:t> </a:t>
            </a:r>
            <a:r>
              <a:rPr lang="en-US" sz="3500" dirty="0" err="1" smtClean="0"/>
              <a:t>কাচাঁমাল</a:t>
            </a:r>
            <a:r>
              <a:rPr lang="en-US" sz="3500" dirty="0" smtClean="0"/>
              <a:t>( </a:t>
            </a:r>
            <a:r>
              <a:rPr lang="en-US" sz="3500" dirty="0" err="1" smtClean="0"/>
              <a:t>পানি,খনিজ</a:t>
            </a:r>
            <a:r>
              <a:rPr lang="en-US" sz="3500" dirty="0" smtClean="0"/>
              <a:t> </a:t>
            </a:r>
            <a:r>
              <a:rPr lang="en-US" sz="3500" dirty="0" err="1" smtClean="0"/>
              <a:t>লবণ</a:t>
            </a:r>
            <a:r>
              <a:rPr lang="en-US" sz="3500" dirty="0" smtClean="0"/>
              <a:t>) ও </a:t>
            </a:r>
            <a:r>
              <a:rPr lang="en-US" sz="3500" dirty="0" err="1" smtClean="0"/>
              <a:t>তৈরিকৃত</a:t>
            </a:r>
            <a:r>
              <a:rPr lang="en-US" sz="3500" dirty="0" smtClean="0"/>
              <a:t> </a:t>
            </a:r>
            <a:r>
              <a:rPr lang="en-US" sz="3500" dirty="0" err="1" smtClean="0"/>
              <a:t>খাদ্য</a:t>
            </a:r>
            <a:r>
              <a:rPr lang="en-US" sz="3500" dirty="0" smtClean="0"/>
              <a:t> </a:t>
            </a:r>
            <a:r>
              <a:rPr lang="en-US" sz="3500" dirty="0" err="1" smtClean="0"/>
              <a:t>পরিবহন</a:t>
            </a:r>
            <a:r>
              <a:rPr lang="en-US" sz="3500" dirty="0" smtClean="0"/>
              <a:t> </a:t>
            </a:r>
            <a:r>
              <a:rPr lang="en-US" sz="3500" dirty="0" err="1" smtClean="0"/>
              <a:t>করা</a:t>
            </a:r>
            <a:r>
              <a:rPr lang="en-US" sz="3500" dirty="0" smtClean="0"/>
              <a:t> </a:t>
            </a:r>
            <a:endParaRPr lang="en-US" sz="3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784" y="2359152"/>
            <a:ext cx="3401568" cy="413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9164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3455" y="262320"/>
            <a:ext cx="11677612" cy="1291867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en-US" sz="8800" b="1" dirty="0" smtClean="0">
                <a:solidFill>
                  <a:schemeClr val="accent3">
                    <a:lumMod val="75000"/>
                  </a:schemeClr>
                </a:solidFill>
              </a:rPr>
              <a:t>            </a:t>
            </a:r>
            <a:r>
              <a:rPr lang="en-US" sz="8800" b="1" dirty="0" err="1" smtClean="0">
                <a:solidFill>
                  <a:schemeClr val="accent3">
                    <a:lumMod val="75000"/>
                  </a:schemeClr>
                </a:solidFill>
              </a:rPr>
              <a:t>প্রকারভেদ</a:t>
            </a:r>
            <a:endParaRPr lang="en-US" sz="8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087029" y="1624272"/>
            <a:ext cx="4308346" cy="5113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70C0"/>
                </a:solidFill>
              </a:rPr>
              <a:t>ভাস্কুলার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বান্ডল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9" name="Left-Right-Up Arrow 8"/>
          <p:cNvSpPr/>
          <p:nvPr/>
        </p:nvSpPr>
        <p:spPr>
          <a:xfrm flipV="1">
            <a:off x="2150642" y="2540868"/>
            <a:ext cx="8019516" cy="477014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5943600" y="2135643"/>
            <a:ext cx="355599" cy="4577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9922933" y="2742222"/>
            <a:ext cx="247225" cy="2813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2150642" y="2746323"/>
            <a:ext cx="243842" cy="2813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948858" y="3059502"/>
            <a:ext cx="2918038" cy="6695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7030A0"/>
                </a:solidFill>
              </a:rPr>
              <a:t>সংযুক্ত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754035" y="3051672"/>
            <a:ext cx="2882897" cy="6736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7030A0"/>
                </a:solidFill>
              </a:rPr>
              <a:t>অরীয়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8691878" y="3045249"/>
            <a:ext cx="2709333" cy="6838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7030A0"/>
                </a:solidFill>
              </a:rPr>
              <a:t>কেন্দ্রিক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9946257" y="3861726"/>
            <a:ext cx="247225" cy="491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inus 18"/>
          <p:cNvSpPr/>
          <p:nvPr/>
        </p:nvSpPr>
        <p:spPr>
          <a:xfrm>
            <a:off x="7884996" y="4379834"/>
            <a:ext cx="3866738" cy="200932"/>
          </a:xfrm>
          <a:prstGeom prst="mathMinus">
            <a:avLst>
              <a:gd name="adj1" fmla="val 494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Minus 19"/>
          <p:cNvSpPr/>
          <p:nvPr/>
        </p:nvSpPr>
        <p:spPr>
          <a:xfrm rot="10800000" flipV="1">
            <a:off x="345863" y="4060103"/>
            <a:ext cx="4216399" cy="231183"/>
          </a:xfrm>
          <a:prstGeom prst="mathMinus">
            <a:avLst>
              <a:gd name="adj1" fmla="val 346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inus 20"/>
          <p:cNvSpPr/>
          <p:nvPr/>
        </p:nvSpPr>
        <p:spPr>
          <a:xfrm>
            <a:off x="345862" y="5207882"/>
            <a:ext cx="2516294" cy="702671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xagon 23"/>
          <p:cNvSpPr/>
          <p:nvPr/>
        </p:nvSpPr>
        <p:spPr>
          <a:xfrm>
            <a:off x="243455" y="6018444"/>
            <a:ext cx="1145077" cy="443033"/>
          </a:xfrm>
          <a:prstGeom prst="hex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</a:rPr>
              <a:t>মুক্ত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25" name="Hexagon 24"/>
          <p:cNvSpPr/>
          <p:nvPr/>
        </p:nvSpPr>
        <p:spPr>
          <a:xfrm>
            <a:off x="1880796" y="5991688"/>
            <a:ext cx="1229764" cy="443033"/>
          </a:xfrm>
          <a:prstGeom prst="hex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</a:rPr>
              <a:t>বদ্ধ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28" name="Down Arrow 27"/>
          <p:cNvSpPr/>
          <p:nvPr/>
        </p:nvSpPr>
        <p:spPr>
          <a:xfrm>
            <a:off x="8376156" y="4552426"/>
            <a:ext cx="315722" cy="4475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own Arrow 28"/>
          <p:cNvSpPr/>
          <p:nvPr/>
        </p:nvSpPr>
        <p:spPr>
          <a:xfrm>
            <a:off x="11014879" y="4554314"/>
            <a:ext cx="298790" cy="4475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wn Arrow 29"/>
          <p:cNvSpPr/>
          <p:nvPr/>
        </p:nvSpPr>
        <p:spPr>
          <a:xfrm>
            <a:off x="3831250" y="4241022"/>
            <a:ext cx="220133" cy="3481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Down Arrow 30"/>
          <p:cNvSpPr/>
          <p:nvPr/>
        </p:nvSpPr>
        <p:spPr>
          <a:xfrm>
            <a:off x="2210221" y="3748195"/>
            <a:ext cx="243842" cy="3417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own Arrow 31"/>
          <p:cNvSpPr/>
          <p:nvPr/>
        </p:nvSpPr>
        <p:spPr>
          <a:xfrm>
            <a:off x="849290" y="4241021"/>
            <a:ext cx="243841" cy="3481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own Arrow 32"/>
          <p:cNvSpPr/>
          <p:nvPr/>
        </p:nvSpPr>
        <p:spPr>
          <a:xfrm>
            <a:off x="1247772" y="5233391"/>
            <a:ext cx="298914" cy="2779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Down Arrow 33"/>
          <p:cNvSpPr/>
          <p:nvPr/>
        </p:nvSpPr>
        <p:spPr>
          <a:xfrm>
            <a:off x="620437" y="5653782"/>
            <a:ext cx="228853" cy="2945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Down Arrow 34"/>
          <p:cNvSpPr/>
          <p:nvPr/>
        </p:nvSpPr>
        <p:spPr>
          <a:xfrm>
            <a:off x="2342414" y="5658169"/>
            <a:ext cx="243842" cy="2858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 Same Side Corner Rectangle 35"/>
          <p:cNvSpPr/>
          <p:nvPr/>
        </p:nvSpPr>
        <p:spPr>
          <a:xfrm>
            <a:off x="285323" y="4603194"/>
            <a:ext cx="1924898" cy="596193"/>
          </a:xfrm>
          <a:prstGeom prst="round2Same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B0F0"/>
                </a:solidFill>
              </a:rPr>
              <a:t>সমপার্শ্বীয়</a:t>
            </a:r>
            <a:endParaRPr lang="en-US" sz="2800" b="1" dirty="0">
              <a:solidFill>
                <a:srgbClr val="00B0F0"/>
              </a:solidFill>
            </a:endParaRPr>
          </a:p>
        </p:txBody>
      </p:sp>
      <p:sp>
        <p:nvSpPr>
          <p:cNvPr id="38" name="Round Same Side Corner Rectangle 37"/>
          <p:cNvSpPr/>
          <p:nvPr/>
        </p:nvSpPr>
        <p:spPr>
          <a:xfrm>
            <a:off x="2801618" y="4622308"/>
            <a:ext cx="2346116" cy="552154"/>
          </a:xfrm>
          <a:prstGeom prst="round2Same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B0F0"/>
                </a:solidFill>
              </a:rPr>
              <a:t>সমদ্বিপার্শ্বীয়</a:t>
            </a:r>
            <a:endParaRPr lang="en-US" sz="2800" b="1" dirty="0">
              <a:solidFill>
                <a:srgbClr val="00B0F0"/>
              </a:solidFill>
            </a:endParaRPr>
          </a:p>
        </p:txBody>
      </p:sp>
      <p:sp>
        <p:nvSpPr>
          <p:cNvPr id="39" name="Round Same Side Corner Rectangle 38"/>
          <p:cNvSpPr/>
          <p:nvPr/>
        </p:nvSpPr>
        <p:spPr>
          <a:xfrm>
            <a:off x="7636932" y="4999982"/>
            <a:ext cx="1936107" cy="848511"/>
          </a:xfrm>
          <a:prstGeom prst="round2Same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B050"/>
                </a:solidFill>
              </a:rPr>
              <a:t>জাইলেমকেন্দ্রিক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40" name="Round Same Side Corner Rectangle 39"/>
          <p:cNvSpPr/>
          <p:nvPr/>
        </p:nvSpPr>
        <p:spPr>
          <a:xfrm>
            <a:off x="10236574" y="4999982"/>
            <a:ext cx="1684493" cy="848511"/>
          </a:xfrm>
          <a:prstGeom prst="round2Same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B050"/>
                </a:solidFill>
              </a:rPr>
              <a:t>ফ্লোয়েম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কেন্দ্রিক</a:t>
            </a:r>
            <a:endParaRPr lang="en-US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8817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896" y="384048"/>
            <a:ext cx="11612880" cy="1546352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sz="8800" b="1" dirty="0" smtClean="0"/>
              <a:t>      </a:t>
            </a:r>
            <a:r>
              <a:rPr lang="en-US" sz="8800" b="1" dirty="0" err="1" smtClean="0">
                <a:solidFill>
                  <a:srgbClr val="0070C0"/>
                </a:solidFill>
              </a:rPr>
              <a:t>সংযুক্ত</a:t>
            </a:r>
            <a:r>
              <a:rPr lang="en-US" sz="8800" b="1" dirty="0" smtClean="0">
                <a:solidFill>
                  <a:srgbClr val="0070C0"/>
                </a:solidFill>
              </a:rPr>
              <a:t> (Conjoint)</a:t>
            </a:r>
            <a:endParaRPr lang="en-US" sz="88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896" y="2505456"/>
            <a:ext cx="6949440" cy="3950208"/>
          </a:xfr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sz="3600" dirty="0" err="1" smtClean="0"/>
              <a:t>জাইলেম</a:t>
            </a:r>
            <a:r>
              <a:rPr lang="en-US" sz="3600" dirty="0" smtClean="0"/>
              <a:t> ও </a:t>
            </a:r>
            <a:r>
              <a:rPr lang="en-US" sz="3600" dirty="0" err="1" smtClean="0"/>
              <a:t>ফ্লোয়েম</a:t>
            </a:r>
            <a:r>
              <a:rPr lang="en-US" sz="3600" dirty="0" smtClean="0"/>
              <a:t> </a:t>
            </a:r>
            <a:r>
              <a:rPr lang="en-US" sz="3600" dirty="0" err="1" smtClean="0"/>
              <a:t>গুচ্ছ</a:t>
            </a:r>
            <a:r>
              <a:rPr lang="en-US" sz="3600" dirty="0" smtClean="0"/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একই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ব্যাসার্ধ</a:t>
            </a:r>
            <a:r>
              <a:rPr lang="en-US" sz="3600" dirty="0" smtClean="0"/>
              <a:t> </a:t>
            </a:r>
            <a:r>
              <a:rPr lang="en-US" sz="3600" dirty="0" err="1" smtClean="0"/>
              <a:t>বরাবর</a:t>
            </a:r>
            <a:r>
              <a:rPr lang="en-US" sz="3600" dirty="0" smtClean="0"/>
              <a:t> </a:t>
            </a:r>
            <a:r>
              <a:rPr lang="en-US" sz="3600" dirty="0" err="1" smtClean="0"/>
              <a:t>থাকে</a:t>
            </a:r>
            <a:r>
              <a:rPr lang="en-US" sz="3600" dirty="0" smtClean="0"/>
              <a:t>     </a:t>
            </a:r>
            <a:r>
              <a:rPr lang="en-US" dirty="0" smtClean="0"/>
              <a:t>                                       </a:t>
            </a:r>
          </a:p>
          <a:p>
            <a:r>
              <a:rPr lang="en-US" sz="3600" dirty="0" err="1" smtClean="0"/>
              <a:t>সংযুক্ত</a:t>
            </a:r>
            <a:r>
              <a:rPr lang="en-US" sz="3600" dirty="0" smtClean="0"/>
              <a:t> </a:t>
            </a:r>
            <a:r>
              <a:rPr lang="en-US" sz="3600" dirty="0" err="1" smtClean="0"/>
              <a:t>ভাস্কুলার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বাণ্ডলকে</a:t>
            </a:r>
            <a:r>
              <a:rPr lang="en-US" sz="3600" dirty="0" smtClean="0"/>
              <a:t> </a:t>
            </a:r>
            <a:r>
              <a:rPr lang="en-US" sz="3600" dirty="0" err="1" smtClean="0"/>
              <a:t>দুই</a:t>
            </a:r>
            <a:r>
              <a:rPr lang="en-US" sz="3600" dirty="0" smtClean="0"/>
              <a:t> </a:t>
            </a:r>
            <a:r>
              <a:rPr lang="en-US" sz="3600" dirty="0" err="1" smtClean="0"/>
              <a:t>ভাগে</a:t>
            </a:r>
            <a:r>
              <a:rPr lang="en-US" sz="3600" dirty="0" smtClean="0"/>
              <a:t> </a:t>
            </a:r>
            <a:r>
              <a:rPr lang="en-US" sz="3600" dirty="0" err="1" smtClean="0"/>
              <a:t>ভাগ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করা</a:t>
            </a:r>
            <a:r>
              <a:rPr lang="en-US" sz="3600" dirty="0" smtClean="0"/>
              <a:t> </a:t>
            </a:r>
            <a:r>
              <a:rPr lang="en-US" sz="3600" dirty="0" err="1" smtClean="0"/>
              <a:t>হয়</a:t>
            </a:r>
            <a:r>
              <a:rPr lang="en-US" sz="3600" dirty="0"/>
              <a:t> </a:t>
            </a:r>
            <a:r>
              <a:rPr lang="en-US" sz="3600" dirty="0" smtClean="0"/>
              <a:t>;  </a:t>
            </a:r>
            <a:r>
              <a:rPr lang="en-US" dirty="0" smtClean="0"/>
              <a:t>                                                                                              </a:t>
            </a:r>
            <a:r>
              <a:rPr lang="en-US" sz="3600" b="1" dirty="0" smtClean="0">
                <a:solidFill>
                  <a:srgbClr val="00B050"/>
                </a:solidFill>
              </a:rPr>
              <a:t>ক)</a:t>
            </a:r>
            <a:r>
              <a:rPr lang="en-US" sz="3600" b="1" dirty="0" err="1" smtClean="0">
                <a:solidFill>
                  <a:srgbClr val="00B050"/>
                </a:solidFill>
              </a:rPr>
              <a:t>সমপার্শ্বীয়</a:t>
            </a:r>
            <a:r>
              <a:rPr lang="en-US" sz="3600" b="1" dirty="0" smtClean="0">
                <a:solidFill>
                  <a:srgbClr val="00B050"/>
                </a:solidFill>
              </a:rPr>
              <a:t>(Collateral)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                                                                  </a:t>
            </a:r>
            <a:r>
              <a:rPr lang="en-US" sz="3600" b="1" dirty="0" smtClean="0">
                <a:solidFill>
                  <a:srgbClr val="002060"/>
                </a:solidFill>
              </a:rPr>
              <a:t>খ)</a:t>
            </a:r>
            <a:r>
              <a:rPr lang="en-US" sz="3600" b="1" dirty="0" err="1" smtClean="0">
                <a:solidFill>
                  <a:srgbClr val="002060"/>
                </a:solidFill>
              </a:rPr>
              <a:t>সমদ্বিপার্শ্বীয়</a:t>
            </a:r>
            <a:r>
              <a:rPr lang="en-US" sz="3600" b="1" dirty="0" smtClean="0">
                <a:solidFill>
                  <a:srgbClr val="002060"/>
                </a:solidFill>
              </a:rPr>
              <a:t>(</a:t>
            </a:r>
            <a:r>
              <a:rPr lang="en-US" sz="3600" b="1" dirty="0" err="1" smtClean="0">
                <a:solidFill>
                  <a:srgbClr val="002060"/>
                </a:solidFill>
              </a:rPr>
              <a:t>Bicollateral</a:t>
            </a:r>
            <a:r>
              <a:rPr lang="en-US" sz="3600" b="1" dirty="0">
                <a:solidFill>
                  <a:srgbClr val="002060"/>
                </a:solidFill>
              </a:rPr>
              <a:t>)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336" y="2505456"/>
            <a:ext cx="4663440" cy="395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88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08" y="347472"/>
            <a:ext cx="11704320" cy="1627632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sz="7200" b="1" dirty="0" smtClean="0"/>
              <a:t>    </a:t>
            </a:r>
            <a:r>
              <a:rPr lang="en-US" sz="8000" b="1" dirty="0" err="1" smtClean="0">
                <a:solidFill>
                  <a:srgbClr val="00B050"/>
                </a:solidFill>
              </a:rPr>
              <a:t>সমপার্শ্বীয়</a:t>
            </a:r>
            <a:r>
              <a:rPr lang="en-US" sz="8000" b="1" dirty="0" smtClean="0">
                <a:solidFill>
                  <a:srgbClr val="00B050"/>
                </a:solidFill>
              </a:rPr>
              <a:t> </a:t>
            </a:r>
            <a:r>
              <a:rPr lang="en-US" sz="8000" dirty="0">
                <a:solidFill>
                  <a:srgbClr val="00B050"/>
                </a:solidFill>
              </a:rPr>
              <a:t>(</a:t>
            </a:r>
            <a:r>
              <a:rPr lang="en-US" sz="8000" dirty="0" smtClean="0">
                <a:solidFill>
                  <a:srgbClr val="00B050"/>
                </a:solidFill>
              </a:rPr>
              <a:t>Collateral)</a:t>
            </a:r>
            <a:r>
              <a:rPr lang="en-US" sz="8000" b="1" dirty="0" smtClean="0">
                <a:solidFill>
                  <a:srgbClr val="00B050"/>
                </a:solidFill>
              </a:rPr>
              <a:t> </a:t>
            </a:r>
            <a:r>
              <a:rPr lang="en-US" sz="4800" dirty="0" smtClean="0">
                <a:solidFill>
                  <a:srgbClr val="00B050"/>
                </a:solidFill>
              </a:rPr>
              <a:t>     </a:t>
            </a:r>
            <a:r>
              <a:rPr lang="en-US" sz="4800" dirty="0" smtClean="0"/>
              <a:t>                     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607" y="2688336"/>
            <a:ext cx="8157125" cy="3822192"/>
          </a:xfrm>
          <a:blipFill>
            <a:blip r:embed="rId3"/>
            <a:tile tx="0" ty="0" sx="100000" sy="100000" flip="none" algn="tl"/>
          </a:blipFill>
        </p:spPr>
        <p:txBody>
          <a:bodyPr>
            <a:normAutofit lnSpcReduction="10000"/>
          </a:bodyPr>
          <a:lstStyle/>
          <a:p>
            <a:r>
              <a:rPr lang="en-US" sz="3600" b="1" dirty="0" err="1" smtClean="0">
                <a:solidFill>
                  <a:srgbClr val="7030A0"/>
                </a:solidFill>
              </a:rPr>
              <a:t>একগুচ্ছ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জাইলেম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dirty="0" smtClean="0"/>
              <a:t>ও </a:t>
            </a:r>
            <a:r>
              <a:rPr lang="en-US" sz="3600" dirty="0" err="1" smtClean="0">
                <a:solidFill>
                  <a:srgbClr val="00B0F0"/>
                </a:solidFill>
              </a:rPr>
              <a:t>একগুচ্ছ</a:t>
            </a:r>
            <a:r>
              <a:rPr lang="en-US" sz="3600" dirty="0" smtClean="0">
                <a:solidFill>
                  <a:srgbClr val="00B0F0"/>
                </a:solidFill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</a:rPr>
              <a:t>ফ্লোয়েম</a:t>
            </a:r>
            <a:r>
              <a:rPr lang="en-US" sz="3600" dirty="0" smtClean="0">
                <a:solidFill>
                  <a:srgbClr val="00B0F0"/>
                </a:solidFill>
              </a:rPr>
              <a:t> </a:t>
            </a:r>
            <a:r>
              <a:rPr lang="en-US" sz="3600" dirty="0" err="1" smtClean="0"/>
              <a:t>থাকে</a:t>
            </a:r>
            <a:r>
              <a:rPr lang="en-US" sz="3600" dirty="0" smtClean="0"/>
              <a:t> </a:t>
            </a:r>
            <a:r>
              <a:rPr lang="en-US" dirty="0" smtClean="0"/>
              <a:t>                                                        </a:t>
            </a:r>
          </a:p>
          <a:p>
            <a:r>
              <a:rPr lang="en-US" sz="3600" dirty="0" err="1" smtClean="0"/>
              <a:t>কাণ্ডের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ফ্লোয়েম</a:t>
            </a:r>
            <a:r>
              <a:rPr lang="en-US" sz="3600" dirty="0" smtClean="0"/>
              <a:t> </a:t>
            </a:r>
            <a:r>
              <a:rPr lang="en-US" sz="3600" dirty="0" err="1" smtClean="0"/>
              <a:t>বাইরের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দিকে</a:t>
            </a:r>
            <a:r>
              <a:rPr lang="en-US" sz="3600" dirty="0" smtClean="0"/>
              <a:t> </a:t>
            </a:r>
            <a:r>
              <a:rPr lang="en-US" sz="3600" dirty="0" err="1" smtClean="0"/>
              <a:t>এবং</a:t>
            </a:r>
            <a:r>
              <a:rPr lang="en-US" sz="3600" dirty="0" smtClean="0"/>
              <a:t> </a:t>
            </a:r>
            <a:r>
              <a:rPr lang="en-US" sz="3600" dirty="0" err="1" smtClean="0"/>
              <a:t>জাইলেম</a:t>
            </a:r>
            <a:r>
              <a:rPr lang="en-US" sz="3600" dirty="0" smtClean="0"/>
              <a:t> </a:t>
            </a:r>
            <a:r>
              <a:rPr lang="en-US" sz="3600" dirty="0" err="1" smtClean="0"/>
              <a:t>ভিতরের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দিকে</a:t>
            </a:r>
            <a:r>
              <a:rPr lang="en-US" sz="3600" dirty="0" smtClean="0"/>
              <a:t> </a:t>
            </a:r>
            <a:r>
              <a:rPr lang="en-US" sz="3600" dirty="0" err="1" smtClean="0"/>
              <a:t>থাকে</a:t>
            </a:r>
            <a:r>
              <a:rPr lang="en-US" sz="3600" dirty="0" smtClean="0"/>
              <a:t>        </a:t>
            </a:r>
            <a:r>
              <a:rPr lang="en-US" dirty="0" smtClean="0"/>
              <a:t>                          </a:t>
            </a:r>
          </a:p>
          <a:p>
            <a:r>
              <a:rPr lang="en-US" sz="3600" dirty="0" err="1" smtClean="0"/>
              <a:t>পাতায়</a:t>
            </a:r>
            <a:r>
              <a:rPr lang="en-US" sz="3600" dirty="0" smtClean="0"/>
              <a:t> </a:t>
            </a:r>
            <a:r>
              <a:rPr lang="en-US" sz="3600" dirty="0" err="1" smtClean="0"/>
              <a:t>জাইলেম</a:t>
            </a:r>
            <a:r>
              <a:rPr lang="en-US" sz="3600" dirty="0" smtClean="0"/>
              <a:t> </a:t>
            </a:r>
            <a:r>
              <a:rPr lang="en-US" sz="3600" dirty="0" err="1" smtClean="0"/>
              <a:t>উর্দ্ধত্বকের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দিকে</a:t>
            </a:r>
            <a:r>
              <a:rPr lang="en-US" sz="3600" dirty="0" smtClean="0"/>
              <a:t> </a:t>
            </a:r>
            <a:r>
              <a:rPr lang="en-US" sz="3600" dirty="0" err="1" smtClean="0"/>
              <a:t>এবং</a:t>
            </a:r>
            <a:r>
              <a:rPr lang="en-US" sz="3600" dirty="0" smtClean="0"/>
              <a:t> </a:t>
            </a:r>
            <a:r>
              <a:rPr lang="en-US" sz="3600" dirty="0" err="1" smtClean="0"/>
              <a:t>ফ্লোয়েম</a:t>
            </a:r>
            <a:r>
              <a:rPr lang="en-US" sz="3600" dirty="0" smtClean="0"/>
              <a:t> </a:t>
            </a:r>
            <a:r>
              <a:rPr lang="en-US" sz="3600" dirty="0" err="1" smtClean="0"/>
              <a:t>নিম্নত্বকের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দিকে</a:t>
            </a:r>
            <a:r>
              <a:rPr lang="en-US" sz="3600" dirty="0" smtClean="0"/>
              <a:t> </a:t>
            </a:r>
            <a:r>
              <a:rPr lang="en-US" sz="3600" dirty="0" err="1" smtClean="0"/>
              <a:t>থাকে</a:t>
            </a:r>
            <a:r>
              <a:rPr lang="en-US" sz="3600" dirty="0" smtClean="0"/>
              <a:t> </a:t>
            </a:r>
            <a:r>
              <a:rPr lang="en-US" dirty="0" smtClean="0"/>
              <a:t>                                           </a:t>
            </a:r>
          </a:p>
          <a:p>
            <a:r>
              <a:rPr lang="en-US" sz="3600" dirty="0" err="1" smtClean="0"/>
              <a:t>উদাঃ</a:t>
            </a:r>
            <a:r>
              <a:rPr lang="en-US" sz="3600" dirty="0" smtClean="0"/>
              <a:t>- </a:t>
            </a:r>
            <a:r>
              <a:rPr lang="en-US" sz="3600" b="1" dirty="0" err="1" smtClean="0">
                <a:solidFill>
                  <a:srgbClr val="002060"/>
                </a:solidFill>
              </a:rPr>
              <a:t>পুষ্পক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উদ্ভিদের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কাণ্ড</a:t>
            </a:r>
            <a:r>
              <a:rPr lang="en-US" sz="3600" b="1" dirty="0" smtClean="0">
                <a:solidFill>
                  <a:srgbClr val="002060"/>
                </a:solidFill>
              </a:rPr>
              <a:t>    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9732" y="2688336"/>
            <a:ext cx="3364315" cy="382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47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7" y="440267"/>
            <a:ext cx="5504688" cy="1461685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sz="5300" b="1" dirty="0" err="1" smtClean="0">
                <a:solidFill>
                  <a:srgbClr val="00B0F0"/>
                </a:solidFill>
              </a:rPr>
              <a:t>মুক্তসমপার্শ্বীয়</a:t>
            </a:r>
            <a:r>
              <a:rPr lang="en-US" sz="5300" b="1" dirty="0" smtClean="0">
                <a:solidFill>
                  <a:srgbClr val="00B0F0"/>
                </a:solidFill>
              </a:rPr>
              <a:t> </a:t>
            </a:r>
            <a:r>
              <a:rPr lang="en-US" sz="7300" b="1" dirty="0" smtClean="0">
                <a:solidFill>
                  <a:srgbClr val="00B0F0"/>
                </a:solidFill>
              </a:rPr>
              <a:t> 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smtClean="0"/>
              <a:t>                                             </a:t>
            </a:r>
            <a:r>
              <a:rPr lang="en-US" sz="5300" dirty="0" smtClean="0">
                <a:solidFill>
                  <a:srgbClr val="002060"/>
                </a:solidFill>
              </a:rPr>
              <a:t>(</a:t>
            </a:r>
            <a:r>
              <a:rPr lang="en-US" sz="5300" b="1" dirty="0" smtClean="0">
                <a:solidFill>
                  <a:srgbClr val="002060"/>
                </a:solidFill>
              </a:rPr>
              <a:t>Open Collateral</a:t>
            </a:r>
            <a:r>
              <a:rPr lang="en-US" sz="5300" dirty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744" y="2688336"/>
            <a:ext cx="5669280" cy="3858768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4000" dirty="0" err="1" smtClean="0">
                <a:solidFill>
                  <a:schemeClr val="tx1"/>
                </a:solidFill>
              </a:rPr>
              <a:t>জাইলেম</a:t>
            </a:r>
            <a:r>
              <a:rPr lang="en-US" sz="4000" dirty="0" smtClean="0">
                <a:solidFill>
                  <a:schemeClr val="tx1"/>
                </a:solidFill>
              </a:rPr>
              <a:t> ও</a:t>
            </a:r>
            <a:r>
              <a:rPr lang="en-US" sz="4000" dirty="0" smtClean="0"/>
              <a:t>  </a:t>
            </a:r>
            <a:r>
              <a:rPr lang="en-US" sz="4000" dirty="0" err="1" smtClean="0">
                <a:solidFill>
                  <a:schemeClr val="tx1"/>
                </a:solidFill>
              </a:rPr>
              <a:t>ফ্লোয়েমের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মাঝখানে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ক্যাম্বিয়াম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থাকে</a:t>
            </a:r>
            <a:r>
              <a:rPr lang="en-US" sz="4000" b="1" dirty="0" smtClean="0">
                <a:solidFill>
                  <a:srgbClr val="7030A0"/>
                </a:solidFill>
              </a:rPr>
              <a:t>    </a:t>
            </a:r>
            <a:r>
              <a:rPr lang="en-US" sz="4000" dirty="0" smtClean="0">
                <a:solidFill>
                  <a:schemeClr val="tx1"/>
                </a:solidFill>
              </a:rPr>
              <a:t>   </a:t>
            </a:r>
            <a:r>
              <a:rPr lang="en-US" sz="2000" dirty="0" smtClean="0">
                <a:solidFill>
                  <a:schemeClr val="tx1"/>
                </a:solidFill>
              </a:rPr>
              <a:t>        </a:t>
            </a:r>
            <a:r>
              <a:rPr lang="en-US" dirty="0" smtClean="0">
                <a:solidFill>
                  <a:schemeClr val="tx1"/>
                </a:solidFill>
              </a:rPr>
              <a:t>                             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 err="1" smtClean="0">
                <a:solidFill>
                  <a:schemeClr val="tx1"/>
                </a:solidFill>
              </a:rPr>
              <a:t>উদাঃ</a:t>
            </a:r>
            <a:r>
              <a:rPr lang="en-US" sz="3600" dirty="0" smtClean="0">
                <a:solidFill>
                  <a:schemeClr val="tx1"/>
                </a:solidFill>
              </a:rPr>
              <a:t>- </a:t>
            </a:r>
            <a:r>
              <a:rPr lang="en-US" sz="3600" dirty="0" err="1" smtClean="0">
                <a:solidFill>
                  <a:srgbClr val="00B050"/>
                </a:solidFill>
              </a:rPr>
              <a:t>দ্বিবীজপত্রী</a:t>
            </a:r>
            <a:r>
              <a:rPr lang="en-US" sz="3600" dirty="0" smtClean="0">
                <a:solidFill>
                  <a:srgbClr val="00B050"/>
                </a:solidFill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</a:rPr>
              <a:t>উদ্ভিদ</a:t>
            </a:r>
            <a:r>
              <a:rPr lang="en-US" sz="3600" dirty="0" smtClean="0">
                <a:solidFill>
                  <a:srgbClr val="00B050"/>
                </a:solidFill>
              </a:rPr>
              <a:t> </a:t>
            </a:r>
            <a:r>
              <a:rPr lang="en-US" sz="3600" dirty="0" smtClean="0">
                <a:solidFill>
                  <a:schemeClr val="tx1"/>
                </a:solidFill>
              </a:rPr>
              <a:t>ও </a:t>
            </a:r>
            <a:r>
              <a:rPr lang="en-US" sz="3600" dirty="0" err="1" smtClean="0">
                <a:solidFill>
                  <a:srgbClr val="002060"/>
                </a:solidFill>
              </a:rPr>
              <a:t>নগ্নবীজী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উদ্ভিদের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কাণ্ডের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ভাস্কুলার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বান্ডল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382512" y="440267"/>
            <a:ext cx="5504688" cy="146168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solidFill>
                  <a:srgbClr val="0070C0"/>
                </a:solidFill>
              </a:rPr>
              <a:t>   </a:t>
            </a:r>
            <a:r>
              <a:rPr lang="en-US" sz="4900" b="1" dirty="0" err="1" smtClean="0">
                <a:solidFill>
                  <a:srgbClr val="0070C0"/>
                </a:solidFill>
              </a:rPr>
              <a:t>বদ্ধসমপার্শ্বীয়</a:t>
            </a:r>
            <a:r>
              <a:rPr lang="en-US" sz="4900" b="1" dirty="0" smtClean="0">
                <a:solidFill>
                  <a:srgbClr val="0070C0"/>
                </a:solidFill>
              </a:rPr>
              <a:t>  </a:t>
            </a:r>
            <a:r>
              <a:rPr lang="en-US" sz="6700" b="1" dirty="0" smtClean="0"/>
              <a:t> </a:t>
            </a:r>
            <a:r>
              <a:rPr lang="en-US" dirty="0" smtClean="0"/>
              <a:t>                                                      </a:t>
            </a:r>
            <a:r>
              <a:rPr lang="en-US" sz="4800" b="1" dirty="0" smtClean="0">
                <a:solidFill>
                  <a:srgbClr val="002060"/>
                </a:solidFill>
              </a:rPr>
              <a:t>( Closed Collateral)</a:t>
            </a:r>
            <a:endParaRPr lang="en-US" sz="4800" b="1" dirty="0">
              <a:solidFill>
                <a:srgbClr val="00206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382512" y="2688336"/>
            <a:ext cx="5504688" cy="373075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4000" dirty="0" err="1" smtClean="0">
                <a:solidFill>
                  <a:schemeClr val="tx1"/>
                </a:solidFill>
              </a:rPr>
              <a:t>জাইলেম</a:t>
            </a:r>
            <a:r>
              <a:rPr lang="en-US" sz="4000" dirty="0" smtClean="0">
                <a:solidFill>
                  <a:schemeClr val="tx1"/>
                </a:solidFill>
              </a:rPr>
              <a:t>  ও  </a:t>
            </a:r>
            <a:r>
              <a:rPr lang="en-US" sz="4000" dirty="0" err="1" smtClean="0">
                <a:solidFill>
                  <a:schemeClr val="tx1"/>
                </a:solidFill>
              </a:rPr>
              <a:t>ফ্লোয়েমের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মাঝখানে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ক্যাম্বিয়াম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থাকে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না</a:t>
            </a:r>
            <a:r>
              <a:rPr lang="en-US" sz="3200" dirty="0" smtClean="0">
                <a:solidFill>
                  <a:schemeClr val="tx1"/>
                </a:solidFill>
              </a:rPr>
              <a:t>। </a:t>
            </a:r>
            <a:r>
              <a:rPr lang="en-US" dirty="0" smtClean="0">
                <a:solidFill>
                  <a:schemeClr val="tx1"/>
                </a:solidFill>
              </a:rPr>
              <a:t>                                                 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dirty="0" err="1" smtClean="0">
                <a:solidFill>
                  <a:schemeClr val="tx1"/>
                </a:solidFill>
              </a:rPr>
              <a:t>উদাঃ-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</a:rPr>
              <a:t>পাতায়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এবং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</a:rPr>
              <a:t>একবীজপত্রী</a:t>
            </a:r>
            <a:r>
              <a:rPr lang="en-US" sz="4000" dirty="0" smtClean="0">
                <a:solidFill>
                  <a:srgbClr val="00B0F0"/>
                </a:solidFill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</a:rPr>
              <a:t>উদ্ভিদের</a:t>
            </a:r>
            <a:r>
              <a:rPr lang="en-US" sz="4000" dirty="0" smtClean="0">
                <a:solidFill>
                  <a:srgbClr val="00B0F0"/>
                </a:solidFill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</a:rPr>
              <a:t>কাণ্ডের</a:t>
            </a:r>
            <a:r>
              <a:rPr lang="en-US" sz="4000" dirty="0" smtClean="0">
                <a:solidFill>
                  <a:srgbClr val="00B0F0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ভাস্কুলার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বাণ্ডল</a:t>
            </a:r>
            <a:endParaRPr lang="en-US" sz="4000" dirty="0"/>
          </a:p>
        </p:txBody>
      </p:sp>
      <p:sp>
        <p:nvSpPr>
          <p:cNvPr id="6" name="Up-Down Arrow 5"/>
          <p:cNvSpPr/>
          <p:nvPr/>
        </p:nvSpPr>
        <p:spPr>
          <a:xfrm>
            <a:off x="5907024" y="292608"/>
            <a:ext cx="475488" cy="6254496"/>
          </a:xfrm>
          <a:prstGeom prst="up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04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6857999"/>
          </a:xfrm>
          <a:prstGeom prst="rect">
            <a:avLst/>
          </a:prstGeom>
        </p:spPr>
      </p:pic>
      <p:sp>
        <p:nvSpPr>
          <p:cNvPr id="2" name="Up-Down Arrow 1"/>
          <p:cNvSpPr/>
          <p:nvPr/>
        </p:nvSpPr>
        <p:spPr>
          <a:xfrm>
            <a:off x="6028946" y="0"/>
            <a:ext cx="484632" cy="6857999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90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1" y="304801"/>
            <a:ext cx="11649456" cy="1676400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en-US" sz="8000" b="1" dirty="0" smtClean="0"/>
              <a:t> </a:t>
            </a:r>
            <a:r>
              <a:rPr lang="en-US" sz="8000" b="1" dirty="0" err="1" smtClean="0">
                <a:solidFill>
                  <a:srgbClr val="0070C0"/>
                </a:solidFill>
              </a:rPr>
              <a:t>সমদ্বিপার্শ্বীয়</a:t>
            </a:r>
            <a:r>
              <a:rPr lang="en-US" sz="8000" b="1" dirty="0" smtClean="0">
                <a:solidFill>
                  <a:srgbClr val="0070C0"/>
                </a:solidFill>
              </a:rPr>
              <a:t> </a:t>
            </a:r>
            <a:r>
              <a:rPr lang="en-US" sz="7200" b="1" dirty="0" smtClean="0">
                <a:solidFill>
                  <a:srgbClr val="0070C0"/>
                </a:solidFill>
              </a:rPr>
              <a:t>(</a:t>
            </a:r>
            <a:r>
              <a:rPr lang="en-US" sz="7200" b="1" dirty="0" err="1" smtClean="0">
                <a:solidFill>
                  <a:srgbClr val="0070C0"/>
                </a:solidFill>
              </a:rPr>
              <a:t>Bicollateral</a:t>
            </a:r>
            <a:r>
              <a:rPr lang="en-US" sz="7200" b="1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2542032"/>
            <a:ext cx="7552944" cy="3895344"/>
          </a:xfrm>
          <a:blipFill>
            <a:blip r:embed="rId3"/>
            <a:tile tx="0" ty="0" sx="100000" sy="100000" flip="none" algn="tl"/>
          </a:blipFill>
        </p:spPr>
        <p:txBody>
          <a:bodyPr>
            <a:normAutofit fontScale="92500" lnSpcReduction="10000"/>
          </a:bodyPr>
          <a:lstStyle/>
          <a:p>
            <a:r>
              <a:rPr lang="en-US" sz="3600" dirty="0" err="1">
                <a:solidFill>
                  <a:srgbClr val="7030A0"/>
                </a:solidFill>
              </a:rPr>
              <a:t>একগুচ্ছ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জাইলেম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smtClean="0"/>
              <a:t>,</a:t>
            </a:r>
            <a:r>
              <a:rPr lang="en-US" sz="3600" dirty="0" err="1" smtClean="0">
                <a:solidFill>
                  <a:srgbClr val="00B050"/>
                </a:solidFill>
              </a:rPr>
              <a:t>দ্বিগুচ্ছ</a:t>
            </a:r>
            <a:r>
              <a:rPr lang="en-US" sz="3600" dirty="0" smtClean="0">
                <a:solidFill>
                  <a:srgbClr val="00B050"/>
                </a:solidFill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</a:rPr>
              <a:t>ক্যাম্বিয়াম</a:t>
            </a:r>
            <a:r>
              <a:rPr lang="en-US" sz="3600" dirty="0" smtClean="0">
                <a:solidFill>
                  <a:srgbClr val="00B050"/>
                </a:solidFill>
              </a:rPr>
              <a:t> </a:t>
            </a:r>
            <a:r>
              <a:rPr lang="en-US" sz="3600" dirty="0" smtClean="0"/>
              <a:t>ও </a:t>
            </a:r>
            <a:r>
              <a:rPr lang="en-US" sz="3600" dirty="0" err="1" smtClean="0">
                <a:solidFill>
                  <a:srgbClr val="002060"/>
                </a:solidFill>
              </a:rPr>
              <a:t>দ্বিগুচ্ছ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ফ্লোয়েম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/>
              <a:t>থাকে</a:t>
            </a:r>
            <a:r>
              <a:rPr lang="en-US" sz="3600" dirty="0"/>
              <a:t> </a:t>
            </a:r>
            <a:r>
              <a:rPr lang="en-US" sz="3600" dirty="0" smtClean="0"/>
              <a:t>   </a:t>
            </a:r>
            <a:r>
              <a:rPr lang="en-US" dirty="0" smtClean="0"/>
              <a:t>                            </a:t>
            </a:r>
          </a:p>
          <a:p>
            <a:r>
              <a:rPr lang="en-US" sz="3600" dirty="0" err="1" smtClean="0"/>
              <a:t>জাইলেমের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উপরে</a:t>
            </a:r>
            <a:r>
              <a:rPr lang="en-US" sz="3600" dirty="0" smtClean="0"/>
              <a:t> ও </a:t>
            </a:r>
            <a:r>
              <a:rPr lang="en-US" sz="3600" dirty="0" err="1" smtClean="0"/>
              <a:t>নিচে</a:t>
            </a:r>
            <a:r>
              <a:rPr lang="en-US" sz="3600" dirty="0"/>
              <a:t> </a:t>
            </a:r>
            <a:r>
              <a:rPr lang="en-US" sz="3600" dirty="0" err="1" smtClean="0"/>
              <a:t>ফ্লোয়েম</a:t>
            </a:r>
            <a:r>
              <a:rPr lang="en-US" sz="3600" dirty="0" smtClean="0"/>
              <a:t> </a:t>
            </a:r>
            <a:r>
              <a:rPr lang="en-US" sz="3600" dirty="0" err="1" smtClean="0"/>
              <a:t>থাকে</a:t>
            </a:r>
            <a:r>
              <a:rPr lang="en-US" dirty="0" smtClean="0"/>
              <a:t>                                                         </a:t>
            </a:r>
          </a:p>
          <a:p>
            <a:r>
              <a:rPr lang="en-US" sz="3600" dirty="0" err="1" smtClean="0"/>
              <a:t>জাইলেমের</a:t>
            </a:r>
            <a:r>
              <a:rPr lang="en-US" sz="3600" dirty="0" smtClean="0"/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উভয়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পাশে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ক্যাম্বিয়াম</a:t>
            </a:r>
            <a:r>
              <a:rPr lang="en-US" sz="3600" dirty="0" smtClean="0">
                <a:solidFill>
                  <a:srgbClr val="FF0000"/>
                </a:solidFill>
              </a:rPr>
              <a:t>  </a:t>
            </a:r>
            <a:r>
              <a:rPr lang="en-US" sz="3600" dirty="0" err="1" smtClean="0"/>
              <a:t>থাকে</a:t>
            </a:r>
            <a:r>
              <a:rPr lang="en-US" sz="3600" dirty="0" smtClean="0"/>
              <a:t>  </a:t>
            </a:r>
            <a:r>
              <a:rPr lang="en-US" sz="4000" dirty="0" smtClean="0"/>
              <a:t>  </a:t>
            </a:r>
          </a:p>
          <a:p>
            <a:r>
              <a:rPr lang="en-US" sz="3600" dirty="0" err="1" smtClean="0"/>
              <a:t>সমদ্বিপার্শ্বীয়</a:t>
            </a:r>
            <a:r>
              <a:rPr lang="en-US" sz="3600" dirty="0" smtClean="0"/>
              <a:t>  </a:t>
            </a:r>
            <a:r>
              <a:rPr lang="en-US" sz="3600" dirty="0" err="1"/>
              <a:t>ভাস্কুলার</a:t>
            </a:r>
            <a:r>
              <a:rPr lang="en-US" sz="3600" dirty="0"/>
              <a:t> </a:t>
            </a:r>
            <a:r>
              <a:rPr lang="en-US" sz="3600" dirty="0" err="1" smtClean="0"/>
              <a:t>বাণ্ডল</a:t>
            </a:r>
            <a:r>
              <a:rPr lang="en-US" sz="3600" dirty="0" smtClean="0"/>
              <a:t> </a:t>
            </a:r>
            <a:r>
              <a:rPr lang="en-US" sz="3600" dirty="0" err="1" smtClean="0"/>
              <a:t>সব</a:t>
            </a:r>
            <a:r>
              <a:rPr lang="en-US" sz="3600" dirty="0" smtClean="0"/>
              <a:t> </a:t>
            </a:r>
            <a:r>
              <a:rPr lang="en-US" sz="3600" dirty="0" err="1" smtClean="0"/>
              <a:t>সময়ই</a:t>
            </a:r>
            <a:r>
              <a:rPr lang="en-US" sz="3600" dirty="0" smtClean="0"/>
              <a:t> </a:t>
            </a:r>
            <a:r>
              <a:rPr lang="en-US" sz="3600" dirty="0" err="1" smtClean="0"/>
              <a:t>মুক্ত</a:t>
            </a:r>
            <a:endParaRPr lang="en-US" sz="3600" dirty="0"/>
          </a:p>
          <a:p>
            <a:r>
              <a:rPr lang="en-US" sz="3600" dirty="0" err="1" smtClean="0"/>
              <a:t>উদাঃ</a:t>
            </a:r>
            <a:r>
              <a:rPr lang="en-US" sz="3600" dirty="0" smtClean="0"/>
              <a:t>- </a:t>
            </a:r>
            <a:r>
              <a:rPr lang="en-US" sz="3600" b="1" dirty="0" err="1" smtClean="0">
                <a:solidFill>
                  <a:srgbClr val="7030A0"/>
                </a:solidFill>
              </a:rPr>
              <a:t>লাউ</a:t>
            </a:r>
            <a:r>
              <a:rPr lang="en-US" sz="3600" b="1" dirty="0" smtClean="0">
                <a:solidFill>
                  <a:srgbClr val="7030A0"/>
                </a:solidFill>
              </a:rPr>
              <a:t> ,</a:t>
            </a:r>
            <a:r>
              <a:rPr lang="en-US" sz="3600" b="1" dirty="0" err="1" smtClean="0">
                <a:solidFill>
                  <a:srgbClr val="7030A0"/>
                </a:solidFill>
              </a:rPr>
              <a:t>কুমড়া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উদ্ভিদের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কাণ্ড</a:t>
            </a:r>
            <a:endParaRPr lang="en-US" sz="3600" b="1" dirty="0">
              <a:solidFill>
                <a:srgbClr val="7030A0"/>
              </a:solidFill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533" y="2711938"/>
            <a:ext cx="3623734" cy="3400995"/>
          </a:xfrm>
          <a:prstGeom prst="rect">
            <a:avLst/>
          </a:prstGeom>
          <a:scene3d>
            <a:camera prst="perspectiveFron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307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7199" y="677333"/>
            <a:ext cx="6874933" cy="1574800"/>
          </a:xfr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perspectiveContrastingRightFacing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r>
              <a:rPr lang="bn-IN" sz="4800" b="1" i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মোঃ মহিউদদী্ন মাহমুদ 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8933" y="3589866"/>
            <a:ext cx="7620001" cy="1964267"/>
          </a:xfrm>
          <a:blipFill>
            <a:blip r:embed="rId3"/>
            <a:tile tx="0" ty="0" sx="100000" sy="100000" flip="none" algn="tl"/>
          </a:blipFill>
          <a:scene3d>
            <a:camera prst="perspectiveContrastingLeftFacing"/>
            <a:lightRig rig="threePt" dir="t"/>
          </a:scene3d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n-US" sz="4000" b="1" dirty="0" err="1">
                <a:solidFill>
                  <a:srgbClr val="00B050"/>
                </a:solidFill>
              </a:rPr>
              <a:t>প্রভাষক</a:t>
            </a:r>
            <a:r>
              <a:rPr lang="en-US" sz="4000" dirty="0">
                <a:solidFill>
                  <a:srgbClr val="00B050"/>
                </a:solidFill>
              </a:rPr>
              <a:t>,</a:t>
            </a:r>
            <a:r>
              <a:rPr lang="en-US" sz="4000" dirty="0"/>
              <a:t> </a:t>
            </a:r>
            <a:r>
              <a:rPr lang="en-US" sz="4000" b="1" i="1" dirty="0" err="1">
                <a:solidFill>
                  <a:schemeClr val="accent3">
                    <a:lumMod val="50000"/>
                  </a:schemeClr>
                </a:solidFill>
              </a:rPr>
              <a:t>উদ্ভিদবিদ্যা</a:t>
            </a:r>
            <a:r>
              <a:rPr lang="en-US" sz="40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4000" b="1" i="1" dirty="0" err="1" smtClean="0">
                <a:solidFill>
                  <a:schemeClr val="accent3">
                    <a:lumMod val="50000"/>
                  </a:schemeClr>
                </a:solidFill>
              </a:rPr>
              <a:t>বিভাগ</a:t>
            </a:r>
            <a:r>
              <a:rPr lang="en-US" sz="2800" b="1" i="1" dirty="0" smtClean="0">
                <a:solidFill>
                  <a:schemeClr val="accent3">
                    <a:lumMod val="50000"/>
                  </a:schemeClr>
                </a:solidFill>
              </a:rPr>
              <a:t>,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</a:rPr>
              <a:t>                                                                                                                </a:t>
            </a:r>
            <a:r>
              <a:rPr lang="en-US" sz="3600" b="1" dirty="0" err="1" smtClean="0">
                <a:solidFill>
                  <a:srgbClr val="FF0000"/>
                </a:solidFill>
              </a:rPr>
              <a:t>বি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>
                <a:solidFill>
                  <a:srgbClr val="FF0000"/>
                </a:solidFill>
              </a:rPr>
              <a:t>এ </a:t>
            </a:r>
            <a:r>
              <a:rPr lang="en-US" sz="3600" b="1" dirty="0" err="1">
                <a:solidFill>
                  <a:srgbClr val="FF0000"/>
                </a:solidFill>
              </a:rPr>
              <a:t>এফ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শাহীন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কলেজ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dirty="0">
                <a:solidFill>
                  <a:srgbClr val="FF0000"/>
                </a:solidFill>
              </a:rPr>
              <a:t>,</a:t>
            </a:r>
            <a:r>
              <a:rPr lang="en-US" sz="3600" b="1" dirty="0" err="1">
                <a:solidFill>
                  <a:srgbClr val="FF0000"/>
                </a:solidFill>
              </a:rPr>
              <a:t>ঢাকা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।</a:t>
            </a:r>
            <a:r>
              <a:rPr lang="en-US" sz="3200" dirty="0" smtClean="0">
                <a:solidFill>
                  <a:srgbClr val="FF0000"/>
                </a:solidFill>
              </a:rPr>
              <a:t>                                                                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Email:</a:t>
            </a:r>
            <a:r>
              <a:rPr lang="en-US" sz="3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mahmudfhdu352@gmail.com</a:t>
            </a:r>
            <a:r>
              <a:rPr lang="en-US" sz="3200" i="1" dirty="0" smtClean="0">
                <a:solidFill>
                  <a:srgbClr val="002060"/>
                </a:solidFill>
              </a:rPr>
              <a:t> </a:t>
            </a:r>
            <a:r>
              <a:rPr lang="en-US" sz="3200" i="1" dirty="0" smtClean="0">
                <a:solidFill>
                  <a:srgbClr val="00B050"/>
                </a:solidFill>
              </a:rPr>
              <a:t>    </a:t>
            </a:r>
            <a:r>
              <a:rPr lang="en-US" sz="2400" i="1" dirty="0" smtClean="0">
                <a:solidFill>
                  <a:srgbClr val="00B050"/>
                </a:solidFill>
              </a:rPr>
              <a:t>                                                                                                      </a:t>
            </a:r>
            <a:r>
              <a:rPr lang="en-US" sz="3200" i="1" dirty="0" smtClean="0">
                <a:solidFill>
                  <a:schemeClr val="accent4">
                    <a:lumMod val="50000"/>
                  </a:schemeClr>
                </a:solidFill>
              </a:rPr>
              <a:t>Mobile </a:t>
            </a:r>
            <a:r>
              <a:rPr lang="en-US" sz="3200" i="1" dirty="0">
                <a:solidFill>
                  <a:schemeClr val="accent4">
                    <a:lumMod val="50000"/>
                  </a:schemeClr>
                </a:solidFill>
              </a:rPr>
              <a:t>No</a:t>
            </a:r>
            <a:r>
              <a:rPr lang="en-US" sz="3200" i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01728395657</a:t>
            </a:r>
            <a:endParaRPr lang="en-US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867" y="254000"/>
            <a:ext cx="2489199" cy="6349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1" y="254001"/>
            <a:ext cx="3014132" cy="634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83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184" y="512064"/>
            <a:ext cx="11521440" cy="1536192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en-US" sz="11500" b="1" dirty="0" smtClean="0">
                <a:solidFill>
                  <a:schemeClr val="accent3">
                    <a:lumMod val="50000"/>
                  </a:schemeClr>
                </a:solidFill>
              </a:rPr>
              <a:t>     </a:t>
            </a:r>
            <a:r>
              <a:rPr lang="en-US" sz="11500" b="1" dirty="0" err="1" smtClean="0">
                <a:solidFill>
                  <a:schemeClr val="accent3">
                    <a:lumMod val="50000"/>
                  </a:schemeClr>
                </a:solidFill>
              </a:rPr>
              <a:t>অরীয়</a:t>
            </a:r>
            <a:r>
              <a:rPr lang="en-US" sz="11500" b="1" dirty="0" smtClean="0">
                <a:solidFill>
                  <a:schemeClr val="accent3">
                    <a:lumMod val="50000"/>
                  </a:schemeClr>
                </a:solidFill>
              </a:rPr>
              <a:t>(Radial)</a:t>
            </a:r>
            <a:endParaRPr lang="en-US" sz="115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184" y="2523744"/>
            <a:ext cx="7132320" cy="4059936"/>
          </a:xfr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sz="3600" dirty="0" err="1" smtClean="0"/>
              <a:t>জাইলেম</a:t>
            </a:r>
            <a:r>
              <a:rPr lang="en-US" sz="3600" dirty="0" smtClean="0"/>
              <a:t> ও </a:t>
            </a:r>
            <a:r>
              <a:rPr lang="en-US" sz="3600" dirty="0" err="1" smtClean="0"/>
              <a:t>ফ্লোয়েম</a:t>
            </a:r>
            <a:r>
              <a:rPr lang="en-US" sz="3600" dirty="0" smtClean="0"/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ভিন্ন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ভিন্ন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বাণ্ডলের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সৃষ্টি</a:t>
            </a:r>
            <a:r>
              <a:rPr lang="en-US" sz="3600" dirty="0" smtClean="0"/>
              <a:t>  </a:t>
            </a:r>
            <a:r>
              <a:rPr lang="en-US" sz="3600" dirty="0" err="1" smtClean="0"/>
              <a:t>করে</a:t>
            </a:r>
            <a:r>
              <a:rPr lang="en-US" sz="3200" dirty="0" smtClean="0"/>
              <a:t>    </a:t>
            </a:r>
            <a:r>
              <a:rPr lang="en-US" dirty="0" smtClean="0"/>
              <a:t>                                      </a:t>
            </a:r>
          </a:p>
          <a:p>
            <a:r>
              <a:rPr lang="en-US" sz="3600" dirty="0" err="1" smtClean="0"/>
              <a:t>জাইলেম</a:t>
            </a:r>
            <a:r>
              <a:rPr lang="en-US" sz="3600" dirty="0" smtClean="0"/>
              <a:t> ও </a:t>
            </a:r>
            <a:r>
              <a:rPr lang="en-US" sz="3600" dirty="0" err="1" smtClean="0"/>
              <a:t>ফ্লোয়েম</a:t>
            </a:r>
            <a:r>
              <a:rPr lang="en-US" sz="3600" dirty="0" smtClean="0"/>
              <a:t> </a:t>
            </a:r>
            <a:r>
              <a:rPr lang="en-US" sz="3600" dirty="0" err="1" smtClean="0"/>
              <a:t>গুচ্ছ</a:t>
            </a:r>
            <a:r>
              <a:rPr lang="en-US" sz="3600" dirty="0" smtClean="0"/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ভিন্ন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ভিন্ন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ব্যাসার্ধ</a:t>
            </a:r>
            <a:r>
              <a:rPr lang="en-US" sz="3600" dirty="0" smtClean="0"/>
              <a:t> </a:t>
            </a:r>
            <a:r>
              <a:rPr lang="en-US" sz="3600" dirty="0" err="1" smtClean="0"/>
              <a:t>বরাবর</a:t>
            </a:r>
            <a:r>
              <a:rPr lang="en-US" sz="3600" dirty="0" smtClean="0"/>
              <a:t> </a:t>
            </a:r>
            <a:r>
              <a:rPr lang="en-US" sz="3600" dirty="0" err="1" smtClean="0"/>
              <a:t>থাকে</a:t>
            </a:r>
            <a:r>
              <a:rPr lang="en-US" sz="2000" dirty="0" smtClean="0"/>
              <a:t>    </a:t>
            </a:r>
            <a:r>
              <a:rPr lang="en-US" dirty="0" smtClean="0"/>
              <a:t>                                     </a:t>
            </a:r>
          </a:p>
          <a:p>
            <a:r>
              <a:rPr lang="en-US" sz="3200" dirty="0" err="1" smtClean="0"/>
              <a:t>উদাঃ</a:t>
            </a:r>
            <a:r>
              <a:rPr lang="en-US" sz="3200" dirty="0" smtClean="0"/>
              <a:t>- </a:t>
            </a:r>
            <a:r>
              <a:rPr lang="en-US" sz="3200" b="1" dirty="0" err="1" smtClean="0">
                <a:solidFill>
                  <a:srgbClr val="7030A0"/>
                </a:solidFill>
              </a:rPr>
              <a:t>একবীজপত্রী</a:t>
            </a:r>
            <a:r>
              <a:rPr lang="en-US" sz="3200" b="1" dirty="0" smtClean="0">
                <a:solidFill>
                  <a:srgbClr val="7030A0"/>
                </a:solidFill>
              </a:rPr>
              <a:t> ও </a:t>
            </a:r>
            <a:r>
              <a:rPr lang="en-US" sz="3200" b="1" dirty="0" err="1" smtClean="0">
                <a:solidFill>
                  <a:srgbClr val="7030A0"/>
                </a:solidFill>
              </a:rPr>
              <a:t>দ্বিবীজপত্রী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উদ্ভিদের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মূল</a:t>
            </a:r>
            <a:endParaRPr lang="en-US" sz="3200" b="1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504" y="2523744"/>
            <a:ext cx="4389120" cy="405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89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7" y="384048"/>
            <a:ext cx="11393425" cy="1755648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en-US" sz="8800" b="1" dirty="0" smtClean="0"/>
              <a:t>   </a:t>
            </a:r>
            <a:r>
              <a:rPr lang="en-US" sz="8800" b="1" dirty="0" err="1" smtClean="0">
                <a:solidFill>
                  <a:schemeClr val="accent6">
                    <a:lumMod val="75000"/>
                  </a:schemeClr>
                </a:solidFill>
              </a:rPr>
              <a:t>কেন্দ্রিক</a:t>
            </a:r>
            <a:r>
              <a:rPr lang="en-US" sz="8800" b="1" dirty="0" smtClean="0">
                <a:solidFill>
                  <a:schemeClr val="accent6">
                    <a:lumMod val="75000"/>
                  </a:schemeClr>
                </a:solidFill>
              </a:rPr>
              <a:t> (Concentric)</a:t>
            </a:r>
            <a:endParaRPr lang="en-US" sz="8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47" y="2578608"/>
            <a:ext cx="7936993" cy="3931920"/>
          </a:xfr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dirty="0" err="1" smtClean="0"/>
              <a:t>জাইলেম</a:t>
            </a:r>
            <a:r>
              <a:rPr lang="en-US" sz="3200" dirty="0" smtClean="0"/>
              <a:t> ও </a:t>
            </a:r>
            <a:r>
              <a:rPr lang="en-US" sz="3200" dirty="0" err="1" smtClean="0"/>
              <a:t>ফ্লোয়েমের</a:t>
            </a:r>
            <a:r>
              <a:rPr lang="en-US" sz="3200" dirty="0" smtClean="0"/>
              <a:t>  </a:t>
            </a:r>
            <a:r>
              <a:rPr lang="en-US" sz="3200" dirty="0" err="1" smtClean="0"/>
              <a:t>মধ্যে</a:t>
            </a:r>
            <a:r>
              <a:rPr lang="en-US" sz="3200" dirty="0" smtClean="0"/>
              <a:t> </a:t>
            </a:r>
            <a:r>
              <a:rPr lang="en-US" sz="3200" dirty="0" err="1" smtClean="0"/>
              <a:t>যে</a:t>
            </a:r>
            <a:r>
              <a:rPr lang="en-US" sz="3200" dirty="0" smtClean="0"/>
              <a:t> </a:t>
            </a:r>
            <a:r>
              <a:rPr lang="en-US" sz="3200" dirty="0" err="1" smtClean="0"/>
              <a:t>কোন</a:t>
            </a:r>
            <a:r>
              <a:rPr lang="en-US" sz="3200" dirty="0" smtClean="0"/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একটি</a:t>
            </a:r>
            <a:r>
              <a:rPr lang="en-US" sz="3200" dirty="0" smtClean="0"/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কেন্দ্রে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/>
              <a:t>থাকে</a:t>
            </a:r>
            <a:r>
              <a:rPr lang="en-US" sz="3200" dirty="0" smtClean="0"/>
              <a:t>, </a:t>
            </a:r>
            <a:r>
              <a:rPr lang="en-US" sz="3200" dirty="0" err="1" smtClean="0"/>
              <a:t>অন্যটি</a:t>
            </a:r>
            <a:r>
              <a:rPr lang="en-US" sz="3200" dirty="0" smtClean="0"/>
              <a:t> </a:t>
            </a:r>
            <a:r>
              <a:rPr lang="en-US" sz="3200" dirty="0" err="1" smtClean="0"/>
              <a:t>তাকে</a:t>
            </a:r>
            <a:r>
              <a:rPr lang="en-US" sz="3200" dirty="0" smtClean="0"/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চারদিক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থেকে</a:t>
            </a:r>
            <a:r>
              <a:rPr lang="en-US" sz="3200" dirty="0" smtClean="0"/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ঘিরে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রাখে</a:t>
            </a:r>
            <a:r>
              <a:rPr lang="en-US" sz="3200" dirty="0" smtClean="0">
                <a:solidFill>
                  <a:srgbClr val="0070C0"/>
                </a:solidFill>
              </a:rPr>
              <a:t>  </a:t>
            </a:r>
            <a:r>
              <a:rPr lang="en-US" sz="2800" dirty="0" smtClean="0">
                <a:solidFill>
                  <a:srgbClr val="0070C0"/>
                </a:solidFill>
              </a:rPr>
              <a:t>                                                                                         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err="1" smtClean="0"/>
              <a:t>এক্ষেত্রে</a:t>
            </a:r>
            <a:r>
              <a:rPr lang="en-US" sz="3200" dirty="0" smtClean="0"/>
              <a:t> </a:t>
            </a:r>
            <a:r>
              <a:rPr lang="en-US" sz="3200" dirty="0" err="1" smtClean="0"/>
              <a:t>ব্যাসার্ধের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কোনো</a:t>
            </a:r>
            <a:r>
              <a:rPr lang="en-US" sz="3200" dirty="0" smtClean="0"/>
              <a:t> </a:t>
            </a:r>
            <a:r>
              <a:rPr lang="en-US" sz="3200" dirty="0" err="1" smtClean="0"/>
              <a:t>সম্পর্ক</a:t>
            </a:r>
            <a:r>
              <a:rPr lang="en-US" sz="3200" dirty="0" smtClean="0"/>
              <a:t> </a:t>
            </a:r>
            <a:r>
              <a:rPr lang="en-US" sz="3200" dirty="0" err="1" smtClean="0"/>
              <a:t>নেই</a:t>
            </a:r>
            <a:r>
              <a:rPr lang="en-US" dirty="0" smtClean="0"/>
              <a:t>                                                                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err="1" smtClean="0"/>
              <a:t>জাইলেম</a:t>
            </a:r>
            <a:r>
              <a:rPr lang="en-US" sz="3200" dirty="0" smtClean="0"/>
              <a:t> </a:t>
            </a:r>
            <a:r>
              <a:rPr lang="en-US" sz="3200" dirty="0"/>
              <a:t>ও </a:t>
            </a:r>
            <a:r>
              <a:rPr lang="en-US" sz="3200" dirty="0" err="1"/>
              <a:t>ফ্লোয়েমের</a:t>
            </a:r>
            <a:r>
              <a:rPr lang="en-US" sz="3200" dirty="0"/>
              <a:t>  </a:t>
            </a:r>
            <a:r>
              <a:rPr lang="en-US" sz="3200" dirty="0" err="1" smtClean="0">
                <a:solidFill>
                  <a:srgbClr val="7030A0"/>
                </a:solidFill>
              </a:rPr>
              <a:t>মাঝখানে</a:t>
            </a:r>
            <a:r>
              <a:rPr lang="en-US" sz="3200" dirty="0" smtClean="0"/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ক্যাম্বিয়াম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থাকে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না</a:t>
            </a:r>
            <a:r>
              <a:rPr lang="en-US" sz="3200" b="1" dirty="0" smtClean="0">
                <a:solidFill>
                  <a:srgbClr val="FF0000"/>
                </a:solidFill>
              </a:rPr>
              <a:t>   </a:t>
            </a:r>
            <a:r>
              <a:rPr lang="en-US" b="1" dirty="0" smtClean="0">
                <a:solidFill>
                  <a:srgbClr val="FF0000"/>
                </a:solidFill>
              </a:rPr>
              <a:t>    </a:t>
            </a:r>
            <a:r>
              <a:rPr lang="en-US" dirty="0" smtClean="0"/>
              <a:t>                                        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err="1" smtClean="0"/>
              <a:t>উদাঃ-</a:t>
            </a:r>
            <a:r>
              <a:rPr lang="en-US" sz="3200" b="1" dirty="0" err="1" smtClean="0">
                <a:solidFill>
                  <a:srgbClr val="002060"/>
                </a:solidFill>
              </a:rPr>
              <a:t>টেরিডোফাইটা</a:t>
            </a:r>
            <a:r>
              <a:rPr lang="en-US" sz="3200" dirty="0" smtClean="0"/>
              <a:t> </a:t>
            </a:r>
            <a:r>
              <a:rPr lang="en-US" sz="3200" dirty="0" err="1" smtClean="0"/>
              <a:t>উদ্ভিদ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40" y="2578608"/>
            <a:ext cx="3602735" cy="393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53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9632" y="530352"/>
            <a:ext cx="5669280" cy="2066544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00B050"/>
                </a:solidFill>
              </a:rPr>
              <a:t>(2</a:t>
            </a:r>
            <a:r>
              <a:rPr lang="en-US" sz="4800" b="1" dirty="0" smtClean="0">
                <a:solidFill>
                  <a:srgbClr val="00B050"/>
                </a:solidFill>
              </a:rPr>
              <a:t>)</a:t>
            </a:r>
            <a:r>
              <a:rPr lang="en-US" sz="4800" b="1" dirty="0" err="1" smtClean="0">
                <a:solidFill>
                  <a:srgbClr val="00B050"/>
                </a:solidFill>
              </a:rPr>
              <a:t>ফ্লোয়েমকেন্দ্রিক</a:t>
            </a:r>
            <a:r>
              <a:rPr lang="en-US" sz="4800" b="1" dirty="0" smtClean="0">
                <a:solidFill>
                  <a:srgbClr val="00B050"/>
                </a:solidFill>
              </a:rPr>
              <a:t>    (</a:t>
            </a:r>
            <a:r>
              <a:rPr lang="en-US" sz="4800" b="1" dirty="0" err="1" smtClean="0">
                <a:solidFill>
                  <a:srgbClr val="00B050"/>
                </a:solidFill>
              </a:rPr>
              <a:t>Leptocentric</a:t>
            </a:r>
            <a:r>
              <a:rPr lang="en-US" sz="6000" b="1" dirty="0">
                <a:solidFill>
                  <a:srgbClr val="00B050"/>
                </a:solidFill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9632" y="2889504"/>
            <a:ext cx="5669280" cy="356616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rgbClr val="7030A0"/>
                </a:solidFill>
              </a:rPr>
              <a:t>ফ্লোয়েম</a:t>
            </a:r>
            <a:r>
              <a:rPr lang="en-US" sz="4000" b="1" dirty="0" smtClean="0">
                <a:solidFill>
                  <a:srgbClr val="7030A0"/>
                </a:solidFill>
              </a:rPr>
              <a:t>  </a:t>
            </a:r>
            <a:r>
              <a:rPr lang="en-US" sz="4000" b="1" dirty="0" err="1">
                <a:solidFill>
                  <a:srgbClr val="7030A0"/>
                </a:solidFill>
              </a:rPr>
              <a:t>কেন্দ্রে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dirty="0" err="1"/>
              <a:t>থাকে</a:t>
            </a:r>
            <a:r>
              <a:rPr lang="en-US" sz="4000" dirty="0"/>
              <a:t> </a:t>
            </a:r>
            <a:r>
              <a:rPr lang="en-US" sz="4000" dirty="0" err="1"/>
              <a:t>এবং</a:t>
            </a:r>
            <a:r>
              <a:rPr lang="en-US" sz="4000" dirty="0"/>
              <a:t> </a:t>
            </a:r>
            <a:r>
              <a:rPr lang="en-US" sz="4000" dirty="0" err="1" smtClean="0"/>
              <a:t>ফ্লোয়েমকে</a:t>
            </a:r>
            <a:r>
              <a:rPr lang="en-US" sz="4000" dirty="0" smtClean="0"/>
              <a:t> </a:t>
            </a:r>
            <a:r>
              <a:rPr lang="en-US" sz="4000" dirty="0" err="1"/>
              <a:t>ঘিরে</a:t>
            </a:r>
            <a:r>
              <a:rPr lang="en-US" sz="4000" dirty="0"/>
              <a:t> </a:t>
            </a:r>
            <a:r>
              <a:rPr lang="en-US" sz="4000" dirty="0" err="1" smtClean="0"/>
              <a:t>জাইলেম</a:t>
            </a:r>
            <a:r>
              <a:rPr lang="en-US" sz="4000" dirty="0" smtClean="0"/>
              <a:t> </a:t>
            </a:r>
            <a:r>
              <a:rPr lang="en-US" sz="4000" dirty="0" err="1"/>
              <a:t>অবস্থান</a:t>
            </a:r>
            <a:r>
              <a:rPr lang="en-US" sz="4000" dirty="0"/>
              <a:t> </a:t>
            </a:r>
            <a:r>
              <a:rPr lang="en-US" sz="4000" dirty="0" err="1"/>
              <a:t>করে</a:t>
            </a:r>
            <a:r>
              <a:rPr lang="en-US" sz="4000" dirty="0"/>
              <a:t> </a:t>
            </a:r>
          </a:p>
          <a:p>
            <a:r>
              <a:rPr lang="en-US" sz="4000" dirty="0" err="1" smtClean="0"/>
              <a:t>উদাঃ</a:t>
            </a:r>
            <a:r>
              <a:rPr lang="en-US" sz="4000" dirty="0" smtClean="0"/>
              <a:t>- </a:t>
            </a:r>
            <a:r>
              <a:rPr lang="en-US" sz="4000" b="1" dirty="0">
                <a:solidFill>
                  <a:srgbClr val="0070C0"/>
                </a:solidFill>
              </a:rPr>
              <a:t>Dracaena </a:t>
            </a:r>
            <a:r>
              <a:rPr lang="en-US" sz="4000" dirty="0" err="1"/>
              <a:t>উদ্ভিদের</a:t>
            </a:r>
            <a:r>
              <a:rPr lang="en-US" sz="4000" dirty="0"/>
              <a:t> </a:t>
            </a:r>
            <a:r>
              <a:rPr lang="en-US" sz="4000" dirty="0" err="1"/>
              <a:t>ভাস্কুলার</a:t>
            </a:r>
            <a:r>
              <a:rPr lang="en-US" sz="4000" dirty="0"/>
              <a:t> </a:t>
            </a:r>
            <a:r>
              <a:rPr lang="en-US" sz="4000" dirty="0" err="1"/>
              <a:t>বাণ্ডল</a:t>
            </a:r>
            <a:endParaRPr lang="en-US" sz="4000" dirty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02336" y="530352"/>
            <a:ext cx="5303520" cy="206654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1" dirty="0"/>
              <a:t>(</a:t>
            </a:r>
            <a:r>
              <a:rPr lang="en-US" sz="5400" b="1" i="1" dirty="0" smtClean="0">
                <a:solidFill>
                  <a:srgbClr val="00B0F0"/>
                </a:solidFill>
              </a:rPr>
              <a:t>1</a:t>
            </a:r>
            <a:r>
              <a:rPr lang="en-US" b="1" i="1" dirty="0" smtClean="0">
                <a:solidFill>
                  <a:srgbClr val="00B0F0"/>
                </a:solidFill>
              </a:rPr>
              <a:t>)</a:t>
            </a:r>
            <a:r>
              <a:rPr lang="en-US" b="1" i="1" dirty="0" err="1" smtClean="0">
                <a:solidFill>
                  <a:srgbClr val="00B0F0"/>
                </a:solidFill>
              </a:rPr>
              <a:t>জাইলেমকেন্দ্রিক</a:t>
            </a:r>
            <a:r>
              <a:rPr lang="en-US" b="1" i="1" dirty="0" smtClean="0">
                <a:solidFill>
                  <a:srgbClr val="00B0F0"/>
                </a:solidFill>
              </a:rPr>
              <a:t> </a:t>
            </a:r>
            <a:r>
              <a:rPr lang="en-US" sz="4800" b="1" i="1" dirty="0" smtClean="0">
                <a:solidFill>
                  <a:srgbClr val="00B0F0"/>
                </a:solidFill>
              </a:rPr>
              <a:t>(</a:t>
            </a:r>
            <a:r>
              <a:rPr lang="en-US" sz="4800" b="1" i="1" dirty="0" err="1" smtClean="0">
                <a:solidFill>
                  <a:srgbClr val="00B0F0"/>
                </a:solidFill>
              </a:rPr>
              <a:t>Hadrocentric</a:t>
            </a:r>
            <a:r>
              <a:rPr lang="en-US" sz="4800" b="1" i="1" dirty="0" smtClean="0">
                <a:solidFill>
                  <a:srgbClr val="00B0F0"/>
                </a:solidFill>
              </a:rPr>
              <a:t>)</a:t>
            </a:r>
            <a:endParaRPr lang="en-US" sz="4800" b="1" i="1" dirty="0">
              <a:solidFill>
                <a:srgbClr val="00B0F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02335" y="2889504"/>
            <a:ext cx="5422731" cy="356616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err="1" smtClean="0">
                <a:solidFill>
                  <a:srgbClr val="FF0000"/>
                </a:solidFill>
              </a:rPr>
              <a:t>জাইলেম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কেন্দ্রে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/>
              <a:t>থাকে</a:t>
            </a:r>
            <a:r>
              <a:rPr lang="en-US" sz="4000" dirty="0" smtClean="0"/>
              <a:t> </a:t>
            </a:r>
            <a:r>
              <a:rPr lang="en-US" sz="4000" dirty="0" err="1" smtClean="0"/>
              <a:t>এবং</a:t>
            </a:r>
            <a:r>
              <a:rPr lang="en-US" sz="4000" dirty="0" smtClean="0"/>
              <a:t> </a:t>
            </a:r>
            <a:r>
              <a:rPr lang="en-US" sz="4000" dirty="0" err="1" smtClean="0"/>
              <a:t>জাইলেমকে</a:t>
            </a:r>
            <a:r>
              <a:rPr lang="en-US" sz="4000" dirty="0" smtClean="0"/>
              <a:t> </a:t>
            </a:r>
            <a:r>
              <a:rPr lang="en-US" sz="4000" dirty="0" err="1" smtClean="0"/>
              <a:t>ঘিরে</a:t>
            </a:r>
            <a:r>
              <a:rPr lang="en-US" sz="4000" dirty="0" smtClean="0"/>
              <a:t> </a:t>
            </a:r>
            <a:r>
              <a:rPr lang="en-US" sz="4000" dirty="0" err="1" smtClean="0"/>
              <a:t>ফ্লোয়েম</a:t>
            </a:r>
            <a:r>
              <a:rPr lang="en-US" sz="4000" dirty="0" smtClean="0"/>
              <a:t> </a:t>
            </a:r>
            <a:r>
              <a:rPr lang="en-US" sz="4000" dirty="0" err="1" smtClean="0"/>
              <a:t>অবস্থান</a:t>
            </a:r>
            <a:r>
              <a:rPr lang="en-US" sz="4000" dirty="0" smtClean="0"/>
              <a:t> </a:t>
            </a:r>
            <a:r>
              <a:rPr lang="en-US" sz="4000" dirty="0" err="1" smtClean="0"/>
              <a:t>করে</a:t>
            </a:r>
            <a:r>
              <a:rPr lang="en-US" sz="4000" dirty="0" smtClean="0"/>
              <a:t>    </a:t>
            </a:r>
            <a:r>
              <a:rPr lang="en-US" dirty="0" smtClean="0"/>
              <a:t>                            </a:t>
            </a:r>
          </a:p>
          <a:p>
            <a:r>
              <a:rPr lang="en-US" sz="4000" dirty="0" err="1" smtClean="0"/>
              <a:t>উদাঃ</a:t>
            </a:r>
            <a:r>
              <a:rPr lang="en-US" sz="4000" dirty="0" smtClean="0"/>
              <a:t>- </a:t>
            </a:r>
            <a:r>
              <a:rPr lang="en-US" sz="4000" b="1" dirty="0" err="1" smtClean="0">
                <a:solidFill>
                  <a:srgbClr val="00B050"/>
                </a:solidFill>
              </a:rPr>
              <a:t>Pteris</a:t>
            </a:r>
            <a:r>
              <a:rPr lang="en-US" sz="4000" b="1" dirty="0" smtClean="0">
                <a:solidFill>
                  <a:srgbClr val="00B050"/>
                </a:solidFill>
              </a:rPr>
              <a:t>,</a:t>
            </a:r>
            <a:r>
              <a:rPr lang="en-US" sz="4000" dirty="0" smtClean="0"/>
              <a:t> </a:t>
            </a:r>
            <a:r>
              <a:rPr lang="en-US" sz="4000" b="1" dirty="0" smtClean="0">
                <a:solidFill>
                  <a:srgbClr val="7030A0"/>
                </a:solidFill>
              </a:rPr>
              <a:t>Lycopodium </a:t>
            </a:r>
            <a:r>
              <a:rPr lang="en-US" sz="4000" dirty="0" err="1" smtClean="0"/>
              <a:t>উদ্ভিদের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ভাস্কুলার</a:t>
            </a:r>
            <a:r>
              <a:rPr lang="en-US" sz="4000" dirty="0" smtClean="0"/>
              <a:t> </a:t>
            </a:r>
            <a:r>
              <a:rPr lang="en-US" sz="4000" dirty="0" err="1" smtClean="0"/>
              <a:t>বাণ্ডল</a:t>
            </a:r>
            <a:endParaRPr lang="en-US" sz="4000" dirty="0" smtClean="0"/>
          </a:p>
          <a:p>
            <a:endParaRPr lang="en-US" dirty="0"/>
          </a:p>
        </p:txBody>
      </p:sp>
      <p:sp>
        <p:nvSpPr>
          <p:cNvPr id="11" name="Up-Down Arrow 10"/>
          <p:cNvSpPr/>
          <p:nvPr/>
        </p:nvSpPr>
        <p:spPr>
          <a:xfrm>
            <a:off x="5825066" y="292608"/>
            <a:ext cx="374566" cy="6309360"/>
          </a:xfrm>
          <a:prstGeom prst="up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771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292608"/>
            <a:ext cx="11667744" cy="627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09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72" y="292608"/>
            <a:ext cx="11463528" cy="1572768"/>
          </a:xfrm>
          <a:blipFill>
            <a:blip r:embed="rId2"/>
            <a:tile tx="0" ty="0" sx="100000" sy="100000" flip="none" algn="tl"/>
          </a:blipFill>
          <a:scene3d>
            <a:camera prst="perspectiveAbove"/>
            <a:lightRig rig="threePt" dir="t"/>
          </a:scene3d>
        </p:spPr>
        <p:txBody>
          <a:bodyPr>
            <a:noAutofit/>
          </a:bodyPr>
          <a:lstStyle/>
          <a:p>
            <a:r>
              <a:rPr lang="en-US" sz="9600" b="1" dirty="0" smtClean="0">
                <a:solidFill>
                  <a:srgbClr val="002060"/>
                </a:solidFill>
              </a:rPr>
              <a:t>              </a:t>
            </a:r>
            <a:r>
              <a:rPr lang="en-US" sz="11500" b="1" dirty="0" err="1" smtClean="0">
                <a:solidFill>
                  <a:srgbClr val="002060"/>
                </a:solidFill>
              </a:rPr>
              <a:t>কাজ</a:t>
            </a:r>
            <a:endParaRPr lang="en-US" sz="115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0211395"/>
              </p:ext>
            </p:extLst>
          </p:nvPr>
        </p:nvGraphicFramePr>
        <p:xfrm>
          <a:off x="524934" y="2590799"/>
          <a:ext cx="11125199" cy="3974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9057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066" y="338667"/>
            <a:ext cx="11660293" cy="1559560"/>
          </a:xfrm>
          <a:blipFill>
            <a:blip r:embed="rId2"/>
            <a:tile tx="0" ty="0" sx="100000" sy="100000" flip="none" algn="tl"/>
          </a:blipFill>
          <a:scene3d>
            <a:camera prst="perspectiveFront"/>
            <a:lightRig rig="threePt" dir="t"/>
          </a:scene3d>
        </p:spPr>
        <p:txBody>
          <a:bodyPr>
            <a:normAutofit fontScale="90000"/>
          </a:bodyPr>
          <a:lstStyle/>
          <a:p>
            <a:r>
              <a:rPr lang="en-US" sz="9600" b="1" dirty="0" smtClean="0"/>
              <a:t>                        </a:t>
            </a:r>
            <a:r>
              <a:rPr lang="en-US" sz="13900" b="1" dirty="0" err="1" smtClean="0">
                <a:solidFill>
                  <a:srgbClr val="C00000"/>
                </a:solidFill>
              </a:rPr>
              <a:t>মূল্যায়ন</a:t>
            </a:r>
            <a:endParaRPr lang="en-US" sz="13900" b="1" dirty="0">
              <a:solidFill>
                <a:srgbClr val="C0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2269067"/>
            <a:ext cx="11611610" cy="435186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66" y="220133"/>
            <a:ext cx="5096934" cy="167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4469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11582400" cy="1524000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en-US" sz="9600" b="1" dirty="0" smtClean="0"/>
              <a:t>                   </a:t>
            </a:r>
            <a:r>
              <a:rPr lang="en-US" sz="9600" b="1" dirty="0" err="1" smtClean="0">
                <a:solidFill>
                  <a:srgbClr val="7030A0"/>
                </a:solidFill>
              </a:rPr>
              <a:t>বাড়ির</a:t>
            </a:r>
            <a:r>
              <a:rPr lang="en-US" sz="9600" b="1" dirty="0" smtClean="0">
                <a:solidFill>
                  <a:srgbClr val="7030A0"/>
                </a:solidFill>
              </a:rPr>
              <a:t> </a:t>
            </a:r>
            <a:r>
              <a:rPr lang="en-US" sz="9600" b="1" dirty="0" err="1" smtClean="0">
                <a:solidFill>
                  <a:srgbClr val="7030A0"/>
                </a:solidFill>
              </a:rPr>
              <a:t>কাজ</a:t>
            </a:r>
            <a:r>
              <a:rPr lang="en-US" sz="9600" b="1" dirty="0" smtClean="0">
                <a:solidFill>
                  <a:srgbClr val="7030A0"/>
                </a:solidFill>
              </a:rPr>
              <a:t> </a:t>
            </a:r>
            <a:endParaRPr lang="en-US" sz="9600" b="1" dirty="0">
              <a:solidFill>
                <a:srgbClr val="7030A0"/>
              </a:solidFill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4978798"/>
              </p:ext>
            </p:extLst>
          </p:nvPr>
        </p:nvGraphicFramePr>
        <p:xfrm>
          <a:off x="457200" y="3894666"/>
          <a:ext cx="11430000" cy="2658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734" y="2099733"/>
            <a:ext cx="3183466" cy="2031999"/>
          </a:xfrm>
          <a:prstGeom prst="rect">
            <a:avLst/>
          </a:prstGeom>
          <a:scene3d>
            <a:camera prst="isometricOffAxis2Left"/>
            <a:lightRig rig="threePt" dir="t"/>
          </a:scene3d>
          <a:sp3d>
            <a:bevelT w="101600" prst="riblet"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304801"/>
            <a:ext cx="4639733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74268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355" y="949569"/>
            <a:ext cx="11781692" cy="4958862"/>
          </a:xfrm>
          <a:blipFill>
            <a:blip r:embed="rId2"/>
            <a:tile tx="0" ty="0" sx="100000" sy="100000" flip="none" algn="tl"/>
          </a:blipFill>
          <a:scene3d>
            <a:camera prst="isometricOffAxis2Left"/>
            <a:lightRig rig="threePt" dir="t"/>
          </a:scene3d>
        </p:spPr>
        <p:txBody>
          <a:bodyPr>
            <a:noAutofit/>
          </a:bodyPr>
          <a:lstStyle/>
          <a:p>
            <a:r>
              <a:rPr lang="en-US" sz="23900" b="1" dirty="0" err="1">
                <a:solidFill>
                  <a:srgbClr val="7030A0"/>
                </a:solidFill>
              </a:rPr>
              <a:t>ধন্যবাদ</a:t>
            </a:r>
            <a:endParaRPr lang="en-US" sz="8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82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68" y="253999"/>
            <a:ext cx="11700932" cy="6366933"/>
          </a:xfrm>
        </p:spPr>
      </p:pic>
    </p:spTree>
    <p:extLst>
      <p:ext uri="{BB962C8B-B14F-4D97-AF65-F5344CB8AC3E}">
        <p14:creationId xmlns:p14="http://schemas.microsoft.com/office/powerpoint/2010/main" val="3944093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066" y="440267"/>
            <a:ext cx="11255457" cy="1617133"/>
          </a:xfrm>
          <a:blipFill>
            <a:blip r:embed="rId2"/>
            <a:tile tx="0" ty="0" sx="100000" sy="100000" flip="none" algn="tl"/>
          </a:blipFill>
          <a:scene3d>
            <a:camera prst="perspectiveRelaxedModerately"/>
            <a:lightRig rig="threePt" dir="t"/>
          </a:scene3d>
        </p:spPr>
        <p:txBody>
          <a:bodyPr>
            <a:normAutofit/>
          </a:bodyPr>
          <a:lstStyle/>
          <a:p>
            <a:r>
              <a:rPr lang="en-US" sz="96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     পাঠ </a:t>
            </a:r>
            <a:r>
              <a:rPr lang="en-US" sz="9600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পরিচিতি</a:t>
            </a:r>
            <a:endParaRPr lang="en-US" sz="9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067" y="2201333"/>
            <a:ext cx="6434668" cy="4345772"/>
          </a:xfrm>
          <a:blipFill>
            <a:blip r:embed="rId3"/>
            <a:tile tx="0" ty="0" sx="100000" sy="100000" flip="none" algn="tl"/>
          </a:blipFill>
          <a:scene3d>
            <a:camera prst="perspectiveAbove"/>
            <a:lightRig rig="threePt" dir="t"/>
          </a:scene3d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bn-IN" sz="8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অধ্যায় </a:t>
            </a:r>
            <a:r>
              <a:rPr lang="bn-IN" sz="88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-৮</a:t>
            </a:r>
            <a:r>
              <a:rPr lang="en-US" sz="8800" b="1" dirty="0">
                <a:latin typeface="SutonnyMJ" pitchFamily="2" charset="0"/>
              </a:rPr>
              <a:t> </a:t>
            </a:r>
            <a:r>
              <a:rPr lang="en-US" sz="9600" b="1" dirty="0" smtClean="0">
                <a:latin typeface="SutonnyMJ" pitchFamily="2" charset="0"/>
              </a:rPr>
              <a:t>:</a:t>
            </a:r>
            <a:r>
              <a:rPr lang="en-US" sz="8800" b="1" dirty="0" smtClean="0">
                <a:latin typeface="SutonnyMJ" pitchFamily="2" charset="0"/>
              </a:rPr>
              <a:t>   </a:t>
            </a:r>
            <a:r>
              <a:rPr lang="bn-IN" sz="9600" b="1" dirty="0">
                <a:solidFill>
                  <a:schemeClr val="accent3">
                    <a:lumMod val="50000"/>
                  </a:schemeClr>
                </a:solidFill>
                <a:latin typeface="SutonnyMJ" pitchFamily="2" charset="0"/>
              </a:rPr>
              <a:t>টিস্যু ও টিস্যুতন</a:t>
            </a:r>
            <a:r>
              <a:rPr lang="en-US" sz="9600" b="1" dirty="0" err="1">
                <a:solidFill>
                  <a:schemeClr val="accent3">
                    <a:lumMod val="50000"/>
                  </a:schemeClr>
                </a:solidFill>
                <a:latin typeface="SutonnyMJ" pitchFamily="2" charset="0"/>
              </a:rPr>
              <a:t>্ত্র</a:t>
            </a:r>
            <a:endParaRPr lang="en-US" sz="9600" b="1" dirty="0">
              <a:solidFill>
                <a:schemeClr val="accent3">
                  <a:lumMod val="50000"/>
                </a:schemeClr>
              </a:solidFill>
              <a:latin typeface="SutonnyMJ" pitchFamily="2" charset="0"/>
              <a:cs typeface="SutonnyMJ" pitchFamily="2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734" y="2201333"/>
            <a:ext cx="4820790" cy="4345770"/>
          </a:xfrm>
          <a:prstGeom prst="rect">
            <a:avLst/>
          </a:prstGeom>
          <a:scene3d>
            <a:camera prst="perspectiveFron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4896792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865" y="386862"/>
            <a:ext cx="11650133" cy="1579097"/>
          </a:xfrm>
          <a:blipFill>
            <a:blip r:embed="rId2"/>
            <a:tile tx="0" ty="0" sx="100000" sy="100000" flip="none" algn="tl"/>
          </a:blipFill>
          <a:scene3d>
            <a:camera prst="perspectiveFront"/>
            <a:lightRig rig="threePt" dir="t"/>
          </a:scene3d>
          <a:sp3d>
            <a:bevelT w="165100" prst="coolSlant"/>
          </a:sp3d>
        </p:spPr>
        <p:txBody>
          <a:bodyPr>
            <a:normAutofit/>
          </a:bodyPr>
          <a:lstStyle/>
          <a:p>
            <a:r>
              <a:rPr lang="en-US" sz="9600" b="1" dirty="0" smtClean="0"/>
              <a:t>        </a:t>
            </a:r>
            <a:r>
              <a:rPr lang="en-US" sz="9600" b="1" dirty="0" smtClean="0">
                <a:solidFill>
                  <a:srgbClr val="7030A0"/>
                </a:solidFill>
              </a:rPr>
              <a:t>পাঠ </a:t>
            </a:r>
            <a:r>
              <a:rPr lang="en-US" sz="9600" b="1" dirty="0" err="1" smtClean="0">
                <a:solidFill>
                  <a:srgbClr val="7030A0"/>
                </a:solidFill>
              </a:rPr>
              <a:t>শিরোনাম</a:t>
            </a:r>
            <a:endParaRPr lang="en-US" sz="96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184401"/>
            <a:ext cx="11284527" cy="1811866"/>
          </a:xfrm>
          <a:blipFill>
            <a:blip r:embed="rId3"/>
            <a:tile tx="0" ty="0" sx="100000" sy="100000" flip="none" algn="tl"/>
          </a:blipFill>
          <a:scene3d>
            <a:camera prst="perspectiveBelow"/>
            <a:lightRig rig="threePt" dir="t"/>
          </a:scene3d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sz="9600" b="1" dirty="0" smtClean="0">
                <a:solidFill>
                  <a:schemeClr val="tx1"/>
                </a:solidFill>
              </a:rPr>
              <a:t>   </a:t>
            </a:r>
            <a:r>
              <a:rPr lang="en-US" sz="9600" b="1" dirty="0" err="1" smtClean="0">
                <a:solidFill>
                  <a:srgbClr val="FF0000"/>
                </a:solidFill>
              </a:rPr>
              <a:t>ভাস্কুলার</a:t>
            </a:r>
            <a:r>
              <a:rPr lang="bn-IN" sz="9600" b="1" dirty="0" smtClean="0">
                <a:solidFill>
                  <a:srgbClr val="FF0000"/>
                </a:solidFill>
              </a:rPr>
              <a:t> </a:t>
            </a:r>
            <a:r>
              <a:rPr lang="en-US" sz="9600" b="1" dirty="0" err="1">
                <a:solidFill>
                  <a:srgbClr val="FF0000"/>
                </a:solidFill>
              </a:rPr>
              <a:t>টিস্যুতন্ত্র</a:t>
            </a:r>
            <a:r>
              <a:rPr lang="en-US" sz="9600" b="1" dirty="0">
                <a:solidFill>
                  <a:srgbClr val="FF0000"/>
                </a:solidFill>
              </a:rPr>
              <a:t> </a:t>
            </a:r>
            <a:endParaRPr lang="en-US" sz="88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66" y="4180841"/>
            <a:ext cx="11650133" cy="240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11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5492" y="592667"/>
            <a:ext cx="9698241" cy="1482319"/>
          </a:xfrm>
          <a:blipFill>
            <a:blip r:embed="rId2"/>
            <a:tile tx="0" ty="0" sx="100000" sy="100000" flip="none" algn="tl"/>
          </a:blipFill>
          <a:scene3d>
            <a:camera prst="perspectiveRight"/>
            <a:lightRig rig="threePt" dir="t"/>
          </a:scene3d>
          <a:sp3d>
            <a:bevelT w="165100" prst="coolSlant"/>
          </a:sp3d>
        </p:spPr>
        <p:txBody>
          <a:bodyPr>
            <a:noAutofit/>
          </a:bodyPr>
          <a:lstStyle/>
          <a:p>
            <a:r>
              <a:rPr lang="en-US" sz="9600" b="1" dirty="0" smtClean="0"/>
              <a:t>      </a:t>
            </a:r>
            <a:r>
              <a:rPr lang="en-US" sz="11500" b="1" dirty="0" err="1" smtClean="0">
                <a:solidFill>
                  <a:srgbClr val="7030A0"/>
                </a:solidFill>
              </a:rPr>
              <a:t>শিখনফল</a:t>
            </a:r>
            <a:endParaRPr lang="en-US" sz="115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5867" y="2074986"/>
            <a:ext cx="10598964" cy="4359680"/>
          </a:xfrm>
          <a:blipFill>
            <a:blip r:embed="rId3"/>
            <a:tile tx="0" ty="0" sx="100000" sy="100000" flip="none" algn="tl"/>
          </a:blipFill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RelaxedModerately"/>
            <a:lightRig rig="threePt" dir="t"/>
          </a:scene3d>
          <a:sp3d>
            <a:bevelT w="165100" prst="coolSlant"/>
          </a:sp3d>
        </p:spPr>
        <p:txBody>
          <a:bodyPr>
            <a:normAutofit/>
          </a:bodyPr>
          <a:lstStyle/>
          <a:p>
            <a:r>
              <a:rPr lang="en-US" sz="4000" b="1" dirty="0" err="1"/>
              <a:t>ভাস্কুলার</a:t>
            </a:r>
            <a:r>
              <a:rPr lang="bn-IN" sz="4000" b="1" dirty="0"/>
              <a:t> </a:t>
            </a:r>
            <a:r>
              <a:rPr lang="en-US" sz="4000" b="1" dirty="0" err="1" smtClean="0"/>
              <a:t>টিস্যুতন্ত্রের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পরিচিতি</a:t>
            </a:r>
            <a:r>
              <a:rPr lang="en-US" sz="4000" b="1" dirty="0" smtClean="0"/>
              <a:t> </a:t>
            </a:r>
            <a:endParaRPr lang="en-US" sz="3600" dirty="0"/>
          </a:p>
          <a:p>
            <a:r>
              <a:rPr lang="en-US" dirty="0" smtClean="0"/>
              <a:t> </a:t>
            </a:r>
            <a:r>
              <a:rPr lang="en-US" sz="4000" b="1" dirty="0" err="1" smtClean="0"/>
              <a:t>জাইলেম</a:t>
            </a:r>
            <a:r>
              <a:rPr lang="en-US" sz="4000" b="1" dirty="0" smtClean="0"/>
              <a:t> ও </a:t>
            </a:r>
            <a:r>
              <a:rPr lang="en-US" sz="4000" b="1" dirty="0" err="1" smtClean="0"/>
              <a:t>ফ্লোয়েম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পরিচিতি</a:t>
            </a:r>
            <a:r>
              <a:rPr lang="en-US" sz="2800" b="1" dirty="0" smtClean="0"/>
              <a:t> </a:t>
            </a:r>
            <a:r>
              <a:rPr lang="en-US" sz="2400" b="1" dirty="0" smtClean="0"/>
              <a:t>                                                                                                             </a:t>
            </a:r>
          </a:p>
          <a:p>
            <a:r>
              <a:rPr lang="en-US" sz="4000" b="1" dirty="0" err="1" smtClean="0"/>
              <a:t>পরিবহন</a:t>
            </a:r>
            <a:r>
              <a:rPr lang="en-US" sz="4000" b="1" dirty="0" smtClean="0"/>
              <a:t>   </a:t>
            </a:r>
            <a:r>
              <a:rPr lang="en-US" sz="4000" b="1" dirty="0" err="1" smtClean="0"/>
              <a:t>টিস্যুগুচ্ছ</a:t>
            </a:r>
            <a:r>
              <a:rPr lang="en-US" sz="4000" b="1" dirty="0" smtClean="0"/>
              <a:t> </a:t>
            </a:r>
            <a:r>
              <a:rPr lang="en-US" sz="4000" b="1" dirty="0" err="1"/>
              <a:t>পরিচিতি</a:t>
            </a:r>
            <a:r>
              <a:rPr lang="en-US" sz="4000" b="1" dirty="0"/>
              <a:t> </a:t>
            </a:r>
            <a:r>
              <a:rPr lang="en-US" sz="3600" b="1" dirty="0"/>
              <a:t>    </a:t>
            </a:r>
            <a:r>
              <a:rPr lang="en-US" sz="2400" b="1" dirty="0"/>
              <a:t>                                                                                              </a:t>
            </a:r>
            <a:endParaRPr lang="en-US" sz="2400" b="1" dirty="0" smtClean="0"/>
          </a:p>
          <a:p>
            <a:r>
              <a:rPr lang="en-US" sz="4000" b="1" dirty="0" err="1"/>
              <a:t>পরিবহন</a:t>
            </a:r>
            <a:r>
              <a:rPr lang="en-US" sz="4000" b="1" dirty="0"/>
              <a:t>   </a:t>
            </a:r>
            <a:r>
              <a:rPr lang="en-US" sz="4000" b="1" dirty="0" err="1" smtClean="0"/>
              <a:t>টিস্যুগুচ্ছের</a:t>
            </a:r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</a:rPr>
              <a:t>  </a:t>
            </a:r>
            <a:r>
              <a:rPr lang="en-US" sz="4000" b="1" dirty="0" err="1" smtClean="0"/>
              <a:t>প্রকারভেদ</a:t>
            </a:r>
            <a:r>
              <a:rPr lang="en-US" sz="4000" b="1" dirty="0" smtClean="0"/>
              <a:t> </a:t>
            </a:r>
            <a:r>
              <a:rPr lang="en-US" sz="2400" b="1" dirty="0" smtClean="0"/>
              <a:t>                                                                                                                                         </a:t>
            </a:r>
          </a:p>
          <a:p>
            <a:r>
              <a:rPr lang="en-US" sz="2400" b="1" dirty="0" smtClean="0"/>
              <a:t> </a:t>
            </a:r>
            <a:r>
              <a:rPr lang="en-US" sz="4000" b="1" dirty="0" err="1"/>
              <a:t>পরিবহন</a:t>
            </a:r>
            <a:r>
              <a:rPr lang="en-US" sz="4000" b="1" dirty="0"/>
              <a:t>   </a:t>
            </a:r>
            <a:r>
              <a:rPr lang="en-US" sz="4000" b="1" dirty="0" err="1" smtClean="0"/>
              <a:t>টিস্যুগুচ্ছের</a:t>
            </a:r>
            <a:r>
              <a:rPr lang="en-US" sz="4000" b="1" dirty="0" smtClean="0"/>
              <a:t>  </a:t>
            </a:r>
            <a:r>
              <a:rPr lang="en-US" sz="4000" b="1" dirty="0" err="1" smtClean="0"/>
              <a:t>কাজ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3493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457200"/>
            <a:ext cx="11649456" cy="1408176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bn-IN" sz="9600" b="1" dirty="0" smtClean="0">
                <a:solidFill>
                  <a:schemeClr val="tx1"/>
                </a:solidFill>
              </a:rPr>
              <a:t>      </a:t>
            </a:r>
            <a:r>
              <a:rPr lang="en-US" sz="9600" b="1" dirty="0" smtClean="0">
                <a:solidFill>
                  <a:schemeClr val="tx1"/>
                </a:solidFill>
              </a:rPr>
              <a:t>   </a:t>
            </a:r>
            <a:r>
              <a:rPr lang="en-US" sz="9600" b="1" dirty="0" err="1" smtClean="0">
                <a:solidFill>
                  <a:schemeClr val="accent4">
                    <a:lumMod val="50000"/>
                  </a:schemeClr>
                </a:solidFill>
              </a:rPr>
              <a:t>পরিচিতি</a:t>
            </a:r>
            <a:endParaRPr lang="en-US" sz="9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2340864"/>
            <a:ext cx="11649456" cy="4224528"/>
          </a:xfrm>
          <a:blipFill>
            <a:blip r:embed="rId3"/>
            <a:tile tx="0" ty="0" sx="100000" sy="100000" flip="none" algn="tl"/>
          </a:blipFill>
          <a:scene3d>
            <a:camera prst="perspectiveFront"/>
            <a:lightRig rig="threePt" dir="t"/>
          </a:scene3d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4400" dirty="0" err="1"/>
              <a:t>ভাস্কুলার</a:t>
            </a:r>
            <a:r>
              <a:rPr lang="en-US" sz="4400" dirty="0"/>
              <a:t> </a:t>
            </a:r>
            <a:r>
              <a:rPr lang="en-US" sz="4400" dirty="0" err="1" smtClean="0"/>
              <a:t>বান্ডলের</a:t>
            </a:r>
            <a:r>
              <a:rPr lang="en-US" sz="4400" dirty="0" smtClean="0"/>
              <a:t> </a:t>
            </a: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en-US" sz="4400" b="1" dirty="0" err="1">
                <a:solidFill>
                  <a:srgbClr val="FF0000"/>
                </a:solidFill>
              </a:rPr>
              <a:t>জাইলেম</a:t>
            </a:r>
            <a:r>
              <a:rPr lang="en-US" sz="4400" b="1" dirty="0">
                <a:solidFill>
                  <a:srgbClr val="FF0000"/>
                </a:solidFill>
              </a:rPr>
              <a:t> ও </a:t>
            </a:r>
            <a:r>
              <a:rPr lang="en-US" sz="4400" b="1" dirty="0" err="1">
                <a:solidFill>
                  <a:srgbClr val="FF0000"/>
                </a:solidFill>
              </a:rPr>
              <a:t>ফ্লোয়েম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dirty="0" smtClean="0"/>
              <a:t>) </a:t>
            </a:r>
            <a:r>
              <a:rPr lang="en-US" sz="4400" dirty="0" err="1" smtClean="0"/>
              <a:t>সমন্বয়ে</a:t>
            </a:r>
            <a:r>
              <a:rPr lang="en-US" sz="4400" dirty="0" smtClean="0"/>
              <a:t> </a:t>
            </a:r>
            <a:r>
              <a:rPr lang="en-US" sz="4400" dirty="0" err="1" smtClean="0"/>
              <a:t>গঠিত</a:t>
            </a:r>
            <a:r>
              <a:rPr lang="en-US" sz="4400" dirty="0" smtClean="0"/>
              <a:t>   </a:t>
            </a:r>
            <a:r>
              <a:rPr lang="en-US" dirty="0" smtClean="0"/>
              <a:t>                         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400" b="1" dirty="0" err="1" smtClean="0">
                <a:solidFill>
                  <a:srgbClr val="7030A0"/>
                </a:solidFill>
              </a:rPr>
              <a:t>ফ্যাসিকুলার</a:t>
            </a:r>
            <a:r>
              <a:rPr lang="en-US" sz="4400" b="1" dirty="0" smtClean="0">
                <a:solidFill>
                  <a:srgbClr val="7030A0"/>
                </a:solidFill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</a:rPr>
              <a:t>টিস্যুতন্</a:t>
            </a:r>
            <a:r>
              <a:rPr lang="bn-IN" sz="4400" b="1" dirty="0" smtClean="0">
                <a:solidFill>
                  <a:srgbClr val="7030A0"/>
                </a:solidFill>
              </a:rPr>
              <a:t>ত্রও </a:t>
            </a:r>
            <a:r>
              <a:rPr lang="bn-IN" sz="4400" dirty="0" smtClean="0"/>
              <a:t>বলা হয়  </a:t>
            </a:r>
            <a:r>
              <a:rPr lang="bn-IN" sz="4400" dirty="0" smtClean="0">
                <a:solidFill>
                  <a:schemeClr val="tx1"/>
                </a:solidFill>
              </a:rPr>
              <a:t>             </a:t>
            </a:r>
            <a:endParaRPr lang="bn-IN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4300" dirty="0" err="1" smtClean="0"/>
              <a:t>জাইলেম</a:t>
            </a:r>
            <a:r>
              <a:rPr lang="en-US" sz="4300" dirty="0" smtClean="0"/>
              <a:t> </a:t>
            </a:r>
            <a:r>
              <a:rPr lang="en-US" sz="4300" dirty="0"/>
              <a:t>ও </a:t>
            </a:r>
            <a:r>
              <a:rPr lang="en-US" sz="4300" dirty="0" err="1" smtClean="0"/>
              <a:t>ফ্লোয়েম</a:t>
            </a:r>
            <a:r>
              <a:rPr lang="en-US" sz="4300" dirty="0" smtClean="0"/>
              <a:t> </a:t>
            </a:r>
            <a:r>
              <a:rPr lang="en-US" sz="4300" b="1" dirty="0" err="1" smtClean="0">
                <a:solidFill>
                  <a:srgbClr val="00B0F0"/>
                </a:solidFill>
              </a:rPr>
              <a:t>পৃথক</a:t>
            </a:r>
            <a:r>
              <a:rPr lang="en-US" sz="4300" b="1" dirty="0" smtClean="0">
                <a:solidFill>
                  <a:srgbClr val="00B0F0"/>
                </a:solidFill>
              </a:rPr>
              <a:t> </a:t>
            </a:r>
            <a:r>
              <a:rPr lang="en-US" sz="4300" b="1" dirty="0" err="1" smtClean="0">
                <a:solidFill>
                  <a:srgbClr val="00B0F0"/>
                </a:solidFill>
              </a:rPr>
              <a:t>পৃথক</a:t>
            </a:r>
            <a:r>
              <a:rPr lang="en-US" sz="4300" b="1" dirty="0" smtClean="0">
                <a:solidFill>
                  <a:srgbClr val="00B0F0"/>
                </a:solidFill>
              </a:rPr>
              <a:t> </a:t>
            </a:r>
            <a:r>
              <a:rPr lang="en-US" sz="4300" b="1" dirty="0" err="1" smtClean="0">
                <a:solidFill>
                  <a:srgbClr val="00B0F0"/>
                </a:solidFill>
              </a:rPr>
              <a:t>ভাবে</a:t>
            </a:r>
            <a:r>
              <a:rPr lang="en-US" sz="4300" b="1" dirty="0" smtClean="0">
                <a:solidFill>
                  <a:srgbClr val="00B0F0"/>
                </a:solidFill>
              </a:rPr>
              <a:t> </a:t>
            </a:r>
            <a:r>
              <a:rPr lang="en-US" sz="4300" b="1" dirty="0" err="1" smtClean="0">
                <a:solidFill>
                  <a:srgbClr val="00B0F0"/>
                </a:solidFill>
              </a:rPr>
              <a:t>বা</a:t>
            </a:r>
            <a:r>
              <a:rPr lang="en-US" sz="4300" b="1" dirty="0" smtClean="0">
                <a:solidFill>
                  <a:srgbClr val="00B0F0"/>
                </a:solidFill>
              </a:rPr>
              <a:t> </a:t>
            </a:r>
            <a:r>
              <a:rPr lang="en-US" sz="4300" b="1" dirty="0" err="1" smtClean="0">
                <a:solidFill>
                  <a:srgbClr val="002060"/>
                </a:solidFill>
              </a:rPr>
              <a:t>একসাথে</a:t>
            </a:r>
            <a:r>
              <a:rPr lang="en-US" sz="4300" b="1" dirty="0" smtClean="0">
                <a:solidFill>
                  <a:srgbClr val="002060"/>
                </a:solidFill>
              </a:rPr>
              <a:t> </a:t>
            </a:r>
            <a:r>
              <a:rPr lang="en-US" sz="4300" dirty="0" err="1" smtClean="0"/>
              <a:t>থাকতে</a:t>
            </a:r>
            <a:r>
              <a:rPr lang="en-US" sz="4300" dirty="0" smtClean="0"/>
              <a:t> </a:t>
            </a:r>
            <a:r>
              <a:rPr lang="en-US" sz="4300" dirty="0" err="1" smtClean="0"/>
              <a:t>পারে</a:t>
            </a:r>
            <a:r>
              <a:rPr lang="en-US" sz="4300" dirty="0" smtClean="0"/>
              <a:t>                        </a:t>
            </a: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4300" b="1" dirty="0" err="1" smtClean="0">
                <a:solidFill>
                  <a:srgbClr val="0070C0"/>
                </a:solidFill>
              </a:rPr>
              <a:t>দ্বিবীজপত্রী</a:t>
            </a:r>
            <a:r>
              <a:rPr lang="en-US" sz="4300" b="1" dirty="0" smtClean="0">
                <a:solidFill>
                  <a:srgbClr val="0070C0"/>
                </a:solidFill>
              </a:rPr>
              <a:t> </a:t>
            </a:r>
            <a:r>
              <a:rPr lang="en-US" sz="4300" b="1" dirty="0" err="1">
                <a:solidFill>
                  <a:srgbClr val="0070C0"/>
                </a:solidFill>
              </a:rPr>
              <a:t>উদ্ভিদ</a:t>
            </a:r>
            <a:r>
              <a:rPr lang="en-US" sz="4300" b="1" dirty="0">
                <a:solidFill>
                  <a:srgbClr val="0070C0"/>
                </a:solidFill>
              </a:rPr>
              <a:t> </a:t>
            </a:r>
            <a:r>
              <a:rPr lang="en-US" sz="4300" b="1" dirty="0" err="1" smtClean="0">
                <a:solidFill>
                  <a:srgbClr val="0070C0"/>
                </a:solidFill>
              </a:rPr>
              <a:t>কাণ্ডের</a:t>
            </a:r>
            <a:r>
              <a:rPr lang="en-US" sz="4300" b="1" dirty="0" smtClean="0">
                <a:solidFill>
                  <a:srgbClr val="0070C0"/>
                </a:solidFill>
              </a:rPr>
              <a:t>  </a:t>
            </a:r>
            <a:r>
              <a:rPr lang="en-US" sz="4300" dirty="0" err="1" smtClean="0"/>
              <a:t>জাইলেম</a:t>
            </a:r>
            <a:r>
              <a:rPr lang="en-US" sz="4300" dirty="0" smtClean="0"/>
              <a:t> </a:t>
            </a:r>
            <a:r>
              <a:rPr lang="en-US" sz="4300" dirty="0"/>
              <a:t>ও </a:t>
            </a:r>
            <a:r>
              <a:rPr lang="en-US" sz="4300" dirty="0" err="1"/>
              <a:t>ফ্লোয়েম</a:t>
            </a:r>
            <a:r>
              <a:rPr lang="en-US" sz="4300" dirty="0"/>
              <a:t> </a:t>
            </a:r>
            <a:r>
              <a:rPr lang="en-US" sz="4300" dirty="0" err="1" smtClean="0"/>
              <a:t>টিস্যুর</a:t>
            </a:r>
            <a:r>
              <a:rPr lang="en-US" sz="4300" dirty="0" smtClean="0"/>
              <a:t> </a:t>
            </a:r>
            <a:r>
              <a:rPr lang="en-US" sz="4300" dirty="0" err="1" smtClean="0"/>
              <a:t>মাঝে</a:t>
            </a:r>
            <a:r>
              <a:rPr lang="en-US" sz="4300" dirty="0" smtClean="0"/>
              <a:t> </a:t>
            </a:r>
            <a:r>
              <a:rPr lang="en-US" sz="4300" b="1" dirty="0" err="1" smtClean="0">
                <a:solidFill>
                  <a:srgbClr val="FF0000"/>
                </a:solidFill>
              </a:rPr>
              <a:t>ক্যাম্বিয়াম</a:t>
            </a:r>
            <a:r>
              <a:rPr lang="en-US" sz="4300" dirty="0" smtClean="0">
                <a:solidFill>
                  <a:schemeClr val="tx1"/>
                </a:solidFill>
              </a:rPr>
              <a:t> </a:t>
            </a:r>
            <a:r>
              <a:rPr lang="en-US" sz="4300" dirty="0" err="1" smtClean="0"/>
              <a:t>থাকে</a:t>
            </a:r>
            <a:r>
              <a:rPr lang="en-US" sz="4300" dirty="0" smtClean="0"/>
              <a:t> </a:t>
            </a:r>
            <a:endParaRPr lang="en-US" sz="4300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9937728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92608"/>
            <a:ext cx="11667744" cy="1444752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bn-IN" sz="9600" b="1" dirty="0" smtClean="0"/>
              <a:t> </a:t>
            </a:r>
            <a:r>
              <a:rPr lang="en-US" sz="9600" b="1" dirty="0" smtClean="0"/>
              <a:t>     </a:t>
            </a:r>
            <a:r>
              <a:rPr lang="en-US" sz="9600" b="1" dirty="0" err="1" smtClean="0">
                <a:solidFill>
                  <a:schemeClr val="accent4">
                    <a:lumMod val="75000"/>
                  </a:schemeClr>
                </a:solidFill>
              </a:rPr>
              <a:t>জাইলেম</a:t>
            </a:r>
            <a:r>
              <a:rPr lang="en-US" sz="9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9600" b="1" dirty="0" err="1" smtClean="0">
                <a:solidFill>
                  <a:schemeClr val="accent4">
                    <a:lumMod val="75000"/>
                  </a:schemeClr>
                </a:solidFill>
              </a:rPr>
              <a:t>টিস্যু</a:t>
            </a:r>
            <a:endParaRPr lang="en-US" sz="9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456" y="2176272"/>
            <a:ext cx="7790010" cy="4352544"/>
          </a:xfrm>
          <a:blipFill>
            <a:blip r:embed="rId3"/>
            <a:tile tx="0" ty="0" sx="100000" sy="100000" flip="none" algn="tl"/>
          </a:blipFill>
        </p:spPr>
        <p:txBody>
          <a:bodyPr>
            <a:normAutofit fontScale="92500" lnSpcReduction="20000"/>
          </a:bodyPr>
          <a:lstStyle/>
          <a:p>
            <a:r>
              <a:rPr lang="en-US" sz="4000" b="1" dirty="0" err="1" smtClean="0">
                <a:solidFill>
                  <a:srgbClr val="7030A0"/>
                </a:solidFill>
              </a:rPr>
              <a:t>চার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প্রকার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dirty="0" err="1" smtClean="0"/>
              <a:t>উপাদান</a:t>
            </a:r>
            <a:r>
              <a:rPr lang="en-US" sz="4000" dirty="0"/>
              <a:t> </a:t>
            </a:r>
            <a:r>
              <a:rPr lang="en-US" sz="4000" dirty="0" smtClean="0"/>
              <a:t>–</a:t>
            </a:r>
            <a:r>
              <a:rPr lang="en-US" sz="4000" dirty="0" err="1" smtClean="0"/>
              <a:t>ট্রাকিড</a:t>
            </a:r>
            <a:r>
              <a:rPr lang="en-US" sz="4000" dirty="0" smtClean="0"/>
              <a:t>, </a:t>
            </a:r>
            <a:r>
              <a:rPr lang="en-US" sz="4000" dirty="0" err="1" smtClean="0"/>
              <a:t>ভেসেল</a:t>
            </a:r>
            <a:r>
              <a:rPr lang="en-US" sz="4000" dirty="0" smtClean="0"/>
              <a:t>,</a:t>
            </a:r>
            <a:r>
              <a:rPr lang="bn-IN" sz="4000" dirty="0" smtClean="0"/>
              <a:t> </a:t>
            </a:r>
            <a:r>
              <a:rPr lang="en-US" sz="4000" dirty="0" err="1" smtClean="0"/>
              <a:t>জাইলেম</a:t>
            </a:r>
            <a:r>
              <a:rPr lang="en-US" sz="4000" dirty="0" smtClean="0"/>
              <a:t> </a:t>
            </a:r>
            <a:r>
              <a:rPr lang="en-US" sz="4000" dirty="0" err="1" smtClean="0"/>
              <a:t>প্যারেনকাইমা</a:t>
            </a:r>
            <a:r>
              <a:rPr lang="en-US" sz="4000" dirty="0" smtClean="0"/>
              <a:t>, </a:t>
            </a:r>
            <a:r>
              <a:rPr lang="en-US" sz="4000" dirty="0" err="1" smtClean="0"/>
              <a:t>জাইলেম</a:t>
            </a:r>
            <a:r>
              <a:rPr lang="en-US" sz="4000" dirty="0" smtClean="0"/>
              <a:t> </a:t>
            </a:r>
            <a:r>
              <a:rPr lang="en-US" sz="4000" dirty="0" err="1" smtClean="0"/>
              <a:t>ফাইবার</a:t>
            </a:r>
            <a:endParaRPr lang="en-US" sz="4000" dirty="0"/>
          </a:p>
          <a:p>
            <a:r>
              <a:rPr lang="en-US" sz="3900" dirty="0" err="1" smtClean="0"/>
              <a:t>পরিণত</a:t>
            </a:r>
            <a:r>
              <a:rPr lang="en-US" sz="3900" dirty="0" smtClean="0"/>
              <a:t>  </a:t>
            </a:r>
            <a:r>
              <a:rPr lang="en-US" sz="3900" dirty="0" err="1"/>
              <a:t>জাইলেম</a:t>
            </a:r>
            <a:r>
              <a:rPr lang="en-US" sz="3900" dirty="0"/>
              <a:t> </a:t>
            </a:r>
            <a:r>
              <a:rPr lang="en-US" sz="3900" dirty="0" err="1" smtClean="0"/>
              <a:t>টিস্যুর</a:t>
            </a:r>
            <a:r>
              <a:rPr lang="en-US" sz="3900" dirty="0" smtClean="0"/>
              <a:t> </a:t>
            </a:r>
            <a:r>
              <a:rPr lang="en-US" sz="3900" dirty="0" err="1" smtClean="0"/>
              <a:t>সজীব</a:t>
            </a:r>
            <a:r>
              <a:rPr lang="en-US" sz="3900" dirty="0" smtClean="0"/>
              <a:t> </a:t>
            </a:r>
            <a:r>
              <a:rPr lang="en-US" sz="3900" dirty="0" err="1" smtClean="0"/>
              <a:t>উপাদান</a:t>
            </a:r>
            <a:r>
              <a:rPr lang="en-US" sz="3900" dirty="0" smtClean="0"/>
              <a:t> </a:t>
            </a:r>
            <a:r>
              <a:rPr lang="en-US" sz="3900" b="1" dirty="0" err="1">
                <a:solidFill>
                  <a:srgbClr val="00B0F0"/>
                </a:solidFill>
              </a:rPr>
              <a:t>জাইলেম</a:t>
            </a:r>
            <a:r>
              <a:rPr lang="en-US" sz="3900" b="1" dirty="0">
                <a:solidFill>
                  <a:srgbClr val="00B0F0"/>
                </a:solidFill>
              </a:rPr>
              <a:t> </a:t>
            </a:r>
            <a:r>
              <a:rPr lang="en-US" sz="3900" b="1" dirty="0" err="1" smtClean="0">
                <a:solidFill>
                  <a:srgbClr val="00B0F0"/>
                </a:solidFill>
              </a:rPr>
              <a:t>প্যারেনকাইমা</a:t>
            </a:r>
            <a:r>
              <a:rPr lang="en-US" sz="1900" dirty="0" smtClean="0"/>
              <a:t>                             </a:t>
            </a:r>
          </a:p>
          <a:p>
            <a:r>
              <a:rPr lang="en-US" sz="3900" b="1" dirty="0" err="1" smtClean="0">
                <a:solidFill>
                  <a:srgbClr val="FF0000"/>
                </a:solidFill>
              </a:rPr>
              <a:t>জাইলেম</a:t>
            </a:r>
            <a:r>
              <a:rPr lang="en-US" sz="3900" b="1" dirty="0" smtClean="0">
                <a:solidFill>
                  <a:srgbClr val="FF0000"/>
                </a:solidFill>
              </a:rPr>
              <a:t> </a:t>
            </a:r>
            <a:r>
              <a:rPr lang="en-US" sz="3900" b="1" dirty="0" err="1" smtClean="0">
                <a:solidFill>
                  <a:srgbClr val="FF0000"/>
                </a:solidFill>
              </a:rPr>
              <a:t>ফাইবারকে</a:t>
            </a:r>
            <a:r>
              <a:rPr lang="en-US" sz="3900" b="1" dirty="0" smtClean="0">
                <a:solidFill>
                  <a:srgbClr val="FF0000"/>
                </a:solidFill>
              </a:rPr>
              <a:t>  </a:t>
            </a:r>
            <a:r>
              <a:rPr lang="en-US" sz="3900" b="1" dirty="0" err="1" smtClean="0">
                <a:solidFill>
                  <a:srgbClr val="FF0000"/>
                </a:solidFill>
              </a:rPr>
              <a:t>উড</a:t>
            </a:r>
            <a:r>
              <a:rPr lang="en-US" sz="3900" b="1" dirty="0" smtClean="0">
                <a:solidFill>
                  <a:srgbClr val="FF0000"/>
                </a:solidFill>
              </a:rPr>
              <a:t>  </a:t>
            </a:r>
            <a:r>
              <a:rPr lang="en-US" sz="3900" b="1" dirty="0" err="1" smtClean="0">
                <a:solidFill>
                  <a:srgbClr val="FF0000"/>
                </a:solidFill>
              </a:rPr>
              <a:t>ফাইবার</a:t>
            </a:r>
            <a:r>
              <a:rPr lang="en-US" sz="3900" b="1" dirty="0" smtClean="0">
                <a:solidFill>
                  <a:srgbClr val="FF0000"/>
                </a:solidFill>
              </a:rPr>
              <a:t> </a:t>
            </a:r>
            <a:r>
              <a:rPr lang="en-US" sz="3900" dirty="0" err="1" smtClean="0"/>
              <a:t>বলা</a:t>
            </a:r>
            <a:r>
              <a:rPr lang="en-US" sz="3900" dirty="0" smtClean="0"/>
              <a:t> </a:t>
            </a:r>
            <a:r>
              <a:rPr lang="en-US" sz="3900" dirty="0" err="1" smtClean="0"/>
              <a:t>হয়</a:t>
            </a:r>
            <a:r>
              <a:rPr lang="en-US" sz="3600" dirty="0" smtClean="0"/>
              <a:t>         </a:t>
            </a:r>
          </a:p>
          <a:p>
            <a:r>
              <a:rPr lang="en-US" sz="3900" b="1" dirty="0" err="1" smtClean="0">
                <a:solidFill>
                  <a:srgbClr val="0070C0"/>
                </a:solidFill>
              </a:rPr>
              <a:t>ফার্ণবর্গীয়</a:t>
            </a:r>
            <a:r>
              <a:rPr lang="en-US" sz="3900" b="1" dirty="0" smtClean="0">
                <a:solidFill>
                  <a:srgbClr val="0070C0"/>
                </a:solidFill>
              </a:rPr>
              <a:t> ও </a:t>
            </a:r>
            <a:r>
              <a:rPr lang="en-US" sz="3900" b="1" dirty="0" err="1" smtClean="0">
                <a:solidFill>
                  <a:srgbClr val="0070C0"/>
                </a:solidFill>
              </a:rPr>
              <a:t>নগ্নবীজী</a:t>
            </a:r>
            <a:r>
              <a:rPr lang="en-US" sz="3900" b="1" dirty="0" smtClean="0">
                <a:solidFill>
                  <a:srgbClr val="0070C0"/>
                </a:solidFill>
              </a:rPr>
              <a:t> </a:t>
            </a:r>
            <a:r>
              <a:rPr lang="en-US" sz="3900" dirty="0" err="1" smtClean="0"/>
              <a:t>উদ্ভিদের</a:t>
            </a:r>
            <a:r>
              <a:rPr lang="en-US" sz="3900" dirty="0" smtClean="0"/>
              <a:t> </a:t>
            </a:r>
            <a:r>
              <a:rPr lang="en-US" sz="3900" dirty="0" err="1"/>
              <a:t>জাইলেম</a:t>
            </a:r>
            <a:r>
              <a:rPr lang="en-US" sz="3900" dirty="0"/>
              <a:t> </a:t>
            </a:r>
            <a:r>
              <a:rPr lang="en-US" sz="3900" dirty="0" err="1" smtClean="0"/>
              <a:t>টিস্যুতে</a:t>
            </a:r>
            <a:r>
              <a:rPr lang="en-US" sz="3900" dirty="0" smtClean="0"/>
              <a:t> </a:t>
            </a:r>
            <a:r>
              <a:rPr lang="en-US" sz="3900" b="1" dirty="0" err="1" smtClean="0">
                <a:solidFill>
                  <a:srgbClr val="C00000"/>
                </a:solidFill>
              </a:rPr>
              <a:t>ভেসেল</a:t>
            </a:r>
            <a:r>
              <a:rPr lang="en-US" sz="3900" dirty="0" smtClean="0"/>
              <a:t> </a:t>
            </a:r>
            <a:r>
              <a:rPr lang="en-US" sz="3900" dirty="0" err="1" smtClean="0"/>
              <a:t>থাকে</a:t>
            </a:r>
            <a:r>
              <a:rPr lang="en-US" sz="3900" dirty="0" smtClean="0"/>
              <a:t> </a:t>
            </a:r>
            <a:r>
              <a:rPr lang="en-US" sz="3900" dirty="0" err="1" smtClean="0"/>
              <a:t>না</a:t>
            </a:r>
            <a:endParaRPr lang="en-US" sz="39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466" y="2176272"/>
            <a:ext cx="3877734" cy="435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99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770" y="286278"/>
            <a:ext cx="8458200" cy="6343122"/>
          </a:xfr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sz="3200" dirty="0" err="1" smtClean="0"/>
              <a:t>উদ্ভিদে</a:t>
            </a:r>
            <a:r>
              <a:rPr lang="en-US" sz="3200" dirty="0" smtClean="0"/>
              <a:t> </a:t>
            </a:r>
            <a:r>
              <a:rPr lang="en-US" sz="3200" dirty="0" err="1" smtClean="0"/>
              <a:t>প্রথম</a:t>
            </a:r>
            <a:r>
              <a:rPr lang="en-US" sz="3200" dirty="0" smtClean="0"/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সরু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গর্তযুক্ত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যে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ভেসেল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/>
              <a:t>সৃষ্টি</a:t>
            </a:r>
            <a:r>
              <a:rPr lang="en-US" sz="3200" dirty="0" smtClean="0"/>
              <a:t> </a:t>
            </a:r>
            <a:r>
              <a:rPr lang="en-US" sz="3200" dirty="0" err="1" smtClean="0"/>
              <a:t>হয়</a:t>
            </a:r>
            <a:r>
              <a:rPr lang="en-US" sz="3200" dirty="0" smtClean="0"/>
              <a:t> </a:t>
            </a:r>
            <a:r>
              <a:rPr lang="en-US" sz="3200" dirty="0" err="1" smtClean="0"/>
              <a:t>তাকে</a:t>
            </a:r>
            <a:r>
              <a:rPr lang="en-US" sz="3200" dirty="0" smtClean="0"/>
              <a:t>  </a:t>
            </a:r>
            <a:r>
              <a:rPr lang="en-US" sz="3200" b="1" dirty="0" err="1" smtClean="0">
                <a:solidFill>
                  <a:srgbClr val="002060"/>
                </a:solidFill>
              </a:rPr>
              <a:t>আদি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জাইলেম</a:t>
            </a:r>
            <a:r>
              <a:rPr lang="en-US" sz="3200" b="1" dirty="0" smtClean="0">
                <a:solidFill>
                  <a:srgbClr val="002060"/>
                </a:solidFill>
              </a:rPr>
              <a:t>  </a:t>
            </a:r>
            <a:r>
              <a:rPr lang="en-US" sz="3200" b="1" dirty="0" err="1" smtClean="0">
                <a:solidFill>
                  <a:srgbClr val="002060"/>
                </a:solidFill>
              </a:rPr>
              <a:t>বা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প্রোটোজাইলেম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/>
              <a:t>বলে</a:t>
            </a:r>
            <a:r>
              <a:rPr lang="en-US" sz="3200" dirty="0" smtClean="0"/>
              <a:t>  </a:t>
            </a:r>
            <a:r>
              <a:rPr lang="en-US" dirty="0" smtClean="0"/>
              <a:t>                                                                                         </a:t>
            </a:r>
          </a:p>
          <a:p>
            <a:pPr>
              <a:lnSpc>
                <a:spcPct val="170000"/>
              </a:lnSpc>
            </a:pPr>
            <a:r>
              <a:rPr lang="en-US" sz="3200" dirty="0" err="1" smtClean="0"/>
              <a:t>প্রোটোজাইলেমের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পরে</a:t>
            </a:r>
            <a:r>
              <a:rPr lang="en-US" sz="3200" dirty="0" smtClean="0"/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বড়</a:t>
            </a:r>
            <a:r>
              <a:rPr lang="en-US" sz="3200" b="1" dirty="0" smtClean="0">
                <a:solidFill>
                  <a:srgbClr val="0070C0"/>
                </a:solidFill>
              </a:rPr>
              <a:t> ও </a:t>
            </a:r>
            <a:r>
              <a:rPr lang="en-US" sz="3200" b="1" dirty="0" err="1" smtClean="0">
                <a:solidFill>
                  <a:srgbClr val="0070C0"/>
                </a:solidFill>
              </a:rPr>
              <a:t>মোটা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গর্তযুক্ত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dirty="0" err="1"/>
              <a:t>যে</a:t>
            </a:r>
            <a:r>
              <a:rPr lang="en-US" sz="3200" dirty="0"/>
              <a:t> </a:t>
            </a:r>
            <a:r>
              <a:rPr lang="en-US" sz="3200" dirty="0" err="1"/>
              <a:t>ভেসেল</a:t>
            </a:r>
            <a:r>
              <a:rPr lang="en-US" sz="3200" dirty="0"/>
              <a:t> </a:t>
            </a:r>
            <a:r>
              <a:rPr lang="en-US" sz="3200" dirty="0" err="1"/>
              <a:t>সৃষ্টি</a:t>
            </a:r>
            <a:r>
              <a:rPr lang="en-US" sz="3200" dirty="0"/>
              <a:t> </a:t>
            </a:r>
            <a:r>
              <a:rPr lang="en-US" sz="3200" dirty="0" err="1"/>
              <a:t>হয়</a:t>
            </a:r>
            <a:r>
              <a:rPr lang="en-US" sz="3200" dirty="0"/>
              <a:t> </a:t>
            </a:r>
            <a:r>
              <a:rPr lang="en-US" sz="3200" dirty="0" err="1" smtClean="0"/>
              <a:t>তাকে</a:t>
            </a:r>
            <a:r>
              <a:rPr lang="en-US" sz="3200" dirty="0" smtClean="0"/>
              <a:t>  </a:t>
            </a:r>
            <a:r>
              <a:rPr lang="en-US" sz="3200" b="1" dirty="0" err="1" smtClean="0">
                <a:solidFill>
                  <a:schemeClr val="accent4">
                    <a:lumMod val="50000"/>
                  </a:schemeClr>
                </a:solidFill>
              </a:rPr>
              <a:t>মেটাজাইলেম</a:t>
            </a:r>
            <a:r>
              <a:rPr lang="en-US" sz="3200" dirty="0" smtClean="0"/>
              <a:t> </a:t>
            </a:r>
            <a:r>
              <a:rPr lang="en-US" sz="3200" dirty="0" err="1" smtClean="0"/>
              <a:t>বলে</a:t>
            </a:r>
            <a:r>
              <a:rPr lang="en-US" sz="3200" dirty="0" smtClean="0"/>
              <a:t> </a:t>
            </a:r>
            <a:r>
              <a:rPr lang="en-US" sz="3200" dirty="0"/>
              <a:t>  </a:t>
            </a:r>
            <a:r>
              <a:rPr lang="en-US" sz="3200" dirty="0" smtClean="0"/>
              <a:t>          </a:t>
            </a:r>
          </a:p>
          <a:p>
            <a:pPr>
              <a:lnSpc>
                <a:spcPct val="220000"/>
              </a:lnSpc>
            </a:pPr>
            <a:r>
              <a:rPr lang="en-US" sz="3200" b="1" dirty="0" err="1" smtClean="0">
                <a:solidFill>
                  <a:srgbClr val="FF0000"/>
                </a:solidFill>
              </a:rPr>
              <a:t>এন্ডার্ক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বা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অন্তঃস্থ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জাইলেম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dirty="0"/>
              <a:t>: </a:t>
            </a:r>
            <a:r>
              <a:rPr lang="en-US" sz="3200" dirty="0" err="1"/>
              <a:t>মেটাজাইলেম</a:t>
            </a:r>
            <a:r>
              <a:rPr lang="en-US" sz="2800" dirty="0"/>
              <a:t> </a:t>
            </a:r>
            <a:r>
              <a:rPr lang="en-US" sz="3300" dirty="0" err="1"/>
              <a:t>পরিধির</a:t>
            </a:r>
            <a:r>
              <a:rPr lang="en-US" sz="3300" dirty="0"/>
              <a:t> </a:t>
            </a:r>
            <a:r>
              <a:rPr lang="en-US" sz="3300" dirty="0" err="1"/>
              <a:t>দিকে</a:t>
            </a:r>
            <a:r>
              <a:rPr lang="en-US" sz="3300" dirty="0"/>
              <a:t> </a:t>
            </a:r>
            <a:r>
              <a:rPr lang="en-US" sz="3300" dirty="0" smtClean="0"/>
              <a:t>ও</a:t>
            </a:r>
            <a:r>
              <a:rPr lang="en-US" sz="2800" dirty="0" smtClean="0"/>
              <a:t> </a:t>
            </a:r>
            <a:r>
              <a:rPr lang="en-US" sz="3200" dirty="0" err="1" smtClean="0"/>
              <a:t>প্রোটোজাইলেম</a:t>
            </a:r>
            <a:r>
              <a:rPr lang="en-US" sz="2800" dirty="0" smtClean="0"/>
              <a:t>  </a:t>
            </a:r>
            <a:r>
              <a:rPr lang="en-US" sz="3200" dirty="0" err="1"/>
              <a:t>কেন্দ্রের</a:t>
            </a:r>
            <a:r>
              <a:rPr lang="en-US" sz="3200" dirty="0"/>
              <a:t> </a:t>
            </a:r>
            <a:r>
              <a:rPr lang="en-US" sz="3200" dirty="0" err="1"/>
              <a:t>দিকে</a:t>
            </a:r>
            <a:r>
              <a:rPr lang="en-US" sz="3200" dirty="0"/>
              <a:t> </a:t>
            </a:r>
            <a:r>
              <a:rPr lang="en-US" sz="3200" dirty="0" err="1"/>
              <a:t>বিন্যস্ত</a:t>
            </a:r>
            <a:r>
              <a:rPr lang="en-US" sz="3200" dirty="0"/>
              <a:t>  </a:t>
            </a:r>
            <a:r>
              <a:rPr lang="en-US" sz="2800" dirty="0"/>
              <a:t>।</a:t>
            </a:r>
            <a:r>
              <a:rPr lang="en-US" sz="3200" dirty="0" err="1"/>
              <a:t>উদা</a:t>
            </a:r>
            <a:r>
              <a:rPr lang="en-US" sz="3200" dirty="0"/>
              <a:t>:-</a:t>
            </a:r>
            <a:r>
              <a:rPr lang="en-US" sz="3200" b="1" dirty="0" err="1">
                <a:solidFill>
                  <a:srgbClr val="7030A0"/>
                </a:solidFill>
              </a:rPr>
              <a:t>কান্ড</a:t>
            </a:r>
            <a:r>
              <a:rPr lang="en-US" sz="3200" b="1" dirty="0">
                <a:solidFill>
                  <a:srgbClr val="7030A0"/>
                </a:solidFill>
              </a:rPr>
              <a:t>    </a:t>
            </a:r>
            <a:r>
              <a:rPr lang="en-US" sz="3200" dirty="0"/>
              <a:t>                                                                                                    </a:t>
            </a:r>
          </a:p>
          <a:p>
            <a:pPr>
              <a:lnSpc>
                <a:spcPct val="100000"/>
              </a:lnSpc>
            </a:pPr>
            <a:r>
              <a:rPr lang="en-US" sz="3200" b="1" dirty="0" err="1">
                <a:solidFill>
                  <a:srgbClr val="C00000"/>
                </a:solidFill>
              </a:rPr>
              <a:t>এক্সার্ক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বা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বহিঃস্থ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জাইলেম</a:t>
            </a:r>
            <a:r>
              <a:rPr lang="en-US" sz="3200" b="1" dirty="0">
                <a:solidFill>
                  <a:srgbClr val="C00000"/>
                </a:solidFill>
              </a:rPr>
              <a:t> : </a:t>
            </a:r>
            <a:r>
              <a:rPr lang="en-US" sz="3200" dirty="0" err="1"/>
              <a:t>মেটাজাইলেম</a:t>
            </a:r>
            <a:r>
              <a:rPr lang="en-US" sz="3200" dirty="0"/>
              <a:t> </a:t>
            </a:r>
            <a:r>
              <a:rPr lang="en-US" sz="3200" dirty="0" err="1"/>
              <a:t>কেন্দ্রের</a:t>
            </a:r>
            <a:r>
              <a:rPr lang="en-US" sz="3200" dirty="0"/>
              <a:t> </a:t>
            </a:r>
            <a:r>
              <a:rPr lang="en-US" sz="3200" dirty="0" err="1"/>
              <a:t>দিকে</a:t>
            </a:r>
            <a:r>
              <a:rPr lang="en-US" sz="3200" dirty="0"/>
              <a:t> ও  </a:t>
            </a:r>
            <a:r>
              <a:rPr lang="en-US" sz="3200" dirty="0" err="1"/>
              <a:t>প্রোটোজাইলেম</a:t>
            </a:r>
            <a:r>
              <a:rPr lang="en-US" sz="3200" dirty="0"/>
              <a:t> </a:t>
            </a:r>
            <a:r>
              <a:rPr lang="en-US" sz="3200" dirty="0" err="1"/>
              <a:t>পরিধির</a:t>
            </a:r>
            <a:r>
              <a:rPr lang="en-US" sz="3200" dirty="0"/>
              <a:t> </a:t>
            </a:r>
            <a:r>
              <a:rPr lang="en-US" sz="3200" dirty="0" err="1"/>
              <a:t>দিকে</a:t>
            </a:r>
            <a:r>
              <a:rPr lang="en-US" sz="3200" dirty="0"/>
              <a:t> </a:t>
            </a:r>
            <a:r>
              <a:rPr lang="en-US" sz="3200" dirty="0" err="1"/>
              <a:t>বিন্যস্ত</a:t>
            </a:r>
            <a:r>
              <a:rPr lang="en-US" sz="3200" dirty="0"/>
              <a:t> ।</a:t>
            </a:r>
            <a:r>
              <a:rPr lang="en-US" sz="3200" dirty="0" err="1"/>
              <a:t>উদা</a:t>
            </a:r>
            <a:r>
              <a:rPr lang="en-US" sz="3200" dirty="0"/>
              <a:t>:-</a:t>
            </a:r>
            <a:r>
              <a:rPr lang="en-US" sz="3200" b="1" dirty="0" err="1">
                <a:solidFill>
                  <a:srgbClr val="002060"/>
                </a:solidFill>
              </a:rPr>
              <a:t>মূল</a:t>
            </a:r>
            <a:endParaRPr lang="en-US" sz="3200" b="1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rgbClr val="7030A0"/>
                </a:solidFill>
              </a:rPr>
              <a:t>মেসার্ক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জাইলেম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dirty="0"/>
              <a:t>: </a:t>
            </a:r>
            <a:r>
              <a:rPr lang="en-US" sz="3200" dirty="0" err="1"/>
              <a:t>মেটাজাইলেম</a:t>
            </a:r>
            <a:r>
              <a:rPr lang="en-US" sz="3200" dirty="0"/>
              <a:t> ও </a:t>
            </a:r>
            <a:r>
              <a:rPr lang="en-US" sz="3200" dirty="0" err="1"/>
              <a:t>প্রোটোজাইলেম</a:t>
            </a:r>
            <a:r>
              <a:rPr lang="en-US" sz="3200" dirty="0"/>
              <a:t> </a:t>
            </a:r>
            <a:r>
              <a:rPr lang="en-US" sz="3200" dirty="0" err="1"/>
              <a:t>উভয়ই</a:t>
            </a:r>
            <a:r>
              <a:rPr lang="en-US" sz="3200" dirty="0"/>
              <a:t> </a:t>
            </a:r>
            <a:r>
              <a:rPr lang="en-US" sz="3200" dirty="0" err="1"/>
              <a:t>কেন্দ্রের</a:t>
            </a:r>
            <a:r>
              <a:rPr lang="en-US" sz="3200" dirty="0"/>
              <a:t> ও </a:t>
            </a:r>
            <a:r>
              <a:rPr lang="en-US" sz="3200" dirty="0" err="1"/>
              <a:t>পরিধির</a:t>
            </a:r>
            <a:r>
              <a:rPr lang="en-US" sz="3200" dirty="0"/>
              <a:t> </a:t>
            </a:r>
            <a:r>
              <a:rPr lang="en-US" sz="3200" dirty="0" err="1"/>
              <a:t>দিকে</a:t>
            </a:r>
            <a:r>
              <a:rPr lang="en-US" sz="3200" dirty="0"/>
              <a:t> </a:t>
            </a:r>
            <a:r>
              <a:rPr lang="en-US" sz="3200" dirty="0" err="1"/>
              <a:t>বিন্যস্ত</a:t>
            </a:r>
            <a:r>
              <a:rPr lang="en-US" sz="3200" dirty="0"/>
              <a:t>  ।</a:t>
            </a:r>
            <a:r>
              <a:rPr lang="en-US" sz="3200" dirty="0" err="1"/>
              <a:t>উদা</a:t>
            </a:r>
            <a:r>
              <a:rPr lang="en-US" sz="3200" dirty="0"/>
              <a:t>:-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</a:rPr>
              <a:t>পাতা</a:t>
            </a:r>
            <a:endParaRPr lang="en-US" sz="3200" b="1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970" y="286278"/>
            <a:ext cx="3217984" cy="625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25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theme1.xml><?xml version="1.0" encoding="utf-8"?>
<a:theme xmlns:a="http://schemas.openxmlformats.org/drawingml/2006/main" name="Basis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783</TotalTime>
  <Words>635</Words>
  <Application>Microsoft Office PowerPoint</Application>
  <PresentationFormat>Widescreen</PresentationFormat>
  <Paragraphs>94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Corbel</vt:lpstr>
      <vt:lpstr>SutonnyMJ</vt:lpstr>
      <vt:lpstr>Vrinda</vt:lpstr>
      <vt:lpstr>Wingdings</vt:lpstr>
      <vt:lpstr>Basis</vt:lpstr>
      <vt:lpstr>স্বাগতম </vt:lpstr>
      <vt:lpstr>মোঃ মহিউদদী্ন মাহমুদ </vt:lpstr>
      <vt:lpstr>PowerPoint Presentation</vt:lpstr>
      <vt:lpstr>      পাঠ পরিচিতি</vt:lpstr>
      <vt:lpstr>        পাঠ শিরোনাম</vt:lpstr>
      <vt:lpstr>      শিখনফল</vt:lpstr>
      <vt:lpstr>         পরিচিতি</vt:lpstr>
      <vt:lpstr>      জাইলেম টিস্যু</vt:lpstr>
      <vt:lpstr>PowerPoint Presentation</vt:lpstr>
      <vt:lpstr>PowerPoint Presentation</vt:lpstr>
      <vt:lpstr>              ফ্লোয়েম টিস্যু</vt:lpstr>
      <vt:lpstr> পরিবহন   টিস্যুগুচ্ছ     (Vascular Bundle)</vt:lpstr>
      <vt:lpstr>            পরিচিতি</vt:lpstr>
      <vt:lpstr>            প্রকারভেদ</vt:lpstr>
      <vt:lpstr>      সংযুক্ত (Conjoint)</vt:lpstr>
      <vt:lpstr>    সমপার্শ্বীয় (Collateral)                           </vt:lpstr>
      <vt:lpstr> মুক্তসমপার্শ্বীয়                                                (Open Collateral)</vt:lpstr>
      <vt:lpstr>PowerPoint Presentation</vt:lpstr>
      <vt:lpstr> সমদ্বিপার্শ্বীয় (Bicollateral)</vt:lpstr>
      <vt:lpstr>     অরীয়(Radial)</vt:lpstr>
      <vt:lpstr>   কেন্দ্রিক (Concentric)</vt:lpstr>
      <vt:lpstr>(2)ফ্লোয়েমকেন্দ্রিক    (Leptocentric)</vt:lpstr>
      <vt:lpstr>PowerPoint Presentation</vt:lpstr>
      <vt:lpstr>              কাজ</vt:lpstr>
      <vt:lpstr>                        মূল্যায়ন</vt:lpstr>
      <vt:lpstr>                   বাড়ির কাজ </vt:lpstr>
      <vt:lpstr>ধন্যবাদ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434</cp:revision>
  <dcterms:created xsi:type="dcterms:W3CDTF">2020-04-15T06:53:20Z</dcterms:created>
  <dcterms:modified xsi:type="dcterms:W3CDTF">2020-05-18T06:19:08Z</dcterms:modified>
</cp:coreProperties>
</file>