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65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A343B-230D-444E-AB65-438AD0F83E2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441DA-F234-4F7A-84EF-A58E63BE1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441DA-F234-4F7A-84EF-A58E63BE18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88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441DA-F234-4F7A-84EF-A58E63BE18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97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98C4B73-1278-4808-8DAE-5CFC1C3345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5D1D75D-08BE-46E4-A626-D71A4BC5FF5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4B73-1278-4808-8DAE-5CFC1C3345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D75D-08BE-46E4-A626-D71A4BC5F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4B73-1278-4808-8DAE-5CFC1C3345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D75D-08BE-46E4-A626-D71A4BC5F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4B73-1278-4808-8DAE-5CFC1C3345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D75D-08BE-46E4-A626-D71A4BC5F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4B73-1278-4808-8DAE-5CFC1C3345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D75D-08BE-46E4-A626-D71A4BC5F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4B73-1278-4808-8DAE-5CFC1C3345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D75D-08BE-46E4-A626-D71A4BC5FF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4B73-1278-4808-8DAE-5CFC1C3345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D75D-08BE-46E4-A626-D71A4BC5F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4B73-1278-4808-8DAE-5CFC1C3345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D75D-08BE-46E4-A626-D71A4BC5F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4B73-1278-4808-8DAE-5CFC1C3345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D75D-08BE-46E4-A626-D71A4BC5F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4B73-1278-4808-8DAE-5CFC1C3345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D75D-08BE-46E4-A626-D71A4BC5FF5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4B73-1278-4808-8DAE-5CFC1C3345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1D75D-08BE-46E4-A626-D71A4BC5F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98C4B73-1278-4808-8DAE-5CFC1C3345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5D1D75D-08BE-46E4-A626-D71A4BC5FF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&#2439;-&#2478;&#2503;&#2439;&#2482;&#2435;nurulamin198306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শিক্ষক</a:t>
            </a:r>
            <a:r>
              <a:rPr lang="en-US" dirty="0"/>
              <a:t> </a:t>
            </a:r>
            <a:r>
              <a:rPr lang="en-US" dirty="0" err="1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             </a:t>
            </a:r>
            <a:r>
              <a:rPr lang="en-US" dirty="0" err="1"/>
              <a:t>নামঃমো.নুরুল</a:t>
            </a:r>
            <a:r>
              <a:rPr lang="en-US" dirty="0"/>
              <a:t> </a:t>
            </a:r>
            <a:r>
              <a:rPr lang="en-US" dirty="0" err="1"/>
              <a:t>আমিন</a:t>
            </a:r>
            <a:endParaRPr lang="en-US" dirty="0"/>
          </a:p>
          <a:p>
            <a:r>
              <a:rPr lang="en-US" dirty="0"/>
              <a:t>                     </a:t>
            </a:r>
            <a:r>
              <a:rPr lang="en-US" dirty="0" err="1"/>
              <a:t>সহকারি</a:t>
            </a:r>
            <a:r>
              <a:rPr lang="en-US" dirty="0"/>
              <a:t> </a:t>
            </a:r>
            <a:r>
              <a:rPr lang="as-IN" dirty="0"/>
              <a:t>শিক্ষক</a:t>
            </a:r>
            <a:endParaRPr lang="en-US" dirty="0"/>
          </a:p>
          <a:p>
            <a:r>
              <a:rPr lang="en-US" dirty="0"/>
              <a:t>              </a:t>
            </a:r>
            <a:r>
              <a:rPr lang="en-US" dirty="0" err="1"/>
              <a:t>ভর</a:t>
            </a:r>
            <a:r>
              <a:rPr lang="en-US" dirty="0"/>
              <a:t> </a:t>
            </a:r>
            <a:r>
              <a:rPr lang="en-US" dirty="0" err="1"/>
              <a:t>সরাই</a:t>
            </a:r>
            <a:r>
              <a:rPr lang="en-US" dirty="0"/>
              <a:t> </a:t>
            </a:r>
            <a:r>
              <a:rPr lang="en-US" dirty="0" err="1"/>
              <a:t>উচ্চ</a:t>
            </a:r>
            <a:r>
              <a:rPr lang="en-US" dirty="0"/>
              <a:t> </a:t>
            </a:r>
            <a:r>
              <a:rPr lang="en-US" dirty="0" err="1"/>
              <a:t>বিদ্যালয়</a:t>
            </a:r>
            <a:endParaRPr lang="en-US" dirty="0"/>
          </a:p>
          <a:p>
            <a:r>
              <a:rPr lang="en-US" dirty="0"/>
              <a:t>                  </a:t>
            </a:r>
            <a:r>
              <a:rPr lang="en-US" dirty="0" err="1"/>
              <a:t>কালিহাতি</a:t>
            </a:r>
            <a:r>
              <a:rPr lang="en-US" dirty="0"/>
              <a:t>, </a:t>
            </a:r>
            <a:r>
              <a:rPr lang="en-US" dirty="0" err="1"/>
              <a:t>টাঙ্গাইল</a:t>
            </a:r>
            <a:endParaRPr lang="en-US" dirty="0"/>
          </a:p>
          <a:p>
            <a:r>
              <a:rPr lang="en-US" dirty="0">
                <a:hlinkClick r:id="rId2"/>
              </a:rPr>
              <a:t>ই-মেইলঃnurulamin198306@gmail.com</a:t>
            </a:r>
            <a:endParaRPr lang="en-US" dirty="0"/>
          </a:p>
          <a:p>
            <a:r>
              <a:rPr lang="en-US" dirty="0"/>
              <a:t>              Mobile:01714889462</a:t>
            </a:r>
          </a:p>
        </p:txBody>
      </p:sp>
    </p:spTree>
    <p:extLst>
      <p:ext uri="{BB962C8B-B14F-4D97-AF65-F5344CB8AC3E}">
        <p14:creationId xmlns:p14="http://schemas.microsoft.com/office/powerpoint/2010/main" val="4052665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পরিমিতি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mtClean="0">
                <a:latin typeface="NikoshBAN" pitchFamily="2" charset="0"/>
                <a:cs typeface="NikoshBAN" pitchFamily="2" charset="0"/>
              </a:rPr>
              <a:t>অনুশীলনী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১৬.১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B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asic Concept)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6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7580413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8229600" cy="5211763"/>
              </a:xfrm>
            </p:spPr>
            <p:txBody>
              <a:bodyPr>
                <a:noAutofit/>
              </a:bodyPr>
              <a:lstStyle/>
              <a:p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বিষমবাহু </a:t>
                </a:r>
                <a:r>
                  <a:rPr lang="en-US" sz="2400" b="1" dirty="0" err="1" smtClean="0">
                    <a:latin typeface="NikoshBAN" pitchFamily="2" charset="0"/>
                    <a:cs typeface="NikoshBAN" pitchFamily="2" charset="0"/>
                  </a:rPr>
                  <a:t>ত্রিভুজের</a:t>
                </a:r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b="1" dirty="0" err="1" smtClean="0">
                    <a:latin typeface="NikoshBAN" pitchFamily="2" charset="0"/>
                    <a:cs typeface="NikoshBAN" pitchFamily="2" charset="0"/>
                  </a:rPr>
                  <a:t>ক্ষেত্রফল</a:t>
                </a:r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BD" sz="2400" b="1" dirty="0" smtClean="0">
                    <a:latin typeface="NikoshBAN" pitchFamily="2" charset="0"/>
                    <a:cs typeface="NikoshBAN" pitchFamily="2" charset="0"/>
                  </a:rPr>
                  <a:t>নির্ণয় </a:t>
                </a:r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 : </a:t>
                </a:r>
              </a:p>
              <a:p>
                <a:endParaRPr lang="en-US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ত্রিভুজের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তিনবাহু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দেওয়া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আছে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।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মনে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করি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ABC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BC=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a,CA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=b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AB=c ।                                                                                            </a:t>
                </a:r>
              </a:p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পরিসীমা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, </a:t>
                </a:r>
                <a:r>
                  <a:rPr lang="en-US" sz="2000" dirty="0" smtClean="0"/>
                  <a:t> 2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s=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a+b+c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                             </a:t>
                </a:r>
              </a:p>
              <a:p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AD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</a:rPr>
                      <m:t>⊥</m:t>
                    </m:r>
                  </m:oMath>
                </a14:m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BC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আঁকি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।</a:t>
                </a:r>
              </a:p>
              <a:p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ধরি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, BD=x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তাহলে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, CD=a-x                                                              </a:t>
                </a:r>
              </a:p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ABD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ACD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সমকোণী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                  </a:t>
                </a:r>
              </a:p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∴ </m:t>
                    </m:r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𝐴𝐷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𝐴𝐵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𝐵𝐷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এবং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𝐴𝐷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𝐴𝐶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𝐶𝐷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                  </a:t>
                </a:r>
              </a:p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𝐴𝐵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𝐵𝐷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𝐴𝐶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𝐶𝐷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                 </a:t>
                </a:r>
              </a:p>
              <a:p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−(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               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                      </a:t>
                </a:r>
              </a:p>
              <a:p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+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2ax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বা,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20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+</a:t>
                </a:r>
                <a:r>
                  <a:rPr lang="en-US" sz="2000" dirty="0"/>
                  <a:t> 2ax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  <m:sup>
                        <m:r>
                          <a:rPr lang="en-US" sz="20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 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2000" i="1" dirty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   +</a:t>
                </a:r>
                <a:r>
                  <a:rPr lang="en-US" sz="2000" dirty="0"/>
                  <a:t> 2ax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 =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20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cs typeface="NikoshBAN" pitchFamily="2" charset="0"/>
                          </a:rPr>
                          <m:t>𝑐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endParaRPr lang="en-US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000" dirty="0" smtClean="0"/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8229600" cy="5211763"/>
              </a:xfrm>
              <a:blipFill rotWithShape="1">
                <a:blip r:embed="rId3"/>
                <a:stretch>
                  <a:fillRect l="-963" t="-936" b="-8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 descr="9oioopo"/>
          <p:cNvSpPr/>
          <p:nvPr/>
        </p:nvSpPr>
        <p:spPr>
          <a:xfrm>
            <a:off x="5513920" y="3026006"/>
            <a:ext cx="2618509" cy="2286000"/>
          </a:xfrm>
          <a:custGeom>
            <a:avLst/>
            <a:gdLst>
              <a:gd name="connsiteX0" fmla="*/ 0 w 1981200"/>
              <a:gd name="connsiteY0" fmla="*/ 3200400 h 3200400"/>
              <a:gd name="connsiteX1" fmla="*/ 990600 w 1981200"/>
              <a:gd name="connsiteY1" fmla="*/ 0 h 3200400"/>
              <a:gd name="connsiteX2" fmla="*/ 1981200 w 1981200"/>
              <a:gd name="connsiteY2" fmla="*/ 3200400 h 3200400"/>
              <a:gd name="connsiteX3" fmla="*/ 0 w 1981200"/>
              <a:gd name="connsiteY3" fmla="*/ 3200400 h 3200400"/>
              <a:gd name="connsiteX0" fmla="*/ 0 w 3283528"/>
              <a:gd name="connsiteY0" fmla="*/ 3200400 h 3200400"/>
              <a:gd name="connsiteX1" fmla="*/ 2292928 w 3283528"/>
              <a:gd name="connsiteY1" fmla="*/ 0 h 3200400"/>
              <a:gd name="connsiteX2" fmla="*/ 3283528 w 3283528"/>
              <a:gd name="connsiteY2" fmla="*/ 3200400 h 3200400"/>
              <a:gd name="connsiteX3" fmla="*/ 0 w 3283528"/>
              <a:gd name="connsiteY3" fmla="*/ 3200400 h 3200400"/>
              <a:gd name="connsiteX0" fmla="*/ 0 w 3283528"/>
              <a:gd name="connsiteY0" fmla="*/ 3046370 h 3046370"/>
              <a:gd name="connsiteX1" fmla="*/ 879764 w 3283528"/>
              <a:gd name="connsiteY1" fmla="*/ 0 h 3046370"/>
              <a:gd name="connsiteX2" fmla="*/ 3283528 w 3283528"/>
              <a:gd name="connsiteY2" fmla="*/ 3046370 h 3046370"/>
              <a:gd name="connsiteX3" fmla="*/ 0 w 3283528"/>
              <a:gd name="connsiteY3" fmla="*/ 3046370 h 3046370"/>
              <a:gd name="connsiteX0" fmla="*/ 0 w 2820849"/>
              <a:gd name="connsiteY0" fmla="*/ 3046370 h 3046370"/>
              <a:gd name="connsiteX1" fmla="*/ 879764 w 2820849"/>
              <a:gd name="connsiteY1" fmla="*/ 0 h 3046370"/>
              <a:gd name="connsiteX2" fmla="*/ 2820849 w 2820849"/>
              <a:gd name="connsiteY2" fmla="*/ 3027907 h 3046370"/>
              <a:gd name="connsiteX3" fmla="*/ 0 w 2820849"/>
              <a:gd name="connsiteY3" fmla="*/ 3046370 h 3046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0849" h="3046370">
                <a:moveTo>
                  <a:pt x="0" y="3046370"/>
                </a:moveTo>
                <a:lnTo>
                  <a:pt x="879764" y="0"/>
                </a:lnTo>
                <a:lnTo>
                  <a:pt x="2820849" y="3027907"/>
                </a:lnTo>
                <a:lnTo>
                  <a:pt x="0" y="304637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328853" y="3006436"/>
            <a:ext cx="110457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19104" y="5736196"/>
            <a:ext cx="261850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035500" y="2561088"/>
            <a:ext cx="34166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2301" y="5562600"/>
            <a:ext cx="4122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  <a:endParaRPr lang="en-US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34255" y="3907396"/>
            <a:ext cx="3353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</a:t>
            </a:r>
            <a:endParaRPr lang="en-US" sz="2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61111" y="3907396"/>
            <a:ext cx="3770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b</a:t>
            </a:r>
            <a:endParaRPr lang="en-US" sz="2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15285" y="5192194"/>
            <a:ext cx="3866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84538" y="5185267"/>
            <a:ext cx="3754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23523" y="4976575"/>
            <a:ext cx="3032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  <a:endParaRPr lang="en-US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23174" y="4981959"/>
            <a:ext cx="5084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</a:t>
            </a:r>
            <a:r>
              <a:rPr lang="en-US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-x</a:t>
            </a:r>
            <a:endParaRPr lang="en-US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66996" y="5182014"/>
            <a:ext cx="41068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373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38200" y="6858000"/>
            <a:ext cx="8229600" cy="3810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762000"/>
                <a:ext cx="8229600" cy="528796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বা, 2ax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                                                   </a:t>
                </a:r>
              </a:p>
              <a:p>
                <a:r>
                  <a:rPr lang="en-US" dirty="0" smtClean="0">
                    <a:ea typeface="Cambria Math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∴ </m:t>
                    </m:r>
                  </m:oMath>
                </a14:m>
                <a:r>
                  <a:rPr lang="en-US" dirty="0"/>
                  <a:t>x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dirty="0"/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dirty="0"/>
                          <m:t>− 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/>
                  <a:t>    </a:t>
                </a:r>
                <a:endParaRPr lang="en-US" dirty="0" smtClean="0"/>
              </a:p>
              <a:p>
                <a:r>
                  <a:rPr lang="en-US" dirty="0" smtClean="0"/>
                  <a:t>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𝐴𝐷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     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 -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𝐵𝐷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               </a:t>
                </a:r>
              </a:p>
              <a:p>
                <a:r>
                  <a:rPr lang="bn-BD" dirty="0" smtClean="0"/>
                  <a:t>     বা </a:t>
                </a:r>
                <a:r>
                  <a:rPr lang="en-US" dirty="0" smtClean="0"/>
                  <a:t>,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  </m:t>
                        </m:r>
                        <m:r>
                          <a:rPr lang="en-US" b="0" i="1" smtClean="0">
                            <a:latin typeface="Cambria Math"/>
                          </a:rPr>
                          <m:t>𝐴𝐷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   = </m:t>
                    </m:r>
                    <m:r>
                      <a:rPr lang="bn-BD" b="0" i="0" smtClean="0">
                        <a:latin typeface="Cambria Math"/>
                      </a:rPr>
                      <m:t>    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dirty="0" smtClean="0"/>
                      <m:t>−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                         </a:t>
                </a:r>
                <a:r>
                  <a:rPr lang="bn-BD" dirty="0" smtClean="0"/>
                  <a:t>  = 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-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nor/>
                              </m:rPr>
                              <a:rPr lang="en-US" dirty="0" smtClean="0"/>
                              <m:t>+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nor/>
                              </m:rPr>
                              <a:rPr lang="en-US" dirty="0" smtClean="0"/>
                              <m:t>− </m:t>
                            </m:r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                          =(c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dirty="0" smtClean="0">
                            <a:latin typeface="Cambria Math" pitchFamily="18" charset="0"/>
                            <a:ea typeface="Cambria Math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dirty="0" smtClean="0">
                            <a:latin typeface="Cambria Math" pitchFamily="18" charset="0"/>
                            <a:ea typeface="Cambria Math" pitchFamily="18" charset="0"/>
                          </a:rPr>
                          <m:t>− 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itchFamily="18" charset="0"/>
                            <a:ea typeface="Cambria Math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)( c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dirty="0" smtClean="0">
                            <a:latin typeface="Cambria Math" pitchFamily="18" charset="0"/>
                            <a:ea typeface="Cambria Math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dirty="0" smtClean="0">
                            <a:latin typeface="Cambria Math" pitchFamily="18" charset="0"/>
                            <a:ea typeface="Cambria Math" pitchFamily="18" charset="0"/>
                          </a:rPr>
                          <m:t>− 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itchFamily="18" charset="0"/>
                            <a:ea typeface="Cambria Math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 smtClean="0">
                    <a:latin typeface="Cambria Math" pitchFamily="18" charset="0"/>
                    <a:ea typeface="Cambria Math" pitchFamily="18" charset="0"/>
                  </a:rPr>
                  <a:t>)</a:t>
                </a:r>
              </a:p>
              <a:p>
                <a:r>
                  <a:rPr lang="en-US" b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b="1" dirty="0" smtClean="0">
                    <a:latin typeface="Cambria Math" pitchFamily="18" charset="0"/>
                    <a:ea typeface="Cambria Math" pitchFamily="18" charset="0"/>
                  </a:rPr>
                  <a:t>                          =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𝒂𝒄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b="1" dirty="0" smtClean="0"/>
                          <m:t>+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b="1" dirty="0" smtClean="0"/>
                          <m:t>− 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𝒃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</a:rPr>
                          <m:t>𝒂</m:t>
                        </m:r>
                      </m:den>
                    </m:f>
                    <m:r>
                      <a:rPr lang="en-US" b="1" i="0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b="1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𝒂𝒄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b="1" i="0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b="1" i="0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𝒃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</a:rPr>
                          <m:t>𝒂</m:t>
                        </m:r>
                      </m:den>
                    </m:f>
                  </m:oMath>
                </a14:m>
                <a:endParaRPr lang="en-US" b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endParaRPr lang="en-US" b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en-US" b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b="1" dirty="0" smtClean="0">
                    <a:latin typeface="Cambria Math" pitchFamily="18" charset="0"/>
                    <a:ea typeface="Cambria Math" pitchFamily="18" charset="0"/>
                  </a:rPr>
                  <a:t>                 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{(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  <m:t>𝒄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  <m:t>𝒂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}{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−(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  <m:t>𝒄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  <m:t>𝒂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}</m:t>
                        </m:r>
                      </m:num>
                      <m:den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  <m:t>𝟒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b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en-US" b="1" dirty="0" smtClean="0">
                    <a:latin typeface="Cambria Math" pitchFamily="18" charset="0"/>
                    <a:ea typeface="Cambria Math" pitchFamily="18" charset="0"/>
                  </a:rPr>
                  <a:t>                           </a:t>
                </a:r>
                <a:r>
                  <a:rPr lang="en-US" b="1" dirty="0">
                    <a:latin typeface="Cambria Math" pitchFamily="18" charset="0"/>
                    <a:ea typeface="Cambria Math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(</m:t>
                        </m:r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+</m:t>
                        </m:r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+</m:t>
                        </m:r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𝒄</m:t>
                        </m:r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)(</m:t>
                        </m:r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+</m:t>
                        </m:r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𝒄</m:t>
                        </m:r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)(</m:t>
                        </m:r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+</m:t>
                        </m:r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𝒄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)(</m:t>
                        </m:r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𝒄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 </m:t>
                        </m:r>
                        <m:r>
                          <a:rPr lang="en-US" b="1" i="1">
                            <a:latin typeface="Cambria Math"/>
                            <a:ea typeface="Cambria Math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b="1" i="1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/>
                                <a:ea typeface="Cambria Math" pitchFamily="18" charset="0"/>
                              </a:rPr>
                              <m:t>𝟒</m:t>
                            </m:r>
                            <m:r>
                              <a:rPr lang="en-US" b="1" i="1">
                                <a:latin typeface="Cambria Math"/>
                                <a:ea typeface="Cambria Math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  <a:ea typeface="Cambria Math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b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endParaRPr lang="en-US" b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en-US" b="1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b="1" dirty="0" smtClean="0">
                    <a:latin typeface="Cambria Math" pitchFamily="18" charset="0"/>
                    <a:ea typeface="Cambria Math" pitchFamily="18" charset="0"/>
                  </a:rPr>
                  <a:t>               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𝒄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)(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𝒄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)(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𝒄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)(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𝒂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𝒃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𝒄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𝒄</m:t>
                        </m:r>
                        <m:r>
                          <a:rPr lang="en-US" b="1" i="1" smtClean="0">
                            <a:latin typeface="Cambria Math"/>
                            <a:ea typeface="Cambria Math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  <m:t>𝟒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  <a:ea typeface="Cambria Math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b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endParaRPr lang="en-US" b="1" dirty="0" smtClean="0">
                  <a:latin typeface="Cambria Math" pitchFamily="18" charset="0"/>
                  <a:ea typeface="Cambria Math" pitchFamily="18" charset="0"/>
                </a:endParaRPr>
              </a:p>
              <a:p>
                <a:endParaRPr lang="en-US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762000"/>
                <a:ext cx="8229600" cy="5287963"/>
              </a:xfrm>
              <a:blipFill rotWithShape="1">
                <a:blip r:embed="rId2"/>
                <a:stretch>
                  <a:fillRect l="-667" t="-1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869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76962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sz="31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100" dirty="0" smtClean="0">
                    <a:latin typeface="NikoshBAN" pitchFamily="2" charset="0"/>
                    <a:cs typeface="NikoshBAN" pitchFamily="2" charset="0"/>
                  </a:rPr>
                  <a:t>বা,  </a:t>
                </a:r>
                <a:r>
                  <a:rPr lang="en-US" sz="31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1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100" b="0" i="1" smtClean="0">
                            <a:latin typeface="Cambria Math"/>
                            <a:cs typeface="NikoshBAN" pitchFamily="2" charset="0"/>
                          </a:rPr>
                          <m:t>𝐴𝐷</m:t>
                        </m:r>
                      </m:e>
                      <m:sup>
                        <m:r>
                          <a:rPr lang="en-US" sz="31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100" dirty="0" smtClean="0">
                    <a:latin typeface="NikoshBAN" pitchFamily="2" charset="0"/>
                    <a:cs typeface="NikoshBAN" pitchFamily="2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1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100" b="0" i="1" smtClean="0">
                            <a:latin typeface="Cambria Math"/>
                          </a:rPr>
                          <m:t>2</m:t>
                        </m:r>
                        <m:r>
                          <a:rPr lang="en-US" sz="31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3100" b="0" i="1" smtClean="0">
                            <a:latin typeface="Cambria Math"/>
                          </a:rPr>
                          <m:t>(</m:t>
                        </m:r>
                        <m:r>
                          <a:rPr lang="en-US" sz="3100" b="0" i="1" smtClean="0">
                            <a:latin typeface="Cambria Math"/>
                          </a:rPr>
                          <m:t>2</m:t>
                        </m:r>
                        <m:r>
                          <a:rPr lang="en-US" sz="31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31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100" b="0" i="1" smtClean="0">
                            <a:latin typeface="Cambria Math"/>
                          </a:rPr>
                          <m:t>2</m:t>
                        </m:r>
                        <m:r>
                          <a:rPr lang="en-US" sz="31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3100" b="0" i="1" smtClean="0">
                            <a:latin typeface="Cambria Math"/>
                          </a:rPr>
                          <m:t>)(</m:t>
                        </m:r>
                        <m:r>
                          <a:rPr lang="en-US" sz="3100" b="0" i="1" smtClean="0">
                            <a:latin typeface="Cambria Math"/>
                          </a:rPr>
                          <m:t>2</m:t>
                        </m:r>
                        <m:r>
                          <a:rPr lang="en-US" sz="31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31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100" b="0" i="1" smtClean="0">
                            <a:latin typeface="Cambria Math"/>
                          </a:rPr>
                          <m:t>2</m:t>
                        </m:r>
                        <m:r>
                          <a:rPr lang="en-US" sz="31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3100" b="0" i="1" smtClean="0">
                            <a:latin typeface="Cambria Math"/>
                          </a:rPr>
                          <m:t>)(</m:t>
                        </m:r>
                        <m:r>
                          <a:rPr lang="en-US" sz="3100" b="0" i="1" smtClean="0">
                            <a:latin typeface="Cambria Math"/>
                          </a:rPr>
                          <m:t>2</m:t>
                        </m:r>
                        <m:r>
                          <a:rPr lang="en-US" sz="31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31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100" b="0" i="1" smtClean="0">
                            <a:latin typeface="Cambria Math"/>
                          </a:rPr>
                          <m:t>2</m:t>
                        </m:r>
                        <m:r>
                          <a:rPr lang="en-US" sz="3100" b="0" i="1" smtClean="0">
                            <a:latin typeface="Cambria Math"/>
                          </a:rPr>
                          <m:t>𝑐</m:t>
                        </m:r>
                        <m:r>
                          <a:rPr lang="en-US" sz="31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31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100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sz="31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1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31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31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3100" dirty="0" smtClean="0">
                    <a:latin typeface="NikoshBAN" pitchFamily="2" charset="0"/>
                    <a:cs typeface="NikoshBAN" pitchFamily="2" charset="0"/>
                  </a:rPr>
                  <a:t>   বা,  </a:t>
                </a:r>
                <a:r>
                  <a:rPr lang="en-US" sz="31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1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100" i="1">
                            <a:latin typeface="Cambria Math"/>
                            <a:cs typeface="NikoshBAN" pitchFamily="2" charset="0"/>
                          </a:rPr>
                          <m:t>𝐴𝐷</m:t>
                        </m:r>
                      </m:e>
                      <m:sup>
                        <m:r>
                          <a:rPr lang="en-US" sz="31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bn-BD" sz="31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100" dirty="0" smtClean="0">
                    <a:latin typeface="NikoshBAN" pitchFamily="2" charset="0"/>
                    <a:cs typeface="NikoshBAN" pitchFamily="2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1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n-BD" sz="3100" b="0" i="1" smtClean="0">
                            <a:latin typeface="Cambria Math"/>
                          </a:rPr>
                          <m:t>  </m:t>
                        </m:r>
                        <m:r>
                          <a:rPr lang="en-US" sz="3100" b="0" i="1" smtClean="0">
                            <a:latin typeface="Cambria Math"/>
                          </a:rPr>
                          <m:t>4</m:t>
                        </m:r>
                        <m:r>
                          <a:rPr lang="en-US" sz="31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3100" b="0" i="1" smtClean="0">
                            <a:latin typeface="Cambria Math"/>
                          </a:rPr>
                          <m:t>(</m:t>
                        </m:r>
                        <m:r>
                          <a:rPr lang="en-US" sz="31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31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100" b="0" i="1" smtClean="0">
                            <a:latin typeface="Cambria Math"/>
                          </a:rPr>
                          <m:t>𝑏</m:t>
                        </m:r>
                        <m:r>
                          <a:rPr lang="en-US" sz="3100" b="0" i="1" smtClean="0">
                            <a:latin typeface="Cambria Math"/>
                          </a:rPr>
                          <m:t>)(</m:t>
                        </m:r>
                        <m:r>
                          <a:rPr lang="en-US" sz="31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31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1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3100" b="0" i="1" smtClean="0">
                            <a:latin typeface="Cambria Math"/>
                          </a:rPr>
                          <m:t>)(</m:t>
                        </m:r>
                        <m:r>
                          <a:rPr lang="en-US" sz="31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31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100" b="0" i="1" smtClean="0">
                            <a:latin typeface="Cambria Math"/>
                          </a:rPr>
                          <m:t>𝑐</m:t>
                        </m:r>
                        <m:r>
                          <a:rPr lang="en-US" sz="31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31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1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1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31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31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      AD      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  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</m:e>
                        </m:d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𝑐</m:t>
                        </m:r>
                        <m:r>
                          <a:rPr lang="en-US" sz="2400" b="0" i="1" smtClean="0">
                            <a:latin typeface="Cambria Math"/>
                          </a:rPr>
                          <m:t>)</m:t>
                        </m:r>
                      </m:e>
                    </m:rad>
                  </m:oMath>
                </a14:m>
                <a:endParaRPr lang="en-US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ক্ষেত্র 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ABC   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ক্ষেত্রফল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  BC .  AD</a:t>
                </a:r>
              </a:p>
              <a:p>
                <a:endParaRPr lang="en-US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                             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. a 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𝑠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𝑎</m:t>
                            </m:r>
                          </m:e>
                        </m:d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𝑠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e>
                    </m:rad>
                  </m:oMath>
                </a14:m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8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                                    =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𝑠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𝑠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𝑎</m:t>
                            </m:r>
                          </m:e>
                        </m:d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𝑠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e>
                    </m:rad>
                  </m:oMath>
                </a14:m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                           </a:t>
                </a:r>
              </a:p>
              <a:p>
                <a:endParaRPr lang="en-US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  <a:blipFill rotWithShape="1">
                <a:blip r:embed="rId2"/>
                <a:stretch>
                  <a:fillRect l="-963" t="-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ction Button: Custom 3">
            <a:hlinkClick r:id="" action="ppaction://noaction" highlightClick="1"/>
          </p:cNvPr>
          <p:cNvSpPr/>
          <p:nvPr/>
        </p:nvSpPr>
        <p:spPr>
          <a:xfrm>
            <a:off x="3810000" y="4800600"/>
            <a:ext cx="3366655" cy="9144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9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7778789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1"/>
                <a:ext cx="8229600" cy="530059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sz="2200" b="1" dirty="0" smtClean="0"/>
                  <a:t>সমবাহু </a:t>
                </a:r>
                <a:r>
                  <a:rPr lang="en-US" sz="2200" b="1" dirty="0" err="1" smtClean="0"/>
                  <a:t>ত্রিভুজের</a:t>
                </a:r>
                <a:r>
                  <a:rPr lang="en-US" sz="2200" b="1" dirty="0" smtClean="0"/>
                  <a:t> </a:t>
                </a:r>
                <a:r>
                  <a:rPr lang="en-US" sz="2200" b="1" dirty="0" err="1" smtClean="0"/>
                  <a:t>ক্ষেত্রফ</a:t>
                </a:r>
                <a:r>
                  <a:rPr lang="bn-BD" sz="2200" b="1" dirty="0" smtClean="0"/>
                  <a:t> </a:t>
                </a:r>
                <a:r>
                  <a:rPr lang="en-US" sz="2200" b="1" dirty="0" smtClean="0"/>
                  <a:t>ল</a:t>
                </a:r>
                <a:r>
                  <a:rPr lang="bn-BD" sz="2200" b="1" dirty="0" smtClean="0"/>
                  <a:t> নির্ণয়ঃ</a:t>
                </a:r>
                <a:r>
                  <a:rPr lang="en-US" sz="2200" b="1" dirty="0" smtClean="0"/>
                  <a:t> </a:t>
                </a:r>
              </a:p>
              <a:p>
                <a:endParaRPr lang="en-US" sz="2200" dirty="0" smtClean="0"/>
              </a:p>
              <a:p>
                <a:r>
                  <a:rPr lang="en-US" sz="2200" dirty="0" err="1" smtClean="0"/>
                  <a:t>মনে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করি</a:t>
                </a:r>
                <a:r>
                  <a:rPr lang="en-US" sz="2200" dirty="0" smtClean="0"/>
                  <a:t>, ABC </a:t>
                </a:r>
                <a:r>
                  <a:rPr lang="en-US" sz="2200" dirty="0" err="1" smtClean="0"/>
                  <a:t>সমবাহু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ত্রিভুজের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প্রত্যেক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বাহুর</a:t>
                </a:r>
                <a:r>
                  <a:rPr lang="en-US" sz="2200" dirty="0" smtClean="0"/>
                  <a:t> </a:t>
                </a:r>
                <a:r>
                  <a:rPr lang="en-US" sz="2200" dirty="0" err="1" smtClean="0"/>
                  <a:t>দৈর্ঘ্য</a:t>
                </a:r>
                <a:r>
                  <a:rPr lang="en-US" sz="2200" dirty="0" smtClean="0"/>
                  <a:t>   a</a:t>
                </a:r>
              </a:p>
              <a:p>
                <a:r>
                  <a:rPr lang="en-US" sz="2200" dirty="0" smtClean="0"/>
                  <a:t>AD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</a:rPr>
                      <m:t>⊥</m:t>
                    </m:r>
                  </m:oMath>
                </a14:m>
                <a:r>
                  <a:rPr lang="en-US" sz="2200" dirty="0" smtClean="0"/>
                  <a:t>BC </a:t>
                </a:r>
                <a:r>
                  <a:rPr lang="en-US" sz="2200" dirty="0" err="1" smtClean="0"/>
                  <a:t>আঁকি</a:t>
                </a:r>
                <a:r>
                  <a:rPr lang="en-US" sz="2200" dirty="0" smtClean="0"/>
                  <a:t> ।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sz="2200" dirty="0" smtClean="0"/>
                  <a:t> BD = CD </a:t>
                </a:r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 smtClean="0"/>
                  <a:t>                                                 </a:t>
                </a:r>
              </a:p>
              <a:p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sz="2200" dirty="0" smtClean="0"/>
                  <a:t>ABD </a:t>
                </a:r>
                <a:r>
                  <a:rPr lang="en-US" sz="2200" dirty="0" err="1" smtClean="0"/>
                  <a:t>সমকোণী</a:t>
                </a:r>
                <a:r>
                  <a:rPr lang="en-US" sz="2200" dirty="0" smtClean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∴</m:t>
                    </m:r>
                    <m:sSup>
                      <m:sSupPr>
                        <m:ctrlPr>
                          <a:rPr lang="en-US" sz="22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𝐵𝐷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200" b="0" i="0" smtClean="0">
                        <a:latin typeface="Cambria Math"/>
                        <a:ea typeface="Cambria Math"/>
                      </a:rPr>
                      <m:t>+</m:t>
                    </m:r>
                  </m:oMath>
                </a14:m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𝐴𝐷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2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dirty="0" smtClean="0">
                            <a:latin typeface="Cambria Math"/>
                          </a:rPr>
                          <m:t>𝐴𝐵</m:t>
                        </m:r>
                      </m:e>
                      <m:sup>
                        <m:r>
                          <a:rPr lang="en-US" sz="22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200" dirty="0" smtClean="0"/>
                  <a:t>                                                                                                             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1" i="1" smtClean="0">
                            <a:latin typeface="Cambria Math"/>
                          </a:rPr>
                          <m:t>𝑨𝑫</m:t>
                        </m:r>
                      </m:e>
                      <m:sup>
                        <m:r>
                          <a:rPr lang="en-US" sz="22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200" b="1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1" i="1" dirty="0" smtClean="0">
                            <a:latin typeface="Cambria Math"/>
                          </a:rPr>
                          <m:t>𝑨𝑩</m:t>
                        </m:r>
                      </m:e>
                      <m:sup>
                        <m:r>
                          <a:rPr lang="en-US" sz="22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200" b="1" i="1" dirty="0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2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1" i="1" dirty="0" smtClean="0">
                            <a:latin typeface="Cambria Math"/>
                          </a:rPr>
                          <m:t>𝑩𝑫</m:t>
                        </m:r>
                      </m:e>
                      <m:sup>
                        <m:r>
                          <a:rPr lang="en-US" sz="2200" b="1" i="1" dirty="0" smtClean="0">
                            <a:latin typeface="Cambria Math"/>
                          </a:rPr>
                          <m:t>𝟐</m:t>
                        </m:r>
                        <m:r>
                          <a:rPr lang="bn-BD" sz="2200" b="1" i="1" dirty="0" smtClean="0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bn-BD" sz="2200" b="1" dirty="0" smtClean="0"/>
                  <a:t>  </a:t>
                </a:r>
                <a:r>
                  <a:rPr lang="en-US" sz="2200" b="1" dirty="0" smtClean="0"/>
                  <a:t>= </a:t>
                </a:r>
                <a:r>
                  <a:rPr lang="bn-BD" sz="2200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4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 dirty="0" smtClean="0">
                        <a:latin typeface="Cambria Math"/>
                      </a:rPr>
                      <m:t> −(</m:t>
                    </m:r>
                    <m:sSup>
                      <m:sSupPr>
                        <m:ctrlPr>
                          <a:rPr lang="en-US" sz="2400" b="1" i="1" dirty="0" smtClean="0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2400" b="1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 dirty="0" smtClean="0">
                                <a:latin typeface="Cambria Math"/>
                              </a:rPr>
                              <m:t>𝒂</m:t>
                            </m:r>
                          </m:num>
                          <m:den>
                            <m:r>
                              <a:rPr lang="en-US" sz="2400" b="1" i="1" dirty="0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en-US" sz="2400" b="1" i="1" dirty="0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4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BD" sz="2400" b="1" dirty="0" smtClean="0"/>
                  <a:t>  </a:t>
                </a:r>
                <a:r>
                  <a:rPr lang="en-US" sz="2400" b="1" dirty="0" smtClean="0"/>
                  <a:t>= </a:t>
                </a:r>
                <a:r>
                  <a:rPr lang="bn-BD" sz="2400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4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/>
                  <a:t>-</a:t>
                </a:r>
                <a:r>
                  <a:rPr lang="bn-BD" sz="2400" b="1" dirty="0" smtClean="0"/>
                  <a:t> </a:t>
                </a:r>
                <a:r>
                  <a:rPr lang="en-US" sz="24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dirty="0" smtClean="0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US" sz="2400" b="1" i="1" dirty="0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400" b="1" i="1" dirty="0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dirty="0" smtClean="0"/>
                  <a:t>   </a:t>
                </a:r>
                <a:endParaRPr lang="bn-BD" sz="2400" b="1" dirty="0" smtClean="0"/>
              </a:p>
              <a:p>
                <a:r>
                  <a:rPr lang="en-US" sz="2400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/>
                          </a:rPr>
                          <m:t>𝑨𝑫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 smtClean="0"/>
                  <a:t>  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4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𝟒</m:t>
                                  </m:r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−     </m:t>
                              </m:r>
                              <m:sSup>
                                <m:sSupPr>
                                  <m:ctrlPr>
                                    <a:rPr lang="en-US" sz="24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US" sz="2400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mr>
                        </m:m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dirty="0" smtClean="0"/>
                  <a:t>    =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𝟑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dirty="0" smtClean="0"/>
                  <a:t>             </a:t>
                </a:r>
              </a:p>
              <a:p>
                <a:r>
                  <a:rPr lang="bn-BD" sz="2200" b="1" dirty="0" smtClean="0"/>
                  <a:t>  </a:t>
                </a:r>
                <a:r>
                  <a:rPr lang="en-US" sz="2200" b="1" dirty="0" smtClean="0"/>
                  <a:t>AD   </a:t>
                </a:r>
                <a:r>
                  <a:rPr lang="en-US" sz="2400" b="1" dirty="0" smtClean="0"/>
                  <a:t>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en-US" sz="2400" b="1" i="1" smtClean="0">
                            <a:latin typeface="Cambria Math"/>
                          </a:rPr>
                          <m:t>𝒂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200" b="1" dirty="0" smtClean="0"/>
                  <a:t>                                                               </a:t>
                </a:r>
                <a:r>
                  <a:rPr lang="en-US" sz="2200" dirty="0" smtClean="0"/>
                  <a:t>                                         </a:t>
                </a: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ক্ষেত্র</m:t>
                    </m:r>
                  </m:oMath>
                </a14:m>
                <a:r>
                  <a:rPr lang="en-US" sz="2400" dirty="0" smtClean="0"/>
                  <a:t> ABC </a:t>
                </a:r>
                <a:r>
                  <a:rPr lang="en-US" sz="2400" dirty="0" err="1" smtClean="0"/>
                  <a:t>এর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ক্ষেত্রফল</a:t>
                </a:r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 BC . AD</a:t>
                </a:r>
              </a:p>
              <a:p>
                <a:r>
                  <a:rPr lang="en-US" sz="2400" dirty="0" smtClean="0"/>
                  <a:t>                          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800" b="0" i="0" smtClean="0">
                        <a:latin typeface="Cambria Math"/>
                      </a:rPr>
                      <m:t> .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a</m:t>
                    </m:r>
                    <m:r>
                      <a:rPr lang="en-US" sz="2800" b="0" i="0" smtClean="0">
                        <a:latin typeface="Cambria Math"/>
                      </a:rPr>
                      <m:t> .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                                                           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                                                                                    </a:t>
                </a:r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                   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  <a:p>
                <a:r>
                  <a:rPr lang="en-US" sz="2200" dirty="0" smtClean="0"/>
                  <a:t>                                                                                            </a:t>
                </a: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1"/>
                <a:ext cx="8229600" cy="5300590"/>
              </a:xfrm>
              <a:blipFill rotWithShape="1">
                <a:blip r:embed="rId2"/>
                <a:stretch>
                  <a:fillRect l="-519" t="-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Isosceles Triangle 10"/>
          <p:cNvSpPr/>
          <p:nvPr/>
        </p:nvSpPr>
        <p:spPr>
          <a:xfrm>
            <a:off x="5770862" y="2819400"/>
            <a:ext cx="2133600" cy="150321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837662" y="2839489"/>
            <a:ext cx="0" cy="1463040"/>
          </a:xfrm>
          <a:prstGeom prst="line">
            <a:avLst/>
          </a:prstGeom>
          <a:ln w="12700"/>
          <a:effectLst>
            <a:outerShdw blurRad="50800" dist="50800" dir="5400000" sx="101000" sy="101000" algn="ctr" rotWithShape="0">
              <a:srgbClr val="000000">
                <a:alpha val="7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728855" y="4800600"/>
            <a:ext cx="1066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3394364" y="5029200"/>
            <a:ext cx="1330036" cy="592776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636325" y="2336358"/>
            <a:ext cx="4026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33351" y="4154359"/>
            <a:ext cx="3866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60565" y="4161286"/>
            <a:ext cx="3754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2317" y="4277380"/>
            <a:ext cx="41068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988768" y="4788415"/>
                <a:ext cx="489236" cy="83356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cap="none" spc="0" smtClean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cap="none" spc="0" smtClean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num>
                        <m:den>
                          <m:r>
                            <a:rPr lang="en-US" sz="2800" b="1" i="1" cap="none" spc="0" smtClean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800" b="1" cap="none" spc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768" y="4788415"/>
                <a:ext cx="489236" cy="83356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280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76200"/>
            <a:ext cx="7391400" cy="1984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</p:spPr>
            <p:txBody>
              <a:bodyPr>
                <a:noAutofit/>
              </a:bodyPr>
              <a:lstStyle/>
              <a:p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সমদ্বিবাহু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ত্রিভুজের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ক্ষেত্রফল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নির্ণয়ঃ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endParaRPr lang="en-US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মনে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করি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, ABC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সমদ্বিবাহু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ত্রিভুজের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AB = AC = a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BC = b                               </a:t>
                </a:r>
              </a:p>
              <a:p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AD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</a:rPr>
                      <m:t>⊥</m:t>
                    </m:r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BC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আঁকি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।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BD = CD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ABD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সমকোণী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,   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∴</m:t>
                    </m:r>
                    <m:sSup>
                      <m:sSupPr>
                        <m:ctrlPr>
                          <a:rPr lang="en-US" sz="20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𝐵𝐷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0" smtClean="0">
                        <a:latin typeface="Cambria Math"/>
                        <a:ea typeface="Cambria Math"/>
                      </a:rPr>
                      <m:t>+</m:t>
                    </m:r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𝐴𝐷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𝐴𝐵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                                                                                                                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𝐴𝐷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𝐴𝐵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𝐵𝐷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</a:rPr>
                      <m:t> −(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2000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dirty="0" smtClean="0">
                                <a:latin typeface="Cambria Math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000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000" b="0" i="1" dirty="0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sz="2000" b="0" i="1" dirty="0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dirty="0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                                             </a:t>
                </a:r>
              </a:p>
              <a:p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AD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00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b="0" i="1" dirty="0" smtClean="0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সমদ্বিবাহু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b="0" i="0" smtClean="0">
                        <a:latin typeface="Cambria Math"/>
                        <a:ea typeface="Cambria Math"/>
                      </a:rPr>
                      <m:t>ক্ষেত্র</m:t>
                    </m:r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ABC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ক্ষেত্রফল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BC . AD                                                         </a:t>
                </a:r>
              </a:p>
              <a:p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                 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. b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00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b="0" i="1" dirty="0" smtClean="0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                                           </a:t>
                </a:r>
              </a:p>
              <a:p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                          </a:t>
                </a:r>
              </a:p>
              <a:p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                               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sz="2000" b="0" i="1" dirty="0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dirty="0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  <a:blipFill rotWithShape="1">
                <a:blip r:embed="rId2"/>
                <a:stretch>
                  <a:fillRect l="-593" t="-577" r="-4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6553199" y="2341418"/>
            <a:ext cx="1828800" cy="1828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7467599" y="2341418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477000" y="4572000"/>
            <a:ext cx="1828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3733800" y="5410200"/>
            <a:ext cx="1905000" cy="7620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90063" y="1885845"/>
            <a:ext cx="4026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0411" y="3906981"/>
            <a:ext cx="3866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93965" y="3920836"/>
            <a:ext cx="3754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45927" y="4060172"/>
            <a:ext cx="41068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53651" y="4572000"/>
            <a:ext cx="3770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67055" y="3042699"/>
            <a:ext cx="3626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43200" y="3042699"/>
            <a:ext cx="3626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318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47018"/>
                <a:ext cx="8229600" cy="452596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bn-BD" sz="2000" b="1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000" b="1" dirty="0" smtClean="0">
                    <a:latin typeface="Shonar Bangla" pitchFamily="34" charset="0"/>
                    <a:cs typeface="Shonar Bangla" pitchFamily="34" charset="0"/>
                  </a:rPr>
                  <a:t>০ ১ ।  </a:t>
                </a:r>
                <a:r>
                  <a:rPr lang="en-US" sz="2000" b="1" dirty="0" err="1" smtClean="0">
                    <a:latin typeface="Shonar Bangla" pitchFamily="34" charset="0"/>
                    <a:cs typeface="Shonar Bangla" pitchFamily="34" charset="0"/>
                  </a:rPr>
                  <a:t>সমদ্বিবাহু</a:t>
                </a:r>
                <a:r>
                  <a:rPr lang="en-US" sz="2000" b="1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000" b="1" dirty="0" err="1" smtClean="0">
                    <a:latin typeface="Shonar Bangla" pitchFamily="34" charset="0"/>
                    <a:cs typeface="Shonar Bangla" pitchFamily="34" charset="0"/>
                  </a:rPr>
                  <a:t>ত্রিভুজের</a:t>
                </a:r>
                <a:r>
                  <a:rPr lang="en-US" sz="2000" b="1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000" b="1" dirty="0" err="1" smtClean="0">
                    <a:latin typeface="Shonar Bangla" pitchFamily="34" charset="0"/>
                    <a:cs typeface="Shonar Bangla" pitchFamily="34" charset="0"/>
                  </a:rPr>
                  <a:t>ভূমি</a:t>
                </a:r>
                <a:r>
                  <a:rPr lang="en-US" sz="2000" b="1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000" b="1" dirty="0" err="1" smtClean="0">
                    <a:latin typeface="Shonar Bangla" pitchFamily="34" charset="0"/>
                    <a:cs typeface="Shonar Bangla" pitchFamily="34" charset="0"/>
                  </a:rPr>
                  <a:t>দৈর্ঘ্য</a:t>
                </a:r>
                <a:r>
                  <a:rPr lang="en-US" sz="2000" b="1" dirty="0" smtClean="0">
                    <a:latin typeface="Shonar Bangla" pitchFamily="34" charset="0"/>
                    <a:cs typeface="Shonar Bangla" pitchFamily="34" charset="0"/>
                  </a:rPr>
                  <a:t> 60 </a:t>
                </a:r>
                <a:r>
                  <a:rPr lang="en-US" sz="2000" b="1" dirty="0" err="1" smtClean="0">
                    <a:latin typeface="Shonar Bangla" pitchFamily="34" charset="0"/>
                    <a:cs typeface="Shonar Bangla" pitchFamily="34" charset="0"/>
                  </a:rPr>
                  <a:t>সে.মি</a:t>
                </a:r>
                <a:r>
                  <a:rPr lang="en-US" sz="2000" b="1" dirty="0" smtClean="0">
                    <a:latin typeface="Shonar Bangla" pitchFamily="34" charset="0"/>
                    <a:cs typeface="Shonar Bangla" pitchFamily="34" charset="0"/>
                  </a:rPr>
                  <a:t>. । </a:t>
                </a:r>
                <a:r>
                  <a:rPr lang="en-US" sz="2000" b="1" dirty="0" err="1" smtClean="0">
                    <a:latin typeface="Shonar Bangla" pitchFamily="34" charset="0"/>
                    <a:cs typeface="Shonar Bangla" pitchFamily="34" charset="0"/>
                  </a:rPr>
                  <a:t>এর</a:t>
                </a:r>
                <a:r>
                  <a:rPr lang="en-US" sz="2000" b="1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000" b="1" dirty="0" err="1" smtClean="0">
                    <a:latin typeface="Shonar Bangla" pitchFamily="34" charset="0"/>
                    <a:cs typeface="Shonar Bangla" pitchFamily="34" charset="0"/>
                  </a:rPr>
                  <a:t>ক্ষেত্রফল</a:t>
                </a:r>
                <a:r>
                  <a:rPr lang="en-US" sz="2000" b="1" dirty="0" smtClean="0">
                    <a:latin typeface="Shonar Bangla" pitchFamily="34" charset="0"/>
                    <a:cs typeface="Shonar Bangla" pitchFamily="34" charset="0"/>
                  </a:rPr>
                  <a:t> 1200 </a:t>
                </a:r>
                <a:r>
                  <a:rPr lang="en-US" sz="2000" b="1" dirty="0" err="1" smtClean="0">
                    <a:latin typeface="Shonar Bangla" pitchFamily="34" charset="0"/>
                    <a:cs typeface="Shonar Bangla" pitchFamily="34" charset="0"/>
                  </a:rPr>
                  <a:t>বর্গ</a:t>
                </a:r>
                <a:r>
                  <a:rPr lang="en-US" sz="2000" b="1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000" b="1" dirty="0" err="1" smtClean="0">
                    <a:latin typeface="Shonar Bangla" pitchFamily="34" charset="0"/>
                    <a:cs typeface="Shonar Bangla" pitchFamily="34" charset="0"/>
                  </a:rPr>
                  <a:t>সে.মি</a:t>
                </a:r>
                <a:r>
                  <a:rPr lang="en-US" sz="2000" b="1" dirty="0" smtClean="0">
                    <a:latin typeface="Shonar Bangla" pitchFamily="34" charset="0"/>
                    <a:cs typeface="Shonar Bangla" pitchFamily="34" charset="0"/>
                  </a:rPr>
                  <a:t>. </a:t>
                </a:r>
                <a:r>
                  <a:rPr lang="en-US" sz="2000" b="1" dirty="0" err="1" smtClean="0">
                    <a:latin typeface="Shonar Bangla" pitchFamily="34" charset="0"/>
                    <a:cs typeface="Shonar Bangla" pitchFamily="34" charset="0"/>
                  </a:rPr>
                  <a:t>হলে</a:t>
                </a:r>
                <a:r>
                  <a:rPr lang="en-US" sz="2000" b="1" dirty="0" smtClean="0">
                    <a:latin typeface="Shonar Bangla" pitchFamily="34" charset="0"/>
                    <a:cs typeface="Shonar Bangla" pitchFamily="34" charset="0"/>
                  </a:rPr>
                  <a:t> , </a:t>
                </a:r>
                <a:r>
                  <a:rPr lang="en-US" sz="2000" b="1" dirty="0" err="1" smtClean="0">
                    <a:latin typeface="Shonar Bangla" pitchFamily="34" charset="0"/>
                    <a:cs typeface="Shonar Bangla" pitchFamily="34" charset="0"/>
                  </a:rPr>
                  <a:t>সমান</a:t>
                </a:r>
                <a:r>
                  <a:rPr lang="en-US" sz="2000" b="1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000" b="1" dirty="0" err="1" smtClean="0">
                    <a:latin typeface="Shonar Bangla" pitchFamily="34" charset="0"/>
                    <a:cs typeface="Shonar Bangla" pitchFamily="34" charset="0"/>
                  </a:rPr>
                  <a:t>সমান</a:t>
                </a:r>
                <a:r>
                  <a:rPr lang="en-US" sz="2000" b="1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000" b="1" dirty="0" smtClean="0">
                    <a:latin typeface="Shonar Bangla" pitchFamily="34" charset="0"/>
                    <a:cs typeface="Shonar Bangla" pitchFamily="34" charset="0"/>
                  </a:rPr>
                  <a:t>           </a:t>
                </a:r>
                <a:r>
                  <a:rPr lang="en-US" sz="2000" b="1" dirty="0" err="1" smtClean="0">
                    <a:latin typeface="Shonar Bangla" pitchFamily="34" charset="0"/>
                    <a:cs typeface="Shonar Bangla" pitchFamily="34" charset="0"/>
                  </a:rPr>
                  <a:t>বাহুর</a:t>
                </a:r>
                <a:r>
                  <a:rPr lang="en-US" sz="2000" b="1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000" b="1" dirty="0" err="1" smtClean="0">
                    <a:latin typeface="Shonar Bangla" pitchFamily="34" charset="0"/>
                    <a:cs typeface="Shonar Bangla" pitchFamily="34" charset="0"/>
                  </a:rPr>
                  <a:t>দৈর্ঘ্য</a:t>
                </a:r>
                <a:r>
                  <a:rPr lang="en-US" sz="2000" b="1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000" b="1" dirty="0" err="1" smtClean="0">
                    <a:latin typeface="Shonar Bangla" pitchFamily="34" charset="0"/>
                    <a:cs typeface="Shonar Bangla" pitchFamily="34" charset="0"/>
                  </a:rPr>
                  <a:t>নির্ণয়</a:t>
                </a:r>
                <a:r>
                  <a:rPr lang="en-US" sz="2000" b="1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000" b="1" dirty="0" err="1" smtClean="0">
                    <a:latin typeface="Shonar Bangla" pitchFamily="34" charset="0"/>
                    <a:cs typeface="Shonar Bangla" pitchFamily="34" charset="0"/>
                  </a:rPr>
                  <a:t>কর</a:t>
                </a:r>
                <a:r>
                  <a:rPr lang="en-US" sz="2000" b="1" dirty="0" smtClean="0">
                    <a:latin typeface="Shonar Bangla" pitchFamily="34" charset="0"/>
                    <a:cs typeface="Shonar Bangla" pitchFamily="34" charset="0"/>
                  </a:rPr>
                  <a:t>।</a:t>
                </a:r>
              </a:p>
              <a:p>
                <a:r>
                  <a:rPr lang="en-US" sz="2000" dirty="0" err="1" smtClean="0">
                    <a:latin typeface="Shonar Bangla" pitchFamily="34" charset="0"/>
                    <a:cs typeface="Shonar Bangla" pitchFamily="34" charset="0"/>
                  </a:rPr>
                  <a:t>সমাধানঃ</a:t>
                </a:r>
                <a:endParaRPr lang="en-US" sz="20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en-US" sz="2000" dirty="0" err="1" smtClean="0">
                    <a:latin typeface="Shonar Bangla" pitchFamily="34" charset="0"/>
                    <a:cs typeface="Shonar Bangla" pitchFamily="34" charset="0"/>
                  </a:rPr>
                  <a:t>মনে</a:t>
                </a:r>
                <a:r>
                  <a:rPr lang="en-US" sz="20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000" dirty="0" err="1" smtClean="0">
                    <a:latin typeface="Shonar Bangla" pitchFamily="34" charset="0"/>
                    <a:cs typeface="Shonar Bangla" pitchFamily="34" charset="0"/>
                  </a:rPr>
                  <a:t>করি</a:t>
                </a:r>
                <a:r>
                  <a:rPr lang="en-US" sz="2000" dirty="0" smtClean="0">
                    <a:latin typeface="Shonar Bangla" pitchFamily="34" charset="0"/>
                    <a:cs typeface="Shonar Bangla" pitchFamily="34" charset="0"/>
                  </a:rPr>
                  <a:t>, </a:t>
                </a:r>
                <a:r>
                  <a:rPr lang="en-US" sz="2000" dirty="0" err="1" smtClean="0">
                    <a:latin typeface="Shonar Bangla" pitchFamily="34" charset="0"/>
                    <a:cs typeface="Shonar Bangla" pitchFamily="34" charset="0"/>
                  </a:rPr>
                  <a:t>সমদ্বিবাহু</a:t>
                </a:r>
                <a:r>
                  <a:rPr lang="en-US" sz="20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000" dirty="0" err="1" smtClean="0">
                    <a:latin typeface="Shonar Bangla" pitchFamily="34" charset="0"/>
                    <a:cs typeface="Shonar Bangla" pitchFamily="34" charset="0"/>
                  </a:rPr>
                  <a:t>ত্রিভুজের</a:t>
                </a:r>
                <a:r>
                  <a:rPr lang="en-US" sz="20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000" dirty="0" err="1" smtClean="0">
                    <a:latin typeface="Shonar Bangla" pitchFamily="34" charset="0"/>
                    <a:cs typeface="Shonar Bangla" pitchFamily="34" charset="0"/>
                  </a:rPr>
                  <a:t>ভূমি</a:t>
                </a:r>
                <a:r>
                  <a:rPr lang="en-US" sz="20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000" dirty="0" smtClean="0">
                    <a:latin typeface="Shonar Bangla" pitchFamily="34" charset="0"/>
                    <a:cs typeface="Shonar Bangla" pitchFamily="34" charset="0"/>
                  </a:rPr>
                  <a:t>  </a:t>
                </a:r>
                <a:r>
                  <a:rPr lang="en-US" sz="2000" dirty="0" smtClean="0">
                    <a:latin typeface="Shonar Bangla" pitchFamily="34" charset="0"/>
                    <a:cs typeface="Shonar Bangla" pitchFamily="34" charset="0"/>
                  </a:rPr>
                  <a:t>b= 60 </a:t>
                </a:r>
                <a:r>
                  <a:rPr lang="en-US" sz="2000" dirty="0" err="1" smtClean="0">
                    <a:latin typeface="Shonar Bangla" pitchFamily="34" charset="0"/>
                    <a:cs typeface="Shonar Bangla" pitchFamily="34" charset="0"/>
                  </a:rPr>
                  <a:t>সে.মি</a:t>
                </a:r>
                <a:r>
                  <a:rPr lang="en-US" sz="20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0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000" dirty="0" err="1" smtClean="0">
                    <a:latin typeface="Shonar Bangla" pitchFamily="34" charset="0"/>
                    <a:cs typeface="Shonar Bangla" pitchFamily="34" charset="0"/>
                  </a:rPr>
                  <a:t>এবং</a:t>
                </a:r>
                <a:r>
                  <a:rPr lang="en-US" sz="20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0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0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000" dirty="0" err="1" smtClean="0">
                    <a:latin typeface="Shonar Bangla" pitchFamily="34" charset="0"/>
                    <a:cs typeface="Shonar Bangla" pitchFamily="34" charset="0"/>
                  </a:rPr>
                  <a:t>সমান</a:t>
                </a:r>
                <a:r>
                  <a:rPr lang="en-US" sz="20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000" dirty="0" err="1" smtClean="0">
                    <a:latin typeface="Shonar Bangla" pitchFamily="34" charset="0"/>
                    <a:cs typeface="Shonar Bangla" pitchFamily="34" charset="0"/>
                  </a:rPr>
                  <a:t>সমান</a:t>
                </a:r>
                <a:r>
                  <a:rPr lang="en-US" sz="20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000" dirty="0" err="1" smtClean="0">
                    <a:latin typeface="Shonar Bangla" pitchFamily="34" charset="0"/>
                    <a:cs typeface="Shonar Bangla" pitchFamily="34" charset="0"/>
                  </a:rPr>
                  <a:t>বাহুর</a:t>
                </a:r>
                <a:r>
                  <a:rPr lang="en-US" sz="20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000" dirty="0" err="1" smtClean="0">
                    <a:latin typeface="Shonar Bangla" pitchFamily="34" charset="0"/>
                    <a:cs typeface="Shonar Bangla" pitchFamily="34" charset="0"/>
                  </a:rPr>
                  <a:t>দৈর্ঘ্য</a:t>
                </a:r>
                <a:r>
                  <a:rPr lang="en-US" sz="20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bn-BD" sz="20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000" dirty="0" smtClean="0">
                    <a:latin typeface="Shonar Bangla" pitchFamily="34" charset="0"/>
                    <a:cs typeface="Shonar Bangla" pitchFamily="34" charset="0"/>
                  </a:rPr>
                  <a:t>a ।</a:t>
                </a:r>
                <a:endParaRPr lang="bn-BD" sz="2000" dirty="0" smtClean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2000" dirty="0" smtClean="0">
                    <a:latin typeface="Shonar Bangla" pitchFamily="34" charset="0"/>
                    <a:cs typeface="Shonar Bangla" pitchFamily="34" charset="0"/>
                  </a:rPr>
                  <a:t>আমরা জানি,</a:t>
                </a:r>
                <a:endParaRPr lang="bn-BD" sz="20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bn-BD" sz="1800" dirty="0" smtClean="0"/>
                  <a:t>সমদ্বিবাহু  </a:t>
                </a:r>
                <a:r>
                  <a:rPr lang="en-US" sz="1800" dirty="0" err="1" smtClean="0"/>
                  <a:t>ত্রিভু</a:t>
                </a:r>
                <a:r>
                  <a:rPr lang="bn-BD" sz="1800" dirty="0" smtClean="0"/>
                  <a:t>জের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ক্ষেত্রফল</a:t>
                </a:r>
                <a:r>
                  <a:rPr lang="bn-BD" sz="1800" dirty="0" smtClean="0"/>
                  <a:t> </a:t>
                </a:r>
                <a:r>
                  <a:rPr lang="en-US" sz="1800" dirty="0" smtClean="0"/>
                  <a:t> =</a:t>
                </a:r>
                <a:r>
                  <a:rPr lang="bn-BD" sz="1800" dirty="0" smtClean="0"/>
                  <a:t> 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1" i="1" smtClean="0"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en-US" sz="1800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18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800" b="1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1" i="1" dirty="0" smtClean="0">
                                <a:latin typeface="Cambria Math"/>
                              </a:rPr>
                              <m:t>𝟒</m:t>
                            </m:r>
                            <m:r>
                              <a:rPr lang="en-US" sz="1800" b="1" i="1" dirty="0" smtClean="0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US" sz="1800" b="1" i="1" dirty="0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1800" b="1" i="1" dirty="0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1800" b="1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1" i="1" dirty="0" smtClean="0">
                                <a:latin typeface="Cambria Math"/>
                              </a:rPr>
                              <m:t>𝒃</m:t>
                            </m:r>
                          </m:e>
                          <m:sup>
                            <m:r>
                              <a:rPr lang="en-US" sz="1800" b="1" i="1" dirty="0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1800" b="1" dirty="0" smtClean="0"/>
                  <a:t>    </a:t>
                </a:r>
                <a:r>
                  <a:rPr lang="bn-BD" sz="1800" b="1" dirty="0" smtClean="0"/>
                  <a:t> </a:t>
                </a:r>
                <a:r>
                  <a:rPr lang="en-US" sz="1800" b="1" dirty="0" smtClean="0"/>
                  <a:t>                                 </a:t>
                </a:r>
              </a:p>
              <a:p>
                <a:endParaRPr lang="en-US" sz="1800" dirty="0" smtClean="0"/>
              </a:p>
              <a:p>
                <a:r>
                  <a:rPr lang="en-US" sz="1800" dirty="0" err="1" smtClean="0"/>
                  <a:t>প্রশ্নমতে</a:t>
                </a:r>
                <a:r>
                  <a:rPr lang="en-US" sz="1800" dirty="0" smtClean="0"/>
                  <a:t> </a:t>
                </a:r>
                <a:r>
                  <a:rPr lang="en-US" sz="1800" b="1" dirty="0" smtClean="0"/>
                  <a:t>,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1" i="1" smtClean="0"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en-US" sz="1800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18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800" b="1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1" i="1" dirty="0" smtClean="0">
                                <a:latin typeface="Cambria Math"/>
                              </a:rPr>
                              <m:t>𝟒</m:t>
                            </m:r>
                            <m:r>
                              <a:rPr lang="en-US" sz="1800" b="1" i="1" dirty="0" smtClean="0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US" sz="1800" b="1" i="1" dirty="0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1800" b="1" i="1" dirty="0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1800" b="1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1" i="1" dirty="0" smtClean="0">
                                <a:latin typeface="Cambria Math"/>
                              </a:rPr>
                              <m:t>𝒃</m:t>
                            </m:r>
                          </m:e>
                          <m:sup>
                            <m:r>
                              <a:rPr lang="en-US" sz="1800" b="1" i="1" dirty="0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1800" b="1" dirty="0" smtClean="0"/>
                  <a:t>  = 1200                                                                   </a:t>
                </a:r>
              </a:p>
              <a:p>
                <a:r>
                  <a:rPr lang="en-US" sz="1800" b="1" dirty="0"/>
                  <a:t> </a:t>
                </a:r>
                <a:r>
                  <a:rPr lang="en-US" sz="1800" b="1" dirty="0" smtClean="0"/>
                  <a:t>                </a:t>
                </a:r>
                <a:r>
                  <a:rPr lang="en-US" sz="1800" b="1" dirty="0" err="1" smtClean="0"/>
                  <a:t>বা</a:t>
                </a:r>
                <a:r>
                  <a:rPr lang="en-US" sz="1800" b="1" dirty="0" smtClean="0"/>
                  <a:t>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1" i="1" smtClean="0">
                            <a:latin typeface="Cambria Math"/>
                          </a:rPr>
                          <m:t>𝟔𝟎</m:t>
                        </m:r>
                      </m:num>
                      <m:den>
                        <m:r>
                          <a:rPr lang="en-US" sz="1800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18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800" b="1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1" i="1" dirty="0" smtClean="0">
                                <a:latin typeface="Cambria Math"/>
                              </a:rPr>
                              <m:t>𝟒</m:t>
                            </m:r>
                            <m:r>
                              <a:rPr lang="en-US" sz="1800" b="1" i="1" dirty="0" smtClean="0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US" sz="1800" b="1" i="1" dirty="0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1800" b="1" i="1" dirty="0" smtClean="0">
                            <a:latin typeface="Cambria Math"/>
                          </a:rPr>
                          <m:t>−(</m:t>
                        </m:r>
                        <m:sSup>
                          <m:sSupPr>
                            <m:ctrlPr>
                              <a:rPr lang="en-US" sz="1800" b="1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1" i="1" dirty="0" smtClean="0">
                                <a:latin typeface="Cambria Math"/>
                              </a:rPr>
                              <m:t>𝟔𝟎</m:t>
                            </m:r>
                            <m:r>
                              <a:rPr lang="en-US" sz="1800" b="1" i="1" dirty="0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1800" b="1" i="1" dirty="0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1800" b="1" dirty="0" smtClean="0"/>
                  <a:t> =1200                                      </a:t>
                </a:r>
              </a:p>
              <a:p>
                <a:r>
                  <a:rPr lang="en-US" sz="1800" b="1" dirty="0"/>
                  <a:t> </a:t>
                </a:r>
                <a:r>
                  <a:rPr lang="en-US" sz="1800" b="1" dirty="0" smtClean="0"/>
                  <a:t>                </a:t>
                </a:r>
                <a:r>
                  <a:rPr lang="en-US" sz="1800" b="1" dirty="0" err="1" smtClean="0"/>
                  <a:t>বা</a:t>
                </a:r>
                <a:r>
                  <a:rPr lang="en-US" sz="1800" b="1" dirty="0" smtClean="0"/>
                  <a:t> ,  15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800" b="1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1" i="1" dirty="0" smtClean="0">
                                <a:latin typeface="Cambria Math"/>
                              </a:rPr>
                              <m:t>𝟒</m:t>
                            </m:r>
                            <m:r>
                              <a:rPr lang="en-US" sz="1800" b="1" i="1" dirty="0" smtClean="0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US" sz="1800" b="1" i="1" dirty="0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1800" b="1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1800" b="1" i="1" dirty="0" smtClean="0">
                            <a:latin typeface="Cambria Math"/>
                          </a:rPr>
                          <m:t>𝟑𝟔𝟎𝟎</m:t>
                        </m:r>
                      </m:e>
                    </m:rad>
                  </m:oMath>
                </a14:m>
                <a:r>
                  <a:rPr lang="en-US" sz="1800" b="1" dirty="0" smtClean="0"/>
                  <a:t> = 1200                                               </a:t>
                </a:r>
              </a:p>
              <a:p>
                <a:r>
                  <a:rPr lang="en-US" sz="1800" b="1" dirty="0"/>
                  <a:t> </a:t>
                </a:r>
                <a:r>
                  <a:rPr lang="en-US" sz="1800" b="1" dirty="0" smtClean="0"/>
                  <a:t>                </a:t>
                </a:r>
                <a:r>
                  <a:rPr lang="en-US" sz="1800" b="1" dirty="0" err="1" smtClean="0"/>
                  <a:t>বা</a:t>
                </a:r>
                <a:r>
                  <a:rPr lang="en-US" sz="1800" b="1" dirty="0" smtClean="0"/>
                  <a:t>,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800" b="1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b="1" i="1" dirty="0" smtClean="0">
                                <a:latin typeface="Cambria Math"/>
                              </a:rPr>
                              <m:t>𝟒</m:t>
                            </m:r>
                            <m:r>
                              <a:rPr lang="en-US" sz="1800" b="1" i="1" dirty="0" smtClean="0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US" sz="1800" b="1" i="1" dirty="0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1800" b="1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1800" b="1" i="1" dirty="0" smtClean="0">
                            <a:latin typeface="Cambria Math"/>
                          </a:rPr>
                          <m:t>𝟑𝟔𝟎𝟎</m:t>
                        </m:r>
                      </m:e>
                    </m:rad>
                  </m:oMath>
                </a14:m>
                <a:r>
                  <a:rPr lang="en-US" sz="1800" b="1" dirty="0" smtClean="0"/>
                  <a:t> = </a:t>
                </a:r>
                <a:r>
                  <a:rPr lang="en-US" sz="1800" b="1" dirty="0"/>
                  <a:t>80 </a:t>
                </a:r>
                <a:r>
                  <a:rPr lang="en-US" sz="1800" b="1" dirty="0" smtClean="0"/>
                  <a:t>                                              </a:t>
                </a:r>
              </a:p>
              <a:p>
                <a:r>
                  <a:rPr lang="en-US" sz="1800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47018"/>
                <a:ext cx="8229600" cy="4525963"/>
              </a:xfrm>
              <a:blipFill rotWithShape="1">
                <a:blip r:embed="rId2"/>
                <a:stretch>
                  <a:fillRect l="-741" t="-674" r="-3407" b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6151418" y="3810000"/>
            <a:ext cx="1295400" cy="1905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76226" y="4554681"/>
            <a:ext cx="3626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68353" y="4500890"/>
            <a:ext cx="3626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79830" y="5715000"/>
            <a:ext cx="95250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60 </a:t>
            </a:r>
            <a:r>
              <a:rPr lang="en-US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সে.মি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95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533400"/>
            <a:ext cx="7315200" cy="808038"/>
          </a:xfrm>
        </p:spPr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 err="1">
                    <a:latin typeface="Shonar Bangla" pitchFamily="34" charset="0"/>
                    <a:cs typeface="Shonar Bangla" pitchFamily="34" charset="0"/>
                  </a:rPr>
                  <a:t>বা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/>
                          </a:rPr>
                          <m:t>4</m:t>
                        </m:r>
                        <m:r>
                          <a:rPr lang="en-US" sz="2400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i="1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latin typeface="Cambria Math"/>
                      </a:rPr>
                      <m:t>−</m:t>
                    </m:r>
                    <m:r>
                      <a:rPr lang="en-US" sz="2400" i="1" dirty="0">
                        <a:latin typeface="Cambria Math"/>
                      </a:rPr>
                      <m:t>3600</m:t>
                    </m:r>
                  </m:oMath>
                </a14:m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= 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6400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;   ( </a:t>
                </a:r>
                <a:r>
                  <a:rPr lang="en-US" sz="2400" dirty="0" err="1">
                    <a:latin typeface="Shonar Bangla" pitchFamily="34" charset="0"/>
                    <a:cs typeface="Shonar Bangla" pitchFamily="34" charset="0"/>
                  </a:rPr>
                  <a:t>বর্গ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 err="1">
                    <a:latin typeface="Shonar Bangla" pitchFamily="34" charset="0"/>
                    <a:cs typeface="Shonar Bangla" pitchFamily="34" charset="0"/>
                  </a:rPr>
                  <a:t>করে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)</a:t>
                </a:r>
              </a:p>
              <a:p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 err="1">
                    <a:latin typeface="Shonar Bangla" pitchFamily="34" charset="0"/>
                    <a:cs typeface="Shonar Bangla" pitchFamily="34" charset="0"/>
                  </a:rPr>
                  <a:t>বা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,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/>
                          </a:rPr>
                          <m:t>4</m:t>
                        </m:r>
                        <m:r>
                          <a:rPr lang="en-US" sz="2400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i="1" dirty="0">
                            <a:latin typeface="Cambria Math"/>
                          </a:rPr>
                          <m:t>2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  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  =    1000</a:t>
                </a:r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        </a:t>
                </a:r>
                <a:r>
                  <a:rPr lang="en-US" sz="2400" dirty="0" err="1" smtClean="0">
                    <a:latin typeface="Shonar Bangla" pitchFamily="34" charset="0"/>
                    <a:cs typeface="Shonar Bangla" pitchFamily="34" charset="0"/>
                  </a:rPr>
                  <a:t>বা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i="1" dirty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=  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2500                                                </a:t>
                </a:r>
              </a:p>
              <a:p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            </a:t>
                </a:r>
                <a:r>
                  <a:rPr lang="en-US" sz="2400" dirty="0" err="1" smtClean="0">
                    <a:latin typeface="Shonar Bangla" pitchFamily="34" charset="0"/>
                    <a:cs typeface="Shonar Bangla" pitchFamily="34" charset="0"/>
                  </a:rPr>
                  <a:t>বা</a:t>
                </a:r>
                <a:r>
                  <a:rPr lang="en-US" sz="2400" dirty="0" smtClean="0">
                    <a:latin typeface="Shonar Bangla" pitchFamily="34" charset="0"/>
                    <a:cs typeface="Shonar Bangla" pitchFamily="34" charset="0"/>
                  </a:rPr>
                  <a:t>,  a    =   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50                                                                                                                              </a:t>
                </a:r>
              </a:p>
              <a:p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  <a:p>
                <a:r>
                  <a:rPr lang="en-US" sz="2400" dirty="0" err="1">
                    <a:latin typeface="Shonar Bangla" pitchFamily="34" charset="0"/>
                    <a:cs typeface="Shonar Bangla" pitchFamily="34" charset="0"/>
                  </a:rPr>
                  <a:t>ত্রিভুজটির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 err="1">
                    <a:latin typeface="Shonar Bangla" pitchFamily="34" charset="0"/>
                    <a:cs typeface="Shonar Bangla" pitchFamily="34" charset="0"/>
                  </a:rPr>
                  <a:t>সমান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 err="1">
                    <a:latin typeface="Shonar Bangla" pitchFamily="34" charset="0"/>
                    <a:cs typeface="Shonar Bangla" pitchFamily="34" charset="0"/>
                  </a:rPr>
                  <a:t>সমান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 err="1">
                    <a:latin typeface="Shonar Bangla" pitchFamily="34" charset="0"/>
                    <a:cs typeface="Shonar Bangla" pitchFamily="34" charset="0"/>
                  </a:rPr>
                  <a:t>বাহুর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</a:t>
                </a:r>
                <a:r>
                  <a:rPr lang="en-US" sz="2400" dirty="0" err="1">
                    <a:latin typeface="Shonar Bangla" pitchFamily="34" charset="0"/>
                    <a:cs typeface="Shonar Bangla" pitchFamily="34" charset="0"/>
                  </a:rPr>
                  <a:t>দৈর্ঘ্য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 50 </a:t>
                </a:r>
                <a:r>
                  <a:rPr lang="en-US" sz="2400" dirty="0" err="1">
                    <a:latin typeface="Shonar Bangla" pitchFamily="34" charset="0"/>
                    <a:cs typeface="Shonar Bangla" pitchFamily="34" charset="0"/>
                  </a:rPr>
                  <a:t>সে.মি</a:t>
                </a:r>
                <a:r>
                  <a:rPr lang="en-US" sz="2400" dirty="0">
                    <a:latin typeface="Shonar Bangla" pitchFamily="34" charset="0"/>
                    <a:cs typeface="Shonar Bangla" pitchFamily="34" charset="0"/>
                  </a:rPr>
                  <a:t>.</a:t>
                </a:r>
              </a:p>
              <a:p>
                <a:endParaRPr lang="en-US" sz="2400" dirty="0">
                  <a:latin typeface="Shonar Bangla" pitchFamily="34" charset="0"/>
                  <a:cs typeface="Shonar Bangla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  <a:blipFill rotWithShape="1">
                <a:blip r:embed="rId2"/>
                <a:stretch>
                  <a:fillRect l="-963" t="-1250" r="-28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996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447</TotalTime>
  <Words>1221</Words>
  <Application>Microsoft Office PowerPoint</Application>
  <PresentationFormat>On-screen Show (4:3)</PresentationFormat>
  <Paragraphs>118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শিক্ষক পরিচিতি</vt:lpstr>
      <vt:lpstr>পরিমিতি  অনুশীলনী  ১৬.১ (Basic Concept)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Future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abc</cp:lastModifiedBy>
  <cp:revision>107</cp:revision>
  <dcterms:created xsi:type="dcterms:W3CDTF">2020-05-05T03:50:33Z</dcterms:created>
  <dcterms:modified xsi:type="dcterms:W3CDTF">2020-05-18T10:41:20Z</dcterms:modified>
</cp:coreProperties>
</file>