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74" r:id="rId3"/>
    <p:sldId id="261" r:id="rId4"/>
    <p:sldId id="262" r:id="rId5"/>
    <p:sldId id="276" r:id="rId6"/>
    <p:sldId id="263" r:id="rId7"/>
    <p:sldId id="265" r:id="rId8"/>
    <p:sldId id="264" r:id="rId9"/>
    <p:sldId id="271" r:id="rId10"/>
    <p:sldId id="266" r:id="rId11"/>
    <p:sldId id="272" r:id="rId12"/>
    <p:sldId id="267" r:id="rId13"/>
    <p:sldId id="268" r:id="rId14"/>
    <p:sldId id="273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A571A-B34E-4EE4-BC73-8F20AED7C6EC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59F81-E405-48CE-8E1F-5C5F3A0FE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91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606E3-57A6-49F5-AE25-EF802E464F0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58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74638"/>
            <a:ext cx="2667000" cy="1143000"/>
          </a:xfrm>
          <a:pattFill prst="pct20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r>
              <a:rPr lang="bn-BD" sz="89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3" t="12137" r="12712" b="8824"/>
          <a:stretch/>
        </p:blipFill>
        <p:spPr>
          <a:xfrm>
            <a:off x="0" y="1600200"/>
            <a:ext cx="8991600" cy="5257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0"/>
          <a:stretch/>
        </p:blipFill>
        <p:spPr>
          <a:xfrm>
            <a:off x="0" y="1600200"/>
            <a:ext cx="9144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5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0" y="304800"/>
            <a:ext cx="40386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ভিডিওটি দেখি</a:t>
            </a:r>
            <a:endParaRPr lang="en-US" sz="60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069949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520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3400" y="381000"/>
                <a:ext cx="8077200" cy="6248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𝑓</m:t>
                    </m:r>
                    <m:d>
                      <m:dPr>
                        <m:ctrlPr>
                          <a:rPr lang="en-US" sz="6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6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</m:d>
                    <m:r>
                      <a:rPr lang="en-US" sz="6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6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en-US" sz="6000" b="0" i="1" baseline="3000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6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6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</m:oMath>
                </a14:m>
                <a:r>
                  <a:rPr lang="bn-BD" sz="6000" baseline="30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6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হলে </a:t>
                </a:r>
                <a:endParaRPr lang="en-US" sz="6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bn-BD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𝑓</m:t>
                      </m:r>
                      <m:d>
                        <m:dPr>
                          <m:ctrlPr>
                            <a:rPr lang="en-US" sz="4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dPr>
                        <m:e>
                          <m:r>
                            <a:rPr lang="bn-BD" sz="4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−</m:t>
                          </m:r>
                          <m:r>
                            <a:rPr lang="en-US" sz="4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e>
                      </m:d>
                      <m:r>
                        <a:rPr lang="en-US" sz="4400" b="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d>
                        <m:dPr>
                          <m:ctrlPr>
                            <a:rPr lang="en-US" sz="44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−</m:t>
                          </m:r>
                          <m:r>
                            <a:rPr lang="en-US" sz="4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e>
                      </m:d>
                      <m:r>
                        <a:rPr lang="en-US" sz="4400" b="0" i="1" baseline="300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2</m:t>
                      </m:r>
                      <m:r>
                        <a:rPr lang="en-US" sz="4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+</m:t>
                      </m:r>
                      <m:r>
                        <a:rPr lang="en-US" sz="4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1</m:t>
                      </m:r>
                      <m:r>
                        <a:rPr lang="en-US" sz="4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4</m:t>
                      </m:r>
                      <m:r>
                        <a:rPr lang="en-US" sz="4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+</m:t>
                      </m:r>
                      <m:r>
                        <a:rPr lang="en-US" sz="4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1</m:t>
                      </m:r>
                      <m:r>
                        <a:rPr lang="en-US" sz="4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5</m:t>
                      </m:r>
                      <m:r>
                        <a:rPr lang="en-US" sz="4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 </m:t>
                      </m:r>
                    </m:oMath>
                  </m:oMathPara>
                </a14:m>
                <a:endParaRPr lang="en-US" sz="4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  <a:cs typeface="NikoshBAN" pitchFamily="2" charset="0"/>
                </a:endParaRPr>
              </a:p>
              <a:p>
                <a:r>
                  <a:rPr lang="bn-BD" sz="4800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NikoshBAN" pitchFamily="2" charset="0"/>
                  </a:rPr>
                  <a:t>এবং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𝑓</m:t>
                    </m:r>
                    <m:d>
                      <m:dPr>
                        <m:ctrlPr>
                          <a:rPr lang="en-US" sz="4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</m:d>
                    <m:r>
                      <a:rPr lang="en-US" sz="4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32</m:t>
                    </m:r>
                    <m:r>
                      <a:rPr lang="en-US" sz="4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4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4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9</m:t>
                    </m:r>
                    <m:r>
                      <a:rPr lang="en-US" sz="4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4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4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10</m:t>
                    </m:r>
                  </m:oMath>
                </a14:m>
                <a:endParaRPr lang="en-US" sz="44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bn-BD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4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এখানে,</a:t>
                </a:r>
              </a:p>
              <a:p>
                <a:r>
                  <a:rPr lang="bn-BD" sz="4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ডোম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𝑓</m:t>
                    </m:r>
                    <m:r>
                      <a:rPr lang="en-US" sz="4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4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4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4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</m:d>
                  </m:oMath>
                </a14:m>
                <a:endParaRPr lang="en-US" sz="44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4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রেঞ্জ</a:t>
                </a:r>
                <a:r>
                  <a:rPr lang="en-US" sz="4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𝑓</m:t>
                    </m:r>
                    <m:r>
                      <a:rPr lang="en-US" sz="4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={</m:t>
                    </m:r>
                    <m:r>
                      <a:rPr lang="en-US" sz="4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5</m:t>
                    </m:r>
                    <m:r>
                      <a:rPr lang="en-US" sz="4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,</m:t>
                    </m:r>
                    <m:r>
                      <a:rPr lang="en-US" sz="4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10</m:t>
                    </m:r>
                    <m:r>
                      <a:rPr lang="en-US" sz="4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}</m:t>
                    </m:r>
                  </m:oMath>
                </a14:m>
                <a:endParaRPr lang="en-US" sz="4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81000"/>
                <a:ext cx="8077200" cy="6248400"/>
              </a:xfrm>
              <a:prstGeom prst="rect">
                <a:avLst/>
              </a:prstGeom>
              <a:blipFill rotWithShape="1">
                <a:blip r:embed="rId2"/>
                <a:stretch>
                  <a:fillRect l="-3308" b="-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747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152400"/>
            <a:ext cx="54102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219200"/>
            <a:ext cx="8229600" cy="5486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F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={(-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</a:rPr>
              <a:t>2,4),(-1,1),(0,0),(1,1),(2,4)}</a:t>
            </a:r>
            <a:r>
              <a:rPr lang="bn-BD" sz="40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অন্বয়টি ফাংশন কিনা? এর ডোমেন ও রেঞ্জ নির্ণয় কর।</a:t>
            </a:r>
            <a:endParaRPr lang="en-US" sz="5400" i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67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76200"/>
            <a:ext cx="5562600" cy="1219200"/>
          </a:xfrm>
          <a:prstGeom prst="rect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1295400"/>
                <a:ext cx="9067800" cy="5562600"/>
              </a:xfrm>
              <a:prstGeom prst="rect">
                <a:avLst/>
              </a:prstGeom>
              <a:pattFill prst="lgConfetti">
                <a:fgClr>
                  <a:schemeClr val="tx2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685800" indent="-685800" algn="ctr">
                  <a:buFont typeface="Wingdings" pitchFamily="2" charset="2"/>
                  <a:buChar char="v"/>
                </a:pPr>
                <a:r>
                  <a:rPr lang="bn-BD" sz="48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ক, গ, ঙ দল-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𝑓</m:t>
                    </m:r>
                    <m:d>
                      <m:dPr>
                        <m:ctrlP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bn-BD" sz="4800" b="0" i="1" smtClean="0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48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দ্বারা বর্ণিত ফাংশনের জন্য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e>
                    </m:d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,</m:t>
                    </m:r>
                    <m:r>
                      <a:rPr lang="en-US" sz="4800" i="1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48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48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নির্ণয় কর।</a:t>
                </a:r>
              </a:p>
              <a:p>
                <a:pPr marL="685800" indent="-685800" algn="ctr">
                  <a:buFont typeface="Wingdings" pitchFamily="2" charset="2"/>
                  <a:buChar char="v"/>
                </a:pPr>
                <a:endParaRPr lang="bn-BD" sz="48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685800" indent="-685800" algn="ctr">
                  <a:buFont typeface="Wingdings" pitchFamily="2" charset="2"/>
                  <a:buChar char="v"/>
                </a:pPr>
                <a:r>
                  <a:rPr lang="bn-BD" sz="48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খ, ঘ দল-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𝑓</m:t>
                    </m:r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e>
                    </m:d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→</m:t>
                    </m:r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𝑅</m:t>
                    </m:r>
                  </m:oMath>
                </a14:m>
                <a:endParaRPr lang="bn-BD" sz="4800" b="0" i="1" dirty="0" smtClean="0">
                  <a:solidFill>
                    <a:srgbClr val="7030A0"/>
                  </a:solidFill>
                  <a:latin typeface="Cambria Math"/>
                  <a:ea typeface="Cambria Math"/>
                  <a:cs typeface="NikoshBAN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 </m:t>
                      </m:r>
                      <m:r>
                        <a:rPr lang="bn-BD" sz="4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একটি</m:t>
                      </m:r>
                      <m:r>
                        <a:rPr lang="bn-BD" sz="4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 </m:t>
                      </m:r>
                      <m:r>
                        <a:rPr lang="bn-BD" sz="4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ফাংশন</m:t>
                      </m:r>
                      <m:r>
                        <a:rPr lang="bn-BD" sz="4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 </m:t>
                      </m:r>
                      <m:r>
                        <a:rPr lang="bn-BD" sz="4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যা</m:t>
                      </m:r>
                      <m:r>
                        <a:rPr lang="bn-BD" sz="4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 </m:t>
                      </m:r>
                      <m:r>
                        <a:rPr lang="en-US" sz="48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itchFamily="2" charset="0"/>
                        </a:rPr>
                        <m:t>𝑓</m:t>
                      </m:r>
                      <m:d>
                        <m:dPr>
                          <m:ctrlPr>
                            <a:rPr lang="en-US" sz="4800" i="1">
                              <a:solidFill>
                                <a:srgbClr val="7030A0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solidFill>
                                <a:srgbClr val="7030A0"/>
                              </a:solidFill>
                              <a:latin typeface="Cambria Math"/>
                              <a:cs typeface="NikoshBAN" pitchFamily="2" charset="0"/>
                            </a:rPr>
                            <m:t>𝑥</m:t>
                          </m:r>
                        </m:e>
                      </m:d>
                      <m:r>
                        <a:rPr lang="en-US" sz="4800" i="1">
                          <a:solidFill>
                            <a:srgbClr val="7030A0"/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4800" i="1">
                          <a:solidFill>
                            <a:srgbClr val="7030A0"/>
                          </a:solidFill>
                          <a:latin typeface="Cambria Math"/>
                          <a:cs typeface="NikoshBAN" pitchFamily="2" charset="0"/>
                        </a:rPr>
                        <m:t>2</m:t>
                      </m:r>
                      <m:r>
                        <a:rPr lang="en-US" sz="4800" i="1">
                          <a:solidFill>
                            <a:srgbClr val="7030A0"/>
                          </a:solidFill>
                          <a:latin typeface="Cambria Math"/>
                          <a:cs typeface="NikoshBAN" pitchFamily="2" charset="0"/>
                        </a:rPr>
                        <m:t>𝑥</m:t>
                      </m:r>
                      <m:r>
                        <a:rPr lang="en-US" sz="48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itchFamily="2" charset="0"/>
                        </a:rPr>
                        <m:t>+</m:t>
                      </m:r>
                      <m:r>
                        <a:rPr lang="en-US" sz="4800" i="1">
                          <a:solidFill>
                            <a:srgbClr val="7030A0"/>
                          </a:solidFill>
                          <a:latin typeface="Cambria Math"/>
                          <a:cs typeface="NikoshBAN" pitchFamily="2" charset="0"/>
                        </a:rPr>
                        <m:t>1</m:t>
                      </m:r>
                      <m:r>
                        <a:rPr lang="bn-BD" sz="48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itchFamily="2" charset="0"/>
                        </a:rPr>
                        <m:t> </m:t>
                      </m:r>
                    </m:oMath>
                  </m:oMathPara>
                </a14:m>
                <a:endParaRPr lang="bn-BD" sz="4800" b="0" i="1" dirty="0" smtClean="0">
                  <a:solidFill>
                    <a:srgbClr val="7030A0"/>
                  </a:solidFill>
                  <a:latin typeface="Cambria Math"/>
                  <a:cs typeface="NikoshBAN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8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দ্বারা</m:t>
                      </m:r>
                      <m:r>
                        <a:rPr lang="bn-BD" sz="4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 </m:t>
                      </m:r>
                      <m:r>
                        <a:rPr lang="bn-BD" sz="4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সংজ্ঞায়িত</m:t>
                      </m:r>
                      <m:r>
                        <a:rPr lang="bn-BD" sz="4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, </m:t>
                      </m:r>
                      <m:r>
                        <a:rPr lang="bn-BD" sz="4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রেঞ্জ</m:t>
                      </m:r>
                      <m:r>
                        <a:rPr lang="bn-BD" sz="4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 </m:t>
                      </m:r>
                      <m:r>
                        <a:rPr lang="bn-BD" sz="4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নির্ণয়</m:t>
                      </m:r>
                      <m:r>
                        <a:rPr lang="bn-BD" sz="4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 </m:t>
                      </m:r>
                      <m:r>
                        <a:rPr lang="bn-BD" sz="4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কর।</m:t>
                      </m:r>
                    </m:oMath>
                  </m:oMathPara>
                </a14:m>
                <a:endParaRPr lang="en-US" sz="48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95400"/>
                <a:ext cx="9067800" cy="55626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27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304800"/>
            <a:ext cx="7162800" cy="1295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81000" y="1600200"/>
                <a:ext cx="8382000" cy="5181600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60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১। অন্বয় কাকে বলে?</a:t>
                </a:r>
              </a:p>
              <a:p>
                <a:r>
                  <a:rPr lang="bn-BD" sz="60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২। ফাংশন কি?</a:t>
                </a:r>
              </a:p>
              <a:p>
                <a:r>
                  <a:rPr lang="bn-BD" sz="60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৩।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𝑓</m:t>
                    </m:r>
                    <m:d>
                      <m:dPr>
                        <m:ctrlPr>
                          <a:rPr lang="en-US" sz="6000" i="1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6000" i="1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</m:d>
                    <m:r>
                      <a:rPr lang="bn-BD" sz="6000" b="0" i="1" smtClean="0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60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হলে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𝑓</m:t>
                    </m:r>
                    <m:d>
                      <m:dPr>
                        <m:ctrlPr>
                          <a:rPr lang="en-US" sz="6000" i="1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bn-BD" sz="60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=  </a:t>
                </a:r>
              </a:p>
              <a:p>
                <a:r>
                  <a:rPr lang="bn-BD" sz="6000" dirty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60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  কত? </a:t>
                </a:r>
                <a:endParaRPr lang="en-US" sz="6000" dirty="0">
                  <a:solidFill>
                    <a:schemeClr val="accent4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600200"/>
                <a:ext cx="8382000" cy="5181600"/>
              </a:xfrm>
              <a:prstGeom prst="rect">
                <a:avLst/>
              </a:prstGeom>
              <a:blipFill rotWithShape="1">
                <a:blip r:embed="rId4"/>
                <a:stretch>
                  <a:fillRect l="-4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230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400" y="152400"/>
            <a:ext cx="5638800" cy="1524000"/>
          </a:xfrm>
          <a:prstGeom prst="rect">
            <a:avLst/>
          </a:prstGeom>
          <a:pattFill prst="smConfetti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1676400"/>
                <a:ext cx="9067800" cy="5181600"/>
              </a:xfrm>
              <a:prstGeom prst="rect">
                <a:avLst/>
              </a:prstGeom>
              <a:pattFill prst="pct10">
                <a:fgClr>
                  <a:schemeClr val="tx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𝑆</m:t>
                      </m:r>
                      <m:r>
                        <a:rPr lang="en-US" sz="4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𝑥</m:t>
                              </m:r>
                              <m:r>
                                <a:rPr lang="en-US" sz="4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,</m:t>
                              </m:r>
                              <m:r>
                                <a:rPr lang="en-US" sz="4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: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𝑥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∈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𝐴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,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𝑦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∈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𝐴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 </m:t>
                          </m:r>
                          <m:r>
                            <a:rPr lang="bn-BD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এবং</m:t>
                          </m:r>
                          <m:r>
                            <a:rPr lang="bn-BD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 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𝑥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+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𝑦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=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, </m:t>
                      </m:r>
                      <m:r>
                        <a:rPr lang="bn-BD" sz="4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 </m:t>
                      </m:r>
                      <m:r>
                        <a:rPr lang="bn-BD" sz="4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যেখানে</m:t>
                      </m:r>
                      <m:r>
                        <a:rPr lang="bn-BD" sz="4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 </m:t>
                      </m:r>
                      <m:r>
                        <a:rPr lang="en-US" sz="4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𝐴</m:t>
                      </m:r>
                      <m:r>
                        <a:rPr lang="en-US" sz="4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−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,−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1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,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0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,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1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,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,</m:t>
                          </m:r>
                        </m:e>
                      </m:d>
                    </m:oMath>
                  </m:oMathPara>
                </a14:m>
                <a:endParaRPr lang="en-US" sz="4000" b="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  <a:ea typeface="Cambria Math"/>
                  <a:cs typeface="NikoshBAN" pitchFamily="2" charset="0"/>
                </a:endParaRPr>
              </a:p>
              <a:p>
                <a:pPr algn="ctr"/>
                <a:r>
                  <a:rPr lang="bn-BD" sz="4000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Cambria Math"/>
                    <a:cs typeface="NikoshBAN" pitchFamily="2" charset="0"/>
                  </a:rPr>
                  <a:t>অন্বয়টিকে তালিকা পদ্ধতিতে বর্ণনা কর এবং ফাংশন কিনা নির্ধারণ কর। ডোম ও রেঞ্জ বের কর।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endParaRPr lang="en-US" sz="5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76400"/>
                <a:ext cx="9067800" cy="5181600"/>
              </a:xfrm>
              <a:prstGeom prst="rect">
                <a:avLst/>
              </a:prstGeom>
              <a:blipFill rotWithShape="1">
                <a:blip r:embed="rId2"/>
                <a:stretch>
                  <a:fillRect l="-1875" r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005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400" y="228600"/>
            <a:ext cx="5791200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সকলকে </a:t>
            </a:r>
            <a:r>
              <a:rPr lang="bn-BD" sz="80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185531_566039583492186_391144003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9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28306" y="228600"/>
            <a:ext cx="5600700" cy="1539246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bn-BD" sz="9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661219" y="1989562"/>
            <a:ext cx="4730154" cy="990597"/>
          </a:xfrm>
          <a:custGeom>
            <a:avLst/>
            <a:gdLst>
              <a:gd name="connsiteX0" fmla="*/ 0 w 5160825"/>
              <a:gd name="connsiteY0" fmla="*/ 0 h 1223178"/>
              <a:gd name="connsiteX1" fmla="*/ 4549236 w 5160825"/>
              <a:gd name="connsiteY1" fmla="*/ 0 h 1223178"/>
              <a:gd name="connsiteX2" fmla="*/ 5160825 w 5160825"/>
              <a:gd name="connsiteY2" fmla="*/ 611589 h 1223178"/>
              <a:gd name="connsiteX3" fmla="*/ 4549236 w 5160825"/>
              <a:gd name="connsiteY3" fmla="*/ 1223178 h 1223178"/>
              <a:gd name="connsiteX4" fmla="*/ 0 w 5160825"/>
              <a:gd name="connsiteY4" fmla="*/ 1223178 h 1223178"/>
              <a:gd name="connsiteX5" fmla="*/ 0 w 5160825"/>
              <a:gd name="connsiteY5" fmla="*/ 0 h 1223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60825" h="1223178">
                <a:moveTo>
                  <a:pt x="5160825" y="1223177"/>
                </a:moveTo>
                <a:lnTo>
                  <a:pt x="611589" y="1223177"/>
                </a:lnTo>
                <a:lnTo>
                  <a:pt x="0" y="611589"/>
                </a:lnTo>
                <a:lnTo>
                  <a:pt x="611589" y="1"/>
                </a:lnTo>
                <a:lnTo>
                  <a:pt x="5160825" y="1"/>
                </a:lnTo>
                <a:lnTo>
                  <a:pt x="5160825" y="1223177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6192" tIns="76201" rIns="142240" bIns="76201" numCol="1" spcCol="1270" anchor="ctr" anchorCtr="0">
            <a:no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রিয়াজুল ইসলাম</a:t>
            </a:r>
          </a:p>
        </p:txBody>
      </p:sp>
      <p:sp>
        <p:nvSpPr>
          <p:cNvPr id="20" name="Freeform 19"/>
          <p:cNvSpPr/>
          <p:nvPr/>
        </p:nvSpPr>
        <p:spPr>
          <a:xfrm>
            <a:off x="198249" y="3194423"/>
            <a:ext cx="5193124" cy="1566447"/>
          </a:xfrm>
          <a:custGeom>
            <a:avLst/>
            <a:gdLst>
              <a:gd name="connsiteX0" fmla="*/ 0 w 4852533"/>
              <a:gd name="connsiteY0" fmla="*/ 0 h 839956"/>
              <a:gd name="connsiteX1" fmla="*/ 4432555 w 4852533"/>
              <a:gd name="connsiteY1" fmla="*/ 0 h 839956"/>
              <a:gd name="connsiteX2" fmla="*/ 4852533 w 4852533"/>
              <a:gd name="connsiteY2" fmla="*/ 419978 h 839956"/>
              <a:gd name="connsiteX3" fmla="*/ 4432555 w 4852533"/>
              <a:gd name="connsiteY3" fmla="*/ 839956 h 839956"/>
              <a:gd name="connsiteX4" fmla="*/ 0 w 4852533"/>
              <a:gd name="connsiteY4" fmla="*/ 839956 h 839956"/>
              <a:gd name="connsiteX5" fmla="*/ 0 w 4852533"/>
              <a:gd name="connsiteY5" fmla="*/ 0 h 83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52533" h="839956">
                <a:moveTo>
                  <a:pt x="4852533" y="839955"/>
                </a:moveTo>
                <a:lnTo>
                  <a:pt x="419978" y="839955"/>
                </a:lnTo>
                <a:lnTo>
                  <a:pt x="0" y="419978"/>
                </a:lnTo>
                <a:lnTo>
                  <a:pt x="419978" y="1"/>
                </a:lnTo>
                <a:lnTo>
                  <a:pt x="4852533" y="1"/>
                </a:lnTo>
                <a:lnTo>
                  <a:pt x="4852533" y="83995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0387" tIns="91441" rIns="170688" bIns="91440" numCol="1" spcCol="1270" anchor="ctr" anchorCtr="0">
            <a:no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 কল্যাণ বিদ্যাবীথি স্কুল এন্ড কলেজ, রংপুর</a:t>
            </a:r>
            <a:endParaRPr lang="bn-BD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864175" y="5019396"/>
            <a:ext cx="3870619" cy="1073278"/>
          </a:xfrm>
          <a:custGeom>
            <a:avLst/>
            <a:gdLst>
              <a:gd name="connsiteX0" fmla="*/ 0 w 4403737"/>
              <a:gd name="connsiteY0" fmla="*/ 0 h 839956"/>
              <a:gd name="connsiteX1" fmla="*/ 3983759 w 4403737"/>
              <a:gd name="connsiteY1" fmla="*/ 0 h 839956"/>
              <a:gd name="connsiteX2" fmla="*/ 4403737 w 4403737"/>
              <a:gd name="connsiteY2" fmla="*/ 419978 h 839956"/>
              <a:gd name="connsiteX3" fmla="*/ 3983759 w 4403737"/>
              <a:gd name="connsiteY3" fmla="*/ 839956 h 839956"/>
              <a:gd name="connsiteX4" fmla="*/ 0 w 4403737"/>
              <a:gd name="connsiteY4" fmla="*/ 839956 h 839956"/>
              <a:gd name="connsiteX5" fmla="*/ 0 w 4403737"/>
              <a:gd name="connsiteY5" fmla="*/ 0 h 83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3737" h="839956">
                <a:moveTo>
                  <a:pt x="4403737" y="839955"/>
                </a:moveTo>
                <a:lnTo>
                  <a:pt x="419978" y="839955"/>
                </a:lnTo>
                <a:lnTo>
                  <a:pt x="0" y="419978"/>
                </a:lnTo>
                <a:lnTo>
                  <a:pt x="419978" y="1"/>
                </a:lnTo>
                <a:lnTo>
                  <a:pt x="4403737" y="1"/>
                </a:lnTo>
                <a:lnTo>
                  <a:pt x="4403737" y="839955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0387" tIns="68581" rIns="128016" bIns="68580" numCol="1" spcCol="1270" anchor="ctr" anchorCtr="0">
            <a:noAutofit/>
          </a:bodyPr>
          <a:lstStyle/>
          <a:p>
            <a:pPr algn="ctr"/>
            <a:r>
              <a:rPr lang="bn-BD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শিক্ষক(গণিত)</a:t>
            </a:r>
            <a:endParaRPr lang="bn-BD" sz="3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5657850" y="1767846"/>
            <a:ext cx="3143250" cy="44196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শ্রেণীঃ নবম</a:t>
            </a:r>
          </a:p>
          <a:p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গণিত 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দ্বিতীয়</a:t>
            </a:r>
          </a:p>
          <a:p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ফাংশন</a:t>
            </a:r>
          </a:p>
          <a:p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৪৫ মিনিট</a:t>
            </a:r>
            <a:endParaRPr lang="bn-BD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8486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20" grpId="0" animBg="1"/>
      <p:bldP spid="2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447800" y="304800"/>
            <a:ext cx="6248400" cy="12954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নিচের ছবিগুলো লক্ষ্য করি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1" y="1600200"/>
            <a:ext cx="3625069" cy="2613250"/>
          </a:xfrm>
          <a:prstGeom prst="roundRect">
            <a:avLst>
              <a:gd name="adj" fmla="val 16667"/>
            </a:avLst>
          </a:prstGeom>
          <a:ln w="57150">
            <a:solidFill>
              <a:srgbClr val="0000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1" y="1600200"/>
            <a:ext cx="3638280" cy="2613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213450"/>
            <a:ext cx="5486400" cy="264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8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95400" y="609600"/>
            <a:ext cx="6858000" cy="1447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990600" y="2362200"/>
            <a:ext cx="2819400" cy="44196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</a:t>
            </a:r>
          </a:p>
          <a:p>
            <a:pPr algn="ctr"/>
            <a:r>
              <a:rPr lang="bn-BD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ন্ব</a:t>
            </a:r>
          </a:p>
          <a:p>
            <a:pPr algn="ctr"/>
            <a:r>
              <a:rPr lang="bn-BD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য়</a:t>
            </a:r>
            <a:endParaRPr lang="en-US" sz="8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562600" y="2362200"/>
            <a:ext cx="3048000" cy="4419600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ফাং</a:t>
            </a:r>
          </a:p>
          <a:p>
            <a:pPr algn="ctr"/>
            <a:r>
              <a:rPr lang="bn-BD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</a:t>
            </a:r>
          </a:p>
          <a:p>
            <a:pPr algn="ctr"/>
            <a:r>
              <a:rPr lang="bn-BD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8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4191000" y="3505200"/>
            <a:ext cx="1066800" cy="1981200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31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50159"/>
            <a:ext cx="7772400" cy="11452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শিক্ষার্থীরা--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1295400"/>
            <a:ext cx="8991600" cy="556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indent="-914400">
              <a:buAutoNum type="arabicPeriod"/>
            </a:pPr>
            <a:r>
              <a:rPr lang="bn-BD" sz="6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ফাংশন দেখাতে পারবে।</a:t>
            </a:r>
          </a:p>
          <a:p>
            <a:pPr marL="914400" indent="-914400">
              <a:buAutoNum type="arabicPeriod"/>
            </a:pPr>
            <a:r>
              <a:rPr lang="bn-BD" sz="6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ডোমেন নির্ণয় করতে পারবে।</a:t>
            </a:r>
          </a:p>
          <a:p>
            <a:pPr marL="914400" indent="-914400">
              <a:buAutoNum type="arabicPeriod"/>
            </a:pPr>
            <a:r>
              <a:rPr lang="bn-BD" sz="6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রেঞ্জ বের করতে পারবে।</a:t>
            </a:r>
            <a:endParaRPr lang="en-US" sz="48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81000" y="1143000"/>
            <a:ext cx="2667000" cy="426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ভারত</a:t>
            </a:r>
          </a:p>
          <a:p>
            <a:pPr algn="ctr"/>
            <a:endParaRPr lang="bn-BD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</a:p>
          <a:p>
            <a:pPr algn="ctr"/>
            <a:endParaRPr lang="bn-BD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পাকিস্থান</a:t>
            </a:r>
          </a:p>
          <a:p>
            <a:pPr algn="ctr"/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57800" y="0"/>
            <a:ext cx="3505200" cy="6629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813" y="2843865"/>
            <a:ext cx="1327500" cy="2249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00" y="518924"/>
            <a:ext cx="1419639" cy="915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813" y="1516365"/>
            <a:ext cx="1327500" cy="13275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133600" y="1691717"/>
            <a:ext cx="4495800" cy="206379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585040" y="1295400"/>
            <a:ext cx="3631260" cy="2835499"/>
          </a:xfrm>
          <a:prstGeom prst="straightConnector1">
            <a:avLst/>
          </a:prstGeom>
          <a:ln w="381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508447" y="2345882"/>
            <a:ext cx="3715366" cy="570427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59" y="5093718"/>
            <a:ext cx="1005841" cy="1364994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2585040" y="3048000"/>
            <a:ext cx="3786486" cy="2165798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2400" y="5638800"/>
            <a:ext cx="55626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(ভারত,ধোনি),(বাংলাদেশ,সাকিব),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(বাংলাদেশ,মুশফিক),(পাকিস্তান,আফ্রিদি)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59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588135"/>
            <a:ext cx="4572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অন্বয় হলো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19200" y="1807335"/>
            <a:ext cx="7391400" cy="41362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যার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মানের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05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81000" y="867177"/>
            <a:ext cx="2667000" cy="46503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ভারত</a:t>
            </a:r>
          </a:p>
          <a:p>
            <a:pPr algn="ctr"/>
            <a:endParaRPr lang="bn-BD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</a:p>
          <a:p>
            <a:pPr algn="ctr"/>
            <a:endParaRPr lang="bn-BD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পাকিস্থান</a:t>
            </a:r>
          </a:p>
          <a:p>
            <a:pPr algn="ctr"/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263800" y="883276"/>
            <a:ext cx="3505200" cy="5943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64" y="4222124"/>
            <a:ext cx="1528672" cy="259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161" y="1416139"/>
            <a:ext cx="1772478" cy="114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64" y="2621924"/>
            <a:ext cx="1600200" cy="16002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141113" y="1676400"/>
            <a:ext cx="4343400" cy="32004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538211" y="2321685"/>
            <a:ext cx="3466549" cy="1716915"/>
          </a:xfrm>
          <a:prstGeom prst="straightConnector1">
            <a:avLst/>
          </a:prstGeom>
          <a:ln w="381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38211" y="2895600"/>
            <a:ext cx="3707853" cy="0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62000" y="76200"/>
            <a:ext cx="21336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ডোম সেট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87791" y="130935"/>
            <a:ext cx="21336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রেঞ্জ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সেট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5638800"/>
            <a:ext cx="54102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(ভারত,ধোনি),(বাংলাদেশ,সাকিব),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(পাকিস্তান,আফ্রিদি)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60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88542"/>
            <a:ext cx="6096000" cy="1447800"/>
          </a:xfrm>
          <a:prstGeom prst="rect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ফাংশন 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1536342"/>
            <a:ext cx="8991600" cy="5321658"/>
          </a:xfrm>
          <a:prstGeom prst="rect">
            <a:avLst/>
          </a:prstGeom>
          <a:pattFill prst="smConfetti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ফাংশনের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মানের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অথবা,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অন্বয়টির প্রত্যেকটি ক্রমজোড়ের প্রথম সদস্য আলাদা হলে সেটাই ফাংশন।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69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627</TotalTime>
  <Words>333</Words>
  <Application>Microsoft Office PowerPoint</Application>
  <PresentationFormat>On-screen Show (4:3)</PresentationFormat>
  <Paragraphs>72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Essential</vt:lpstr>
      <vt:lpstr>Packager Shell Object</vt:lpstr>
      <vt:lpstr>স্বাগতম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acer</dc:creator>
  <cp:lastModifiedBy>eOn Technology</cp:lastModifiedBy>
  <cp:revision>61</cp:revision>
  <dcterms:created xsi:type="dcterms:W3CDTF">2006-08-16T00:00:00Z</dcterms:created>
  <dcterms:modified xsi:type="dcterms:W3CDTF">2020-05-18T09:07:11Z</dcterms:modified>
</cp:coreProperties>
</file>