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3801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ডিজিটাল ক্যামেরা</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47800"/>
            <a:ext cx="2847935" cy="20937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139" y="1447800"/>
            <a:ext cx="3214756" cy="2209800"/>
          </a:xfrm>
          <a:prstGeom prst="rect">
            <a:avLst/>
          </a:prstGeom>
        </p:spPr>
      </p:pic>
      <p:sp>
        <p:nvSpPr>
          <p:cNvPr id="5" name="TextBox 4"/>
          <p:cNvSpPr txBox="1"/>
          <p:nvPr/>
        </p:nvSpPr>
        <p:spPr>
          <a:xfrm>
            <a:off x="771525" y="3810000"/>
            <a:ext cx="7484370" cy="830997"/>
          </a:xfrm>
          <a:prstGeom prst="rect">
            <a:avLst/>
          </a:prstGeom>
          <a:noFill/>
        </p:spPr>
        <p:txBody>
          <a:bodyPr wrap="square" rtlCol="0">
            <a:spAutoFit/>
          </a:bodyPr>
          <a:lstStyle/>
          <a:p>
            <a:pPr algn="just"/>
            <a:r>
              <a:rPr lang="bn-BD" sz="2400" dirty="0" smtClean="0">
                <a:latin typeface="NikoshBAN" pitchFamily="2" charset="0"/>
                <a:cs typeface="NikoshBAN" pitchFamily="2" charset="0"/>
              </a:rPr>
              <a:t>ডিজিটাল ক্যামেরা নরম্যাল এনালগ কম্পিউটারের মত ছবি তুললেও সাথে সাথে ছবিটিকে ডিজিটাল সিগনালে রুপান্তর করে মেমরিতে জমা রাখে। </a:t>
            </a:r>
            <a:endParaRPr lang="en-US" sz="2400" dirty="0">
              <a:latin typeface="Srabonti" pitchFamily="2" charset="0"/>
            </a:endParaRPr>
          </a:p>
        </p:txBody>
      </p:sp>
      <p:sp>
        <p:nvSpPr>
          <p:cNvPr id="6" name="TextBox 5"/>
          <p:cNvSpPr txBox="1"/>
          <p:nvPr/>
        </p:nvSpPr>
        <p:spPr>
          <a:xfrm>
            <a:off x="771525" y="5804595"/>
            <a:ext cx="7484370" cy="830997"/>
          </a:xfrm>
          <a:prstGeom prst="rect">
            <a:avLst/>
          </a:prstGeom>
          <a:noFill/>
        </p:spPr>
        <p:txBody>
          <a:bodyPr wrap="square" rtlCol="0">
            <a:spAutoFit/>
          </a:bodyPr>
          <a:lstStyle/>
          <a:p>
            <a:pPr algn="just"/>
            <a:r>
              <a:rPr lang="bn-BD" sz="2400" dirty="0" smtClean="0">
                <a:latin typeface="NikoshBAN" pitchFamily="2" charset="0"/>
                <a:cs typeface="NikoshBAN" pitchFamily="2" charset="0"/>
              </a:rPr>
              <a:t>একটি </a:t>
            </a:r>
            <a:r>
              <a:rPr lang="en-US" sz="2400" dirty="0" smtClean="0">
                <a:latin typeface="NikoshBAN" pitchFamily="2" charset="0"/>
                <a:cs typeface="NikoshBAN" pitchFamily="2" charset="0"/>
              </a:rPr>
              <a:t>USB </a:t>
            </a:r>
            <a:r>
              <a:rPr lang="bn-BD" sz="2400" dirty="0" smtClean="0">
                <a:latin typeface="NikoshBAN" pitchFamily="2" charset="0"/>
                <a:cs typeface="NikoshBAN" pitchFamily="2" charset="0"/>
              </a:rPr>
              <a:t>ক্যাবলের মাধ্যমে ছবি কম্পিউটারে নেওয়া হয় এবং ল্যাব থেকে প্রিন্ট করে হার্ডকপি তৈরি করা হয় অথবা </a:t>
            </a:r>
            <a:r>
              <a:rPr lang="en-US" sz="2400" dirty="0" smtClean="0">
                <a:latin typeface="NikoshBAN" pitchFamily="2" charset="0"/>
                <a:cs typeface="NikoshBAN" pitchFamily="2" charset="0"/>
              </a:rPr>
              <a:t>CD/DVD </a:t>
            </a:r>
            <a:r>
              <a:rPr lang="bn-BD" sz="2400" dirty="0" smtClean="0">
                <a:latin typeface="NikoshBAN" pitchFamily="2" charset="0"/>
                <a:cs typeface="NikoshBAN" pitchFamily="2" charset="0"/>
              </a:rPr>
              <a:t>তে সংরক্ষণ করা হয়।</a:t>
            </a:r>
            <a:endParaRPr lang="en-US" sz="2400" dirty="0">
              <a:latin typeface="Srabonti" pitchFamily="2" charset="0"/>
            </a:endParaRPr>
          </a:p>
        </p:txBody>
      </p:sp>
      <p:sp>
        <p:nvSpPr>
          <p:cNvPr id="7" name="TextBox 6"/>
          <p:cNvSpPr txBox="1"/>
          <p:nvPr/>
        </p:nvSpPr>
        <p:spPr>
          <a:xfrm>
            <a:off x="800100" y="4800600"/>
            <a:ext cx="7484370" cy="830997"/>
          </a:xfrm>
          <a:prstGeom prst="rect">
            <a:avLst/>
          </a:prstGeom>
          <a:noFill/>
        </p:spPr>
        <p:txBody>
          <a:bodyPr wrap="square" rtlCol="0">
            <a:spAutoFit/>
          </a:bodyPr>
          <a:lstStyle/>
          <a:p>
            <a:pPr algn="just"/>
            <a:r>
              <a:rPr lang="bn-BD" sz="2400" dirty="0" smtClean="0">
                <a:latin typeface="NikoshBAN" pitchFamily="2" charset="0"/>
                <a:cs typeface="NikoshBAN" pitchFamily="2" charset="0"/>
              </a:rPr>
              <a:t>এতে একটি </a:t>
            </a:r>
            <a:r>
              <a:rPr lang="en-US" sz="2400" dirty="0" smtClean="0">
                <a:latin typeface="NikoshBAN" pitchFamily="2" charset="0"/>
                <a:cs typeface="NikoshBAN" pitchFamily="2" charset="0"/>
              </a:rPr>
              <a:t>LCD </a:t>
            </a:r>
            <a:r>
              <a:rPr lang="bn-BD" sz="2400" dirty="0" smtClean="0">
                <a:latin typeface="NikoshBAN" pitchFamily="2" charset="0"/>
                <a:cs typeface="NikoshBAN" pitchFamily="2" charset="0"/>
              </a:rPr>
              <a:t>মনিটর থাকে, কাজেই ছবি তোলা মাত্র দেখা যায় এবং খারাপ ছবি সাথে সাথে মুছে ফেলা যায়।</a:t>
            </a:r>
            <a:endParaRPr lang="en-US" sz="2400" dirty="0">
              <a:latin typeface="Srabonti" pitchFamily="2" charset="0"/>
            </a:endParaRPr>
          </a:p>
        </p:txBody>
      </p:sp>
    </p:spTree>
    <p:extLst>
      <p:ext uri="{BB962C8B-B14F-4D97-AF65-F5344CB8AC3E}">
        <p14:creationId xmlns:p14="http://schemas.microsoft.com/office/powerpoint/2010/main" val="10778401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Scale>
                                      <p:cBhvr>
                                        <p:cTn id="2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5"/>
                                        </p:tgtEl>
                                        <p:attrNameLst>
                                          <p:attrName>ppt_x</p:attrName>
                                          <p:attrName>ppt_y</p:attrName>
                                        </p:attrNameLst>
                                      </p:cBhvr>
                                    </p:animMotion>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Scale>
                                      <p:cBhvr>
                                        <p:cTn id="29"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500" decel="50000" fill="hold">
                                          <p:stCondLst>
                                            <p:cond delay="0"/>
                                          </p:stCondLst>
                                        </p:cTn>
                                        <p:tgtEl>
                                          <p:spTgt spid="7"/>
                                        </p:tgtEl>
                                        <p:attrNameLst>
                                          <p:attrName>ppt_x</p:attrName>
                                          <p:attrName>ppt_y</p:attrName>
                                        </p:attrNameLst>
                                      </p:cBhvr>
                                    </p:animMotion>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Scale>
                                      <p:cBhvr>
                                        <p:cTn id="36"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6"/>
                                        </p:tgtEl>
                                        <p:attrNameLst>
                                          <p:attrName>ppt_x</p:attrName>
                                          <p:attrName>ppt_y</p:attrName>
                                        </p:attrNameLst>
                                      </p:cBhvr>
                                    </p:animMotion>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স্ক্যানার</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713" y="1371600"/>
            <a:ext cx="2244108" cy="26200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395" y="1371601"/>
            <a:ext cx="2674243" cy="2620082"/>
          </a:xfrm>
          <a:prstGeom prst="rect">
            <a:avLst/>
          </a:prstGeom>
        </p:spPr>
      </p:pic>
      <p:sp>
        <p:nvSpPr>
          <p:cNvPr id="5" name="TextBox 4"/>
          <p:cNvSpPr txBox="1"/>
          <p:nvPr/>
        </p:nvSpPr>
        <p:spPr>
          <a:xfrm>
            <a:off x="914400" y="4191000"/>
            <a:ext cx="7467600"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কোন ইমেজকে ডিজিটাল সিগনালে রূপান্তর করে কম্পিউটারে নেওয়ার জন্য স্ক্যানার ব্যবহৃত হয়।</a:t>
            </a:r>
            <a:endParaRPr lang="en-US" dirty="0">
              <a:latin typeface="Srabonti" pitchFamily="2" charset="0"/>
            </a:endParaRPr>
          </a:p>
        </p:txBody>
      </p:sp>
      <p:sp>
        <p:nvSpPr>
          <p:cNvPr id="6" name="TextBox 5"/>
          <p:cNvSpPr txBox="1"/>
          <p:nvPr/>
        </p:nvSpPr>
        <p:spPr>
          <a:xfrm>
            <a:off x="990600" y="5410200"/>
            <a:ext cx="7467600"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সাধারণত গ্রাফিক্স ডিজাইনার, এনিমেটর এদের জন্য স্ক্যানার  অপরিহার্য ডিভাইস।</a:t>
            </a:r>
            <a:endParaRPr lang="en-US" dirty="0">
              <a:latin typeface="Srabonti" pitchFamily="2" charset="0"/>
            </a:endParaRPr>
          </a:p>
        </p:txBody>
      </p:sp>
    </p:spTree>
    <p:extLst>
      <p:ext uri="{BB962C8B-B14F-4D97-AF65-F5344CB8AC3E}">
        <p14:creationId xmlns:p14="http://schemas.microsoft.com/office/powerpoint/2010/main" val="100013634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250" autoRev="1" fill="hold">
                                          <p:stCondLst>
                                            <p:cond delay="0"/>
                                          </p:stCondLst>
                                        </p:cTn>
                                        <p:tgtEl>
                                          <p:spTgt spid="5"/>
                                        </p:tgtEl>
                                        <p:attrNameLst>
                                          <p:attrName>ppt_w</p:attrName>
                                        </p:attrNameLst>
                                      </p:cBhvr>
                                    </p:anim>
                                    <p:anim by="(#ppt_w*0.50)" calcmode="lin" valueType="num">
                                      <p:cBhvr>
                                        <p:cTn id="34" dur="250" decel="50000" autoRev="1" fill="hold">
                                          <p:stCondLst>
                                            <p:cond delay="0"/>
                                          </p:stCondLst>
                                        </p:cTn>
                                        <p:tgtEl>
                                          <p:spTgt spid="5"/>
                                        </p:tgtEl>
                                        <p:attrNameLst>
                                          <p:attrName>ppt_x</p:attrName>
                                        </p:attrNameLst>
                                      </p:cBhvr>
                                    </p:anim>
                                    <p:anim from="(-#ppt_h/2)" to="(#ppt_y)" calcmode="lin" valueType="num">
                                      <p:cBhvr>
                                        <p:cTn id="35" dur="500" fill="hold">
                                          <p:stCondLst>
                                            <p:cond delay="0"/>
                                          </p:stCondLst>
                                        </p:cTn>
                                        <p:tgtEl>
                                          <p:spTgt spid="5"/>
                                        </p:tgtEl>
                                        <p:attrNameLst>
                                          <p:attrName>ppt_y</p:attrName>
                                        </p:attrNameLst>
                                      </p:cBhvr>
                                    </p:anim>
                                    <p:animRot by="21600000">
                                      <p:cBhvr>
                                        <p:cTn id="36" dur="500" fill="hold">
                                          <p:stCondLst>
                                            <p:cond delay="0"/>
                                          </p:stCondLst>
                                        </p:cTn>
                                        <p:tgtEl>
                                          <p:spTgt spid="5"/>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style.rotation</p:attrName>
                                        </p:attrNameLst>
                                      </p:cBhvr>
                                      <p:tavLst>
                                        <p:tav tm="0">
                                          <p:val>
                                            <p:fltVal val="720"/>
                                          </p:val>
                                        </p:tav>
                                        <p:tav tm="100000">
                                          <p:val>
                                            <p:fltVal val="0"/>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ভিডিও ক্যামেরা</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05" y="1524000"/>
            <a:ext cx="2818142" cy="28181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951" y="1752600"/>
            <a:ext cx="3791688" cy="2442479"/>
          </a:xfrm>
          <a:prstGeom prst="rect">
            <a:avLst/>
          </a:prstGeom>
        </p:spPr>
      </p:pic>
      <p:sp>
        <p:nvSpPr>
          <p:cNvPr id="5" name="TextBox 4"/>
          <p:cNvSpPr txBox="1"/>
          <p:nvPr/>
        </p:nvSpPr>
        <p:spPr>
          <a:xfrm>
            <a:off x="771525" y="4426803"/>
            <a:ext cx="7484370" cy="830997"/>
          </a:xfrm>
          <a:prstGeom prst="rect">
            <a:avLst/>
          </a:prstGeom>
          <a:noFill/>
        </p:spPr>
        <p:txBody>
          <a:bodyPr wrap="square" rtlCol="0">
            <a:spAutoFit/>
          </a:bodyPr>
          <a:lstStyle/>
          <a:p>
            <a:pPr algn="just"/>
            <a:r>
              <a:rPr lang="bn-BD" sz="2400" dirty="0" smtClean="0">
                <a:latin typeface="NikoshBAN" pitchFamily="2" charset="0"/>
                <a:cs typeface="NikoshBAN" pitchFamily="2" charset="0"/>
              </a:rPr>
              <a:t>ভিডিও ক্যামেরা ডিজিটাল ক্যামেরার মত ভিডিও ছবি তুলে সাথে সাথে ভিডিওটি মেমরিতে জমা রাখে। </a:t>
            </a:r>
            <a:endParaRPr lang="en-US" sz="2400" dirty="0">
              <a:latin typeface="Srabonti" pitchFamily="2" charset="0"/>
            </a:endParaRPr>
          </a:p>
        </p:txBody>
      </p:sp>
      <p:sp>
        <p:nvSpPr>
          <p:cNvPr id="6" name="TextBox 5"/>
          <p:cNvSpPr txBox="1"/>
          <p:nvPr/>
        </p:nvSpPr>
        <p:spPr>
          <a:xfrm>
            <a:off x="771525" y="5486400"/>
            <a:ext cx="7484370" cy="830997"/>
          </a:xfrm>
          <a:prstGeom prst="rect">
            <a:avLst/>
          </a:prstGeom>
          <a:noFill/>
        </p:spPr>
        <p:txBody>
          <a:bodyPr wrap="square" rtlCol="0">
            <a:spAutoFit/>
          </a:bodyPr>
          <a:lstStyle/>
          <a:p>
            <a:pPr algn="just"/>
            <a:r>
              <a:rPr lang="bn-BD" sz="2400" dirty="0" smtClean="0">
                <a:latin typeface="NikoshBAN" pitchFamily="2" charset="0"/>
                <a:cs typeface="NikoshBAN" pitchFamily="2" charset="0"/>
              </a:rPr>
              <a:t>একটি </a:t>
            </a:r>
            <a:r>
              <a:rPr lang="en-US" sz="2400" dirty="0" smtClean="0">
                <a:latin typeface="NikoshBAN" pitchFamily="2" charset="0"/>
                <a:cs typeface="NikoshBAN" pitchFamily="2" charset="0"/>
              </a:rPr>
              <a:t>USB </a:t>
            </a:r>
            <a:r>
              <a:rPr lang="bn-BD" sz="2400" dirty="0" smtClean="0">
                <a:latin typeface="NikoshBAN" pitchFamily="2" charset="0"/>
                <a:cs typeface="NikoshBAN" pitchFamily="2" charset="0"/>
              </a:rPr>
              <a:t>ক্যাবলের মাধ্যমে ভিডিওটি কম্পিউটারে নেওয়া হয় এবং </a:t>
            </a:r>
            <a:r>
              <a:rPr lang="en-US" sz="2400" dirty="0" smtClean="0">
                <a:latin typeface="NikoshBAN" pitchFamily="2" charset="0"/>
                <a:cs typeface="NikoshBAN" pitchFamily="2" charset="0"/>
              </a:rPr>
              <a:t>CD/DVD </a:t>
            </a:r>
            <a:r>
              <a:rPr lang="bn-BD" sz="2400" dirty="0" smtClean="0">
                <a:latin typeface="NikoshBAN" pitchFamily="2" charset="0"/>
                <a:cs typeface="NikoshBAN" pitchFamily="2" charset="0"/>
              </a:rPr>
              <a:t>তে সংরক্ষণ করা হয়।</a:t>
            </a:r>
            <a:endParaRPr lang="en-US" sz="2400" dirty="0">
              <a:latin typeface="Srabonti" pitchFamily="2" charset="0"/>
            </a:endParaRPr>
          </a:p>
        </p:txBody>
      </p:sp>
    </p:spTree>
    <p:extLst>
      <p:ext uri="{BB962C8B-B14F-4D97-AF65-F5344CB8AC3E}">
        <p14:creationId xmlns:p14="http://schemas.microsoft.com/office/powerpoint/2010/main" val="92188491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iterate type="lt">
                                    <p:tmPct val="10000"/>
                                  </p:iterate>
                                  <p:childTnLst>
                                    <p:set>
                                      <p:cBhvr>
                                        <p:cTn id="35" dur="1" fill="hold">
                                          <p:stCondLst>
                                            <p:cond delay="0"/>
                                          </p:stCondLst>
                                        </p:cTn>
                                        <p:tgtEl>
                                          <p:spTgt spid="5"/>
                                        </p:tgtEl>
                                        <p:attrNameLst>
                                          <p:attrName>style.visibility</p:attrName>
                                        </p:attrNameLst>
                                      </p:cBhvr>
                                      <p:to>
                                        <p:strVal val="visible"/>
                                      </p:to>
                                    </p:set>
                                    <p:animEffect transition="in" filter="diamond(i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ওয়েব ক্যাম</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887" y="1219200"/>
            <a:ext cx="2975713" cy="29757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47800"/>
            <a:ext cx="2625419" cy="2625419"/>
          </a:xfrm>
          <a:prstGeom prst="rect">
            <a:avLst/>
          </a:prstGeom>
        </p:spPr>
      </p:pic>
      <p:sp>
        <p:nvSpPr>
          <p:cNvPr id="5" name="TextBox 4"/>
          <p:cNvSpPr txBox="1"/>
          <p:nvPr/>
        </p:nvSpPr>
        <p:spPr>
          <a:xfrm>
            <a:off x="1009650" y="4038600"/>
            <a:ext cx="7372350" cy="954107"/>
          </a:xfrm>
          <a:prstGeom prst="rect">
            <a:avLst/>
          </a:prstGeom>
          <a:noFill/>
        </p:spPr>
        <p:txBody>
          <a:bodyPr wrap="square" rtlCol="0">
            <a:spAutoFit/>
          </a:bodyPr>
          <a:lstStyle/>
          <a:p>
            <a:pPr algn="just"/>
            <a:r>
              <a:rPr lang="en-US" dirty="0">
                <a:latin typeface="Srabonti" pitchFamily="2" charset="0"/>
              </a:rPr>
              <a:t> </a:t>
            </a:r>
            <a:r>
              <a:rPr lang="bn-BD" sz="2800" dirty="0" smtClean="0">
                <a:latin typeface="NikoshBAN" pitchFamily="2" charset="0"/>
                <a:cs typeface="NikoshBAN" pitchFamily="2" charset="0"/>
              </a:rPr>
              <a:t>ওয়েব ক্যাম একটি মুভি বা স্টিল ক্যামেরা যাকে সরাসরি কম্পিউটারে জুড়ে দেওয়া হয়।</a:t>
            </a:r>
            <a:endParaRPr lang="en-US" dirty="0">
              <a:latin typeface="Srabonti" pitchFamily="2" charset="0"/>
            </a:endParaRPr>
          </a:p>
        </p:txBody>
      </p:sp>
      <p:sp>
        <p:nvSpPr>
          <p:cNvPr id="6" name="TextBox 5"/>
          <p:cNvSpPr txBox="1"/>
          <p:nvPr/>
        </p:nvSpPr>
        <p:spPr>
          <a:xfrm>
            <a:off x="962024" y="5257800"/>
            <a:ext cx="7400925"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ওয়েব ক্যাম ব্যবহার করে ইন্টারনেটের মাধ্যমে যে কোন স্থানে ছবি পাঠানো যায়। এটি দ্বারা  ভিডিও চ্যাট করা যায়।</a:t>
            </a:r>
            <a:endParaRPr lang="en-US" dirty="0">
              <a:latin typeface="Srabonti" pitchFamily="2" charset="0"/>
            </a:endParaRPr>
          </a:p>
        </p:txBody>
      </p:sp>
    </p:spTree>
    <p:extLst>
      <p:ext uri="{BB962C8B-B14F-4D97-AF65-F5344CB8AC3E}">
        <p14:creationId xmlns:p14="http://schemas.microsoft.com/office/powerpoint/2010/main" val="176854886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জয়স্টিক</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28" y="1524000"/>
            <a:ext cx="2561947" cy="28181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413" y="1600200"/>
            <a:ext cx="2870432" cy="2520378"/>
          </a:xfrm>
          <a:prstGeom prst="rect">
            <a:avLst/>
          </a:prstGeom>
        </p:spPr>
      </p:pic>
      <p:sp>
        <p:nvSpPr>
          <p:cNvPr id="5" name="TextBox 4"/>
          <p:cNvSpPr txBox="1"/>
          <p:nvPr/>
        </p:nvSpPr>
        <p:spPr>
          <a:xfrm>
            <a:off x="1066800" y="4953000"/>
            <a:ext cx="7010400"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জয়স্টিক (</a:t>
            </a:r>
            <a:r>
              <a:rPr lang="en-US" sz="2800" dirty="0" smtClean="0">
                <a:latin typeface="NikoshBAN" pitchFamily="2" charset="0"/>
                <a:cs typeface="NikoshBAN" pitchFamily="2" charset="0"/>
              </a:rPr>
              <a:t>Joystick)  </a:t>
            </a:r>
            <a:r>
              <a:rPr lang="bn-BD" sz="2800" dirty="0" smtClean="0">
                <a:latin typeface="NikoshBAN" pitchFamily="2" charset="0"/>
                <a:cs typeface="NikoshBAN" pitchFamily="2" charset="0"/>
              </a:rPr>
              <a:t>ডিভাইসটি গেম খেলার জন্য ব্যবহার করা হয়। জয়স্টিক দ্বারা সিগনালকে বিভিন্ন দিকে মুভ করা হয়।</a:t>
            </a:r>
            <a:endParaRPr lang="en-US" sz="2800" dirty="0">
              <a:latin typeface="Srabonti" pitchFamily="2" charset="0"/>
            </a:endParaRPr>
          </a:p>
        </p:txBody>
      </p:sp>
    </p:spTree>
    <p:extLst>
      <p:ext uri="{BB962C8B-B14F-4D97-AF65-F5344CB8AC3E}">
        <p14:creationId xmlns:p14="http://schemas.microsoft.com/office/powerpoint/2010/main" val="11084507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circle(in)">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ওএমআর</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02" y="1447800"/>
            <a:ext cx="4099298" cy="25922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40" y="1295400"/>
            <a:ext cx="2032665" cy="2787217"/>
          </a:xfrm>
          <a:prstGeom prst="rect">
            <a:avLst/>
          </a:prstGeom>
        </p:spPr>
      </p:pic>
      <p:sp>
        <p:nvSpPr>
          <p:cNvPr id="5" name="TextBox 4"/>
          <p:cNvSpPr txBox="1"/>
          <p:nvPr/>
        </p:nvSpPr>
        <p:spPr>
          <a:xfrm>
            <a:off x="533400" y="4191000"/>
            <a:ext cx="8153400" cy="2677656"/>
          </a:xfrm>
          <a:prstGeom prst="rect">
            <a:avLst/>
          </a:prstGeom>
          <a:noFill/>
        </p:spPr>
        <p:txBody>
          <a:bodyPr wrap="square" rtlCol="0">
            <a:spAutoFit/>
          </a:bodyPr>
          <a:lstStyle/>
          <a:p>
            <a:pPr algn="just"/>
            <a:r>
              <a:rPr lang="bn-BD" sz="2800" dirty="0" smtClean="0">
                <a:latin typeface="NikoshBAN" pitchFamily="2" charset="0"/>
                <a:cs typeface="NikoshBAN" pitchFamily="2" charset="0"/>
              </a:rPr>
              <a:t>অপটিক্যাল মার্ক রিডার (ওএমআর) এক ধরনের পঠন যন্ত্র। ওএমআর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কাল কালির দাগ বা পেন্সিলের দাগ বুঝতে পারে। বিশেষ ব্যবস্থার মাধ্যমে কম্পিউটার ওএমআর এর মাধ্যমে ভরাটকৃত বৃত্ত বা দাগ বুঝে নেয়। যখন উত্তরপত্রটি ওএমআর মেশিনে দেওয়া হয় তখন ওএমআর সব কালির দাগ পড়ে নেয় এবং পূর্বে কম্পিউটারের স্মৃতিতে রক্ষিত উত্তরের সাথে তুলনা করে সঠিক উত্তর নির্ণয় করে।</a:t>
            </a:r>
            <a:endParaRPr lang="en-US" sz="2800" dirty="0">
              <a:latin typeface="Srabonti" pitchFamily="2" charset="0"/>
            </a:endParaRPr>
          </a:p>
        </p:txBody>
      </p:sp>
    </p:spTree>
    <p:extLst>
      <p:ext uri="{BB962C8B-B14F-4D97-AF65-F5344CB8AC3E}">
        <p14:creationId xmlns:p14="http://schemas.microsoft.com/office/powerpoint/2010/main" val="374377415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মাইক্রোফোন</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07" y="1524000"/>
            <a:ext cx="3329540" cy="31547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340" y="1371600"/>
            <a:ext cx="2442859" cy="3276600"/>
          </a:xfrm>
          <a:prstGeom prst="rect">
            <a:avLst/>
          </a:prstGeom>
        </p:spPr>
      </p:pic>
      <p:sp>
        <p:nvSpPr>
          <p:cNvPr id="5" name="TextBox 4"/>
          <p:cNvSpPr txBox="1"/>
          <p:nvPr/>
        </p:nvSpPr>
        <p:spPr>
          <a:xfrm>
            <a:off x="533400" y="5177135"/>
            <a:ext cx="7924800" cy="954107"/>
          </a:xfrm>
          <a:prstGeom prst="rect">
            <a:avLst/>
          </a:prstGeom>
          <a:noFill/>
        </p:spPr>
        <p:txBody>
          <a:bodyPr wrap="square" rtlCol="0">
            <a:spAutoFit/>
          </a:bodyPr>
          <a:lstStyle/>
          <a:p>
            <a:pPr algn="ctr"/>
            <a:r>
              <a:rPr lang="bn-BD" sz="2800" dirty="0">
                <a:latin typeface="NikoshBAN" pitchFamily="2" charset="0"/>
                <a:cs typeface="NikoshBAN" pitchFamily="2" charset="0"/>
              </a:rPr>
              <a:t>শ</a:t>
            </a:r>
            <a:r>
              <a:rPr lang="bn-BD" sz="2800" dirty="0" smtClean="0">
                <a:latin typeface="NikoshBAN" pitchFamily="2" charset="0"/>
                <a:cs typeface="NikoshBAN" pitchFamily="2" charset="0"/>
              </a:rPr>
              <a:t>ব্দ ধারণ করে মাইক্রোফোন সরাসরি কম্পিউটারের </a:t>
            </a:r>
          </a:p>
          <a:p>
            <a:pPr algn="ctr"/>
            <a:r>
              <a:rPr lang="bn-BD" sz="2800" dirty="0" smtClean="0">
                <a:latin typeface="NikoshBAN" pitchFamily="2" charset="0"/>
                <a:cs typeface="NikoshBAN" pitchFamily="2" charset="0"/>
              </a:rPr>
              <a:t>মেমরিতে জমা রাখে। </a:t>
            </a:r>
            <a:endParaRPr lang="en-US" sz="2800" dirty="0">
              <a:latin typeface="Srabonti" pitchFamily="2" charset="0"/>
            </a:endParaRPr>
          </a:p>
        </p:txBody>
      </p:sp>
    </p:spTree>
    <p:extLst>
      <p:ext uri="{BB962C8B-B14F-4D97-AF65-F5344CB8AC3E}">
        <p14:creationId xmlns:p14="http://schemas.microsoft.com/office/powerpoint/2010/main" val="43246092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বারকোড রিডার</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35100"/>
            <a:ext cx="2971800" cy="3581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752600"/>
            <a:ext cx="3810000" cy="2971800"/>
          </a:xfrm>
          <a:prstGeom prst="rect">
            <a:avLst/>
          </a:prstGeom>
        </p:spPr>
      </p:pic>
      <p:sp>
        <p:nvSpPr>
          <p:cNvPr id="5" name="TextBox 4"/>
          <p:cNvSpPr txBox="1"/>
          <p:nvPr/>
        </p:nvSpPr>
        <p:spPr>
          <a:xfrm>
            <a:off x="533400" y="5177135"/>
            <a:ext cx="7924800"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পণ্যের গায়ে মুদ্রিত ভিন্ন তথ্যের (বারকোড) পাঠ উদ্ধার করার কাজে বারকোড রিডার ব্যবহৃত হয়। </a:t>
            </a:r>
            <a:endParaRPr lang="en-US" sz="2800" dirty="0">
              <a:latin typeface="Srabonti" pitchFamily="2" charset="0"/>
            </a:endParaRPr>
          </a:p>
        </p:txBody>
      </p:sp>
    </p:spTree>
    <p:extLst>
      <p:ext uri="{BB962C8B-B14F-4D97-AF65-F5344CB8AC3E}">
        <p14:creationId xmlns:p14="http://schemas.microsoft.com/office/powerpoint/2010/main" val="2968806614"/>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830997"/>
          </a:xfrm>
          <a:prstGeom prst="rect">
            <a:avLst/>
          </a:prstGeom>
          <a:noFill/>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609601" y="1981200"/>
            <a:ext cx="8512628" cy="584775"/>
          </a:xfrm>
          <a:prstGeom prst="rect">
            <a:avLst/>
          </a:prstGeom>
          <a:noFill/>
        </p:spPr>
        <p:txBody>
          <a:bodyPr wrap="square" rtlCol="0">
            <a:spAutoFit/>
          </a:bodyPr>
          <a:lstStyle/>
          <a:p>
            <a:r>
              <a:rPr lang="bn-BD" sz="3200" dirty="0" smtClean="0">
                <a:latin typeface="NikoshBAN" pitchFamily="2" charset="0"/>
                <a:cs typeface="NikoshBAN" pitchFamily="2" charset="0"/>
              </a:rPr>
              <a:t>১।   ইনপুট ডিভাইসের কাজ কি?</a:t>
            </a:r>
            <a:endParaRPr lang="en-US" sz="3200" dirty="0">
              <a:latin typeface="NikoshBAN" pitchFamily="2" charset="0"/>
              <a:cs typeface="NikoshBAN" pitchFamily="2" charset="0"/>
            </a:endParaRPr>
          </a:p>
        </p:txBody>
      </p:sp>
      <p:sp>
        <p:nvSpPr>
          <p:cNvPr id="4" name="TextBox 3"/>
          <p:cNvSpPr txBox="1"/>
          <p:nvPr/>
        </p:nvSpPr>
        <p:spPr>
          <a:xfrm>
            <a:off x="609602" y="2642491"/>
            <a:ext cx="8534398" cy="584775"/>
          </a:xfrm>
          <a:prstGeom prst="rect">
            <a:avLst/>
          </a:prstGeom>
          <a:noFill/>
        </p:spPr>
        <p:txBody>
          <a:bodyPr wrap="square" rtlCol="0">
            <a:spAutoFit/>
          </a:bodyPr>
          <a:lstStyle/>
          <a:p>
            <a:r>
              <a:rPr lang="bn-BD" sz="3200" dirty="0">
                <a:latin typeface="NikoshBAN" pitchFamily="2" charset="0"/>
                <a:cs typeface="NikoshBAN" pitchFamily="2" charset="0"/>
              </a:rPr>
              <a:t>২</a:t>
            </a:r>
            <a:r>
              <a:rPr lang="bn-BD" sz="3200" dirty="0" smtClean="0">
                <a:latin typeface="NikoshBAN" pitchFamily="2" charset="0"/>
                <a:cs typeface="NikoshBAN" pitchFamily="2" charset="0"/>
              </a:rPr>
              <a:t>।   কয়েকটি ইনপুট ডিভাইসের নাম বল?</a:t>
            </a:r>
            <a:endParaRPr lang="en-US" sz="3200" dirty="0">
              <a:latin typeface="NikoshBAN" pitchFamily="2" charset="0"/>
              <a:cs typeface="NikoshBAN" pitchFamily="2" charset="0"/>
            </a:endParaRPr>
          </a:p>
        </p:txBody>
      </p:sp>
      <p:sp>
        <p:nvSpPr>
          <p:cNvPr id="5" name="TextBox 4"/>
          <p:cNvSpPr txBox="1"/>
          <p:nvPr/>
        </p:nvSpPr>
        <p:spPr>
          <a:xfrm>
            <a:off x="609601" y="3268387"/>
            <a:ext cx="8534398" cy="584775"/>
          </a:xfrm>
          <a:prstGeom prst="rect">
            <a:avLst/>
          </a:prstGeom>
          <a:noFill/>
        </p:spPr>
        <p:txBody>
          <a:bodyPr wrap="square" rtlCol="0">
            <a:spAutoFit/>
          </a:bodyPr>
          <a:lstStyle/>
          <a:p>
            <a:r>
              <a:rPr lang="bn-BD" sz="3200" dirty="0" smtClean="0">
                <a:latin typeface="NikoshBAN" pitchFamily="2" charset="0"/>
                <a:cs typeface="NikoshBAN" pitchFamily="2" charset="0"/>
              </a:rPr>
              <a:t>৩।   ইনপুট ডিভাইসের মধ্যে সবচেয়ে গুরুত্বপূর্ণ ডিভাইস কোনটি?</a:t>
            </a:r>
            <a:endParaRPr lang="en-US" sz="3200" dirty="0">
              <a:latin typeface="NikoshBAN" pitchFamily="2" charset="0"/>
              <a:cs typeface="NikoshBAN" pitchFamily="2" charset="0"/>
            </a:endParaRPr>
          </a:p>
        </p:txBody>
      </p:sp>
      <p:sp>
        <p:nvSpPr>
          <p:cNvPr id="6" name="TextBox 5"/>
          <p:cNvSpPr txBox="1"/>
          <p:nvPr/>
        </p:nvSpPr>
        <p:spPr>
          <a:xfrm>
            <a:off x="609601" y="3914718"/>
            <a:ext cx="8512628" cy="584775"/>
          </a:xfrm>
          <a:prstGeom prst="rect">
            <a:avLst/>
          </a:prstGeom>
          <a:noFill/>
        </p:spPr>
        <p:txBody>
          <a:bodyPr wrap="square" rtlCol="0">
            <a:spAutoFit/>
          </a:bodyPr>
          <a:lstStyle/>
          <a:p>
            <a:r>
              <a:rPr lang="bn-BD" sz="3200" dirty="0">
                <a:latin typeface="NikoshBAN" pitchFamily="2" charset="0"/>
                <a:cs typeface="NikoshBAN" pitchFamily="2" charset="0"/>
              </a:rPr>
              <a:t>৪</a:t>
            </a:r>
            <a:r>
              <a:rPr lang="bn-BD" sz="3200" dirty="0" smtClean="0">
                <a:latin typeface="NikoshBAN" pitchFamily="2" charset="0"/>
                <a:cs typeface="NikoshBAN" pitchFamily="2" charset="0"/>
              </a:rPr>
              <a:t>।   পরীক্ষার খাতা মূল্যায়নে কোন ইনপুট ডিভাইসটি ব্যবহৃত হয়?</a:t>
            </a:r>
            <a:endParaRPr lang="en-US" sz="3200" dirty="0">
              <a:latin typeface="NikoshBAN" pitchFamily="2" charset="0"/>
              <a:cs typeface="NikoshBAN" pitchFamily="2" charset="0"/>
            </a:endParaRPr>
          </a:p>
        </p:txBody>
      </p:sp>
      <p:sp>
        <p:nvSpPr>
          <p:cNvPr id="7" name="TextBox 6"/>
          <p:cNvSpPr txBox="1"/>
          <p:nvPr/>
        </p:nvSpPr>
        <p:spPr>
          <a:xfrm>
            <a:off x="609601" y="4596825"/>
            <a:ext cx="8498114" cy="584775"/>
          </a:xfrm>
          <a:prstGeom prst="rect">
            <a:avLst/>
          </a:prstGeom>
          <a:noFill/>
        </p:spPr>
        <p:txBody>
          <a:bodyPr wrap="square" rtlCol="0">
            <a:spAutoFit/>
          </a:bodyPr>
          <a:lstStyle/>
          <a:p>
            <a:r>
              <a:rPr lang="bn-BD" sz="3200" dirty="0" smtClean="0">
                <a:latin typeface="NikoshBAN" pitchFamily="2" charset="0"/>
                <a:cs typeface="NikoshBAN" pitchFamily="2" charset="0"/>
              </a:rPr>
              <a:t>৫।   গেম খেলার জন্য কোন ইনপুট ডিভাইসটি ব্যবহার করা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03109861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iterate type="lt">
                                    <p:tmPct val="10000"/>
                                  </p:iterate>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830997"/>
          </a:xfrm>
          <a:prstGeom prst="rect">
            <a:avLst/>
          </a:prstGeom>
          <a:noFill/>
        </p:spPr>
        <p:txBody>
          <a:bodyPr wrap="square" rtlCol="0">
            <a:spAutoFit/>
          </a:bodyPr>
          <a:lstStyle/>
          <a:p>
            <a:pPr algn="ctr"/>
            <a:r>
              <a:rPr lang="bn-BD" sz="4800" dirty="0" smtClean="0">
                <a:latin typeface="NikoshBAN" pitchFamily="2" charset="0"/>
                <a:cs typeface="NikoshBAN" pitchFamily="2" charset="0"/>
              </a:rPr>
              <a:t>বাড়ীর কাজ</a:t>
            </a:r>
            <a:endParaRPr lang="en-US" sz="4800" dirty="0">
              <a:latin typeface="NikoshBAN" pitchFamily="2" charset="0"/>
              <a:cs typeface="NikoshBAN" pitchFamily="2" charset="0"/>
            </a:endParaRPr>
          </a:p>
        </p:txBody>
      </p:sp>
      <p:sp>
        <p:nvSpPr>
          <p:cNvPr id="3" name="TextBox 2"/>
          <p:cNvSpPr txBox="1"/>
          <p:nvPr/>
        </p:nvSpPr>
        <p:spPr>
          <a:xfrm>
            <a:off x="914400" y="2055674"/>
            <a:ext cx="7315199" cy="1754326"/>
          </a:xfrm>
          <a:prstGeom prst="rect">
            <a:avLst/>
          </a:prstGeom>
          <a:noFill/>
        </p:spPr>
        <p:txBody>
          <a:bodyPr wrap="square" rtlCol="0">
            <a:spAutoFit/>
          </a:bodyPr>
          <a:lstStyle/>
          <a:p>
            <a:r>
              <a:rPr lang="bn-BD" sz="3600" dirty="0" smtClean="0">
                <a:latin typeface="NikoshBAN" pitchFamily="2" charset="0"/>
                <a:cs typeface="NikoshBAN" pitchFamily="2" charset="0"/>
              </a:rPr>
              <a:t>তুমি কি কোন ইনপুট ডিভাইসের কথা কল্পনা করতে পারো যেটা একই সাথে আউটপুট ডিভাইস হিসেবেও কাজ করবে?</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9310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heel(8)">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heel(4)">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828800"/>
            <a:ext cx="4659086" cy="2400657"/>
          </a:xfrm>
          <a:prstGeom prst="rect">
            <a:avLst/>
          </a:prstGeom>
          <a:noFill/>
        </p:spPr>
        <p:txBody>
          <a:bodyPr wrap="square" rtlCol="0">
            <a:spAutoFit/>
          </a:bodyPr>
          <a:lstStyle/>
          <a:p>
            <a:r>
              <a:rPr lang="bn-BD" sz="15000" dirty="0" smtClean="0">
                <a:latin typeface="NikoshBAN" pitchFamily="2" charset="0"/>
                <a:cs typeface="NikoshBAN" pitchFamily="2" charset="0"/>
              </a:rPr>
              <a:t>স্বাগতম</a:t>
            </a:r>
            <a:endParaRPr lang="en-US" sz="15000" dirty="0">
              <a:latin typeface="NikoshBAN" pitchFamily="2" charset="0"/>
              <a:cs typeface="NikoshBAN" pitchFamily="2" charset="0"/>
            </a:endParaRPr>
          </a:p>
        </p:txBody>
      </p:sp>
    </p:spTree>
    <p:extLst>
      <p:ext uri="{BB962C8B-B14F-4D97-AF65-F5344CB8AC3E}">
        <p14:creationId xmlns:p14="http://schemas.microsoft.com/office/powerpoint/2010/main" val="10010333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2800"/>
            <a:ext cx="9144000" cy="1569660"/>
          </a:xfrm>
          <a:prstGeom prst="rect">
            <a:avLst/>
          </a:prstGeom>
          <a:noFill/>
        </p:spPr>
        <p:txBody>
          <a:bodyPr wrap="square" rtlCol="0">
            <a:spAutoFit/>
          </a:bodyPr>
          <a:lstStyle/>
          <a:p>
            <a:pPr algn="ctr"/>
            <a:r>
              <a:rPr lang="bn-BD" sz="9600" dirty="0" smtClean="0">
                <a:solidFill>
                  <a:srgbClr val="FF0000"/>
                </a:solidFill>
                <a:latin typeface="NikoshBAN" pitchFamily="2" charset="0"/>
                <a:cs typeface="NikoshBAN" pitchFamily="2" charset="0"/>
              </a:rPr>
              <a:t>ধন্যবাদ</a:t>
            </a:r>
            <a:endParaRPr lang="en-US" sz="9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25910395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তথ্য ও যোগাযোগ প্রযুক্তি</a:t>
            </a:r>
            <a:endParaRPr lang="en-US" sz="6000" dirty="0">
              <a:solidFill>
                <a:srgbClr val="FF0000"/>
              </a:solidFill>
              <a:latin typeface="NikoshBAN" pitchFamily="2" charset="0"/>
              <a:cs typeface="NikoshBAN" pitchFamily="2" charset="0"/>
            </a:endParaRPr>
          </a:p>
        </p:txBody>
      </p:sp>
      <p:sp>
        <p:nvSpPr>
          <p:cNvPr id="3" name="TextBox 2"/>
          <p:cNvSpPr txBox="1"/>
          <p:nvPr/>
        </p:nvSpPr>
        <p:spPr>
          <a:xfrm>
            <a:off x="4572000" y="1600200"/>
            <a:ext cx="3810000" cy="4339650"/>
          </a:xfrm>
          <a:prstGeom prst="rect">
            <a:avLst/>
          </a:prstGeom>
          <a:solidFill>
            <a:schemeClr val="accent2">
              <a:lumMod val="50000"/>
            </a:schemeClr>
          </a:solidFill>
          <a:ln>
            <a:solidFill>
              <a:schemeClr val="accent2">
                <a:lumMod val="75000"/>
              </a:schemeClr>
            </a:solidFill>
          </a:ln>
        </p:spPr>
        <p:txBody>
          <a:bodyPr wrap="square" rtlCol="0">
            <a:spAutoFit/>
          </a:bodyPr>
          <a:lstStyle/>
          <a:p>
            <a:pPr algn="ctr"/>
            <a:endParaRPr lang="en-US" sz="4000" dirty="0" smtClean="0">
              <a:solidFill>
                <a:schemeClr val="bg1"/>
              </a:solidFill>
              <a:latin typeface="NikoshBAN" pitchFamily="2" charset="0"/>
              <a:cs typeface="NikoshBAN" pitchFamily="2" charset="0"/>
            </a:endParaRPr>
          </a:p>
          <a:p>
            <a:pPr algn="ctr"/>
            <a:r>
              <a:rPr lang="bn-BD" sz="3600" dirty="0" smtClean="0">
                <a:solidFill>
                  <a:schemeClr val="bg1"/>
                </a:solidFill>
                <a:latin typeface="NikoshBAN" pitchFamily="2" charset="0"/>
                <a:cs typeface="NikoshBAN" pitchFamily="2" charset="0"/>
              </a:rPr>
              <a:t>ষষ্ঠ শ্রেণি</a:t>
            </a:r>
            <a:endParaRPr lang="en-US" sz="3600" dirty="0" smtClean="0">
              <a:solidFill>
                <a:schemeClr val="bg1"/>
              </a:solidFill>
              <a:latin typeface="NikoshBAN" pitchFamily="2" charset="0"/>
              <a:cs typeface="NikoshBAN" pitchFamily="2" charset="0"/>
            </a:endParaRPr>
          </a:p>
          <a:p>
            <a:pPr algn="ctr"/>
            <a:endParaRPr lang="bn-BD" sz="3600" dirty="0" smtClean="0">
              <a:solidFill>
                <a:schemeClr val="bg1"/>
              </a:solidFill>
              <a:latin typeface="NikoshBAN" pitchFamily="2" charset="0"/>
              <a:cs typeface="NikoshBAN" pitchFamily="2" charset="0"/>
            </a:endParaRPr>
          </a:p>
          <a:p>
            <a:pPr algn="ctr"/>
            <a:r>
              <a:rPr lang="bn-BD" sz="3600" dirty="0" smtClean="0">
                <a:solidFill>
                  <a:schemeClr val="bg1"/>
                </a:solidFill>
                <a:latin typeface="NikoshBAN" pitchFamily="2" charset="0"/>
                <a:cs typeface="NikoshBAN" pitchFamily="2" charset="0"/>
              </a:rPr>
              <a:t>দ্বিতীয় অধ্যায়ঃ </a:t>
            </a:r>
          </a:p>
          <a:p>
            <a:pPr algn="ctr"/>
            <a:r>
              <a:rPr lang="bn-BD" sz="3600" dirty="0" smtClean="0">
                <a:solidFill>
                  <a:schemeClr val="bg1"/>
                </a:solidFill>
                <a:latin typeface="NikoshBAN" pitchFamily="2" charset="0"/>
                <a:cs typeface="NikoshBAN" pitchFamily="2" charset="0"/>
              </a:rPr>
              <a:t>তথ্য ও যোগাযোগ প্রযুক্তি সংশ্লিষ্ট যন্ত্রপাতি</a:t>
            </a:r>
            <a:endParaRPr lang="en-US" sz="3600" dirty="0" smtClean="0">
              <a:solidFill>
                <a:schemeClr val="bg1"/>
              </a:solidFill>
              <a:latin typeface="NikoshBAN" pitchFamily="2" charset="0"/>
              <a:cs typeface="NikoshBAN" pitchFamily="2" charset="0"/>
            </a:endParaRPr>
          </a:p>
          <a:p>
            <a:pPr algn="ctr"/>
            <a:endParaRPr lang="bn-BD" sz="3600" dirty="0" smtClean="0">
              <a:solidFill>
                <a:schemeClr val="bg1"/>
              </a:solidFill>
              <a:latin typeface="NikoshBAN" pitchFamily="2" charset="0"/>
              <a:cs typeface="NikoshBAN" pitchFamily="2" charset="0"/>
            </a:endParaRPr>
          </a:p>
          <a:p>
            <a:pPr algn="ctr"/>
            <a:endParaRPr lang="en-US" sz="2000" dirty="0">
              <a:solidFill>
                <a:schemeClr val="bg1"/>
              </a:solidFill>
              <a:latin typeface="NikoshBAN" pitchFamily="2" charset="0"/>
              <a:cs typeface="NikoshBAN"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5263"/>
            <a:ext cx="32956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707970"/>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4)">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Scale>
                                      <p:cBhvr>
                                        <p:cTn id="2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gtEl>
                                        <p:attrNameLst>
                                          <p:attrName>ppt_x</p:attrName>
                                          <p:attrName>ppt_y</p:attrName>
                                        </p:attrNameLst>
                                      </p:cBhvr>
                                    </p:animMotion>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81200"/>
            <a:ext cx="914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কোন কম্পিউটারে তথ্য-উপাত্ত দেওয়ার জন্য কি প্রয়োজন?</a:t>
            </a:r>
            <a:endParaRPr lang="en-US" sz="2800" dirty="0">
              <a:latin typeface="NikoshBAN" pitchFamily="2" charset="0"/>
              <a:cs typeface="NikoshBAN" pitchFamily="2" charset="0"/>
            </a:endParaRPr>
          </a:p>
        </p:txBody>
      </p:sp>
      <p:sp>
        <p:nvSpPr>
          <p:cNvPr id="3" name="TextBox 2"/>
          <p:cNvSpPr txBox="1"/>
          <p:nvPr/>
        </p:nvSpPr>
        <p:spPr>
          <a:xfrm>
            <a:off x="28575" y="3338840"/>
            <a:ext cx="9144000"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উত্তর</a:t>
            </a:r>
            <a:endParaRPr lang="en-US" sz="4000" dirty="0">
              <a:latin typeface="NikoshBAN" pitchFamily="2" charset="0"/>
              <a:cs typeface="NikoshBAN" pitchFamily="2" charset="0"/>
            </a:endParaRPr>
          </a:p>
        </p:txBody>
      </p:sp>
      <p:sp>
        <p:nvSpPr>
          <p:cNvPr id="4" name="TextBox 3"/>
          <p:cNvSpPr txBox="1"/>
          <p:nvPr/>
        </p:nvSpPr>
        <p:spPr>
          <a:xfrm>
            <a:off x="0" y="609600"/>
            <a:ext cx="9144000"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নিচের প্রশ্নটির উত্তর দাও</a:t>
            </a:r>
            <a:endParaRPr lang="en-US" sz="4000" dirty="0">
              <a:latin typeface="NikoshBAN" pitchFamily="2" charset="0"/>
              <a:cs typeface="NikoshBAN" pitchFamily="2" charset="0"/>
            </a:endParaRPr>
          </a:p>
        </p:txBody>
      </p:sp>
      <p:sp>
        <p:nvSpPr>
          <p:cNvPr id="5" name="TextBox 4"/>
          <p:cNvSpPr txBox="1"/>
          <p:nvPr/>
        </p:nvSpPr>
        <p:spPr>
          <a:xfrm>
            <a:off x="-9525" y="4104620"/>
            <a:ext cx="914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কোন কম্পিউটারে তথ্য উপাত্ত দেওয়ার জন্য ইনপুট ডিভাইসের প্রয়োজন হয়।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51551151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923330"/>
          </a:xfrm>
          <a:prstGeom prst="rect">
            <a:avLst/>
          </a:prstGeom>
          <a:noFill/>
        </p:spPr>
        <p:txBody>
          <a:bodyPr wrap="square" rtlCol="0">
            <a:spAutoFit/>
          </a:bodyPr>
          <a:lstStyle/>
          <a:p>
            <a:pPr algn="ctr"/>
            <a:r>
              <a:rPr lang="bn-BD" sz="5400" dirty="0" smtClean="0">
                <a:latin typeface="NikoshBAN" pitchFamily="2" charset="0"/>
                <a:cs typeface="NikoshBAN" pitchFamily="2" charset="0"/>
              </a:rPr>
              <a:t>আজকের পাঠের বিষয়</a:t>
            </a:r>
            <a:endParaRPr lang="en-US" sz="5400" dirty="0">
              <a:latin typeface="NikoshBAN" pitchFamily="2" charset="0"/>
              <a:cs typeface="NikoshBAN" pitchFamily="2" charset="0"/>
            </a:endParaRPr>
          </a:p>
        </p:txBody>
      </p:sp>
      <p:sp>
        <p:nvSpPr>
          <p:cNvPr id="3" name="TextBox 2"/>
          <p:cNvSpPr txBox="1"/>
          <p:nvPr/>
        </p:nvSpPr>
        <p:spPr>
          <a:xfrm>
            <a:off x="0" y="2678668"/>
            <a:ext cx="9144000" cy="830997"/>
          </a:xfrm>
          <a:prstGeom prst="rect">
            <a:avLst/>
          </a:prstGeom>
          <a:noFill/>
        </p:spPr>
        <p:txBody>
          <a:bodyPr wrap="square" rtlCol="0">
            <a:spAutoFit/>
          </a:bodyPr>
          <a:lstStyle/>
          <a:p>
            <a:pPr algn="ctr"/>
            <a:r>
              <a:rPr lang="bn-BD" sz="4800" dirty="0" smtClean="0">
                <a:latin typeface="NikoshBAN" pitchFamily="2" charset="0"/>
                <a:cs typeface="NikoshBAN" pitchFamily="2" charset="0"/>
              </a:rPr>
              <a:t>ইনপুট ডিভাইস</a:t>
            </a:r>
            <a:endParaRPr lang="en-US" sz="4800" dirty="0">
              <a:latin typeface="NikoshBAN" pitchFamily="2" charset="0"/>
              <a:cs typeface="NikoshBAN" pitchFamily="2" charset="0"/>
            </a:endParaRPr>
          </a:p>
        </p:txBody>
      </p:sp>
      <p:sp>
        <p:nvSpPr>
          <p:cNvPr id="4" name="TextBox 3"/>
          <p:cNvSpPr txBox="1"/>
          <p:nvPr/>
        </p:nvSpPr>
        <p:spPr>
          <a:xfrm>
            <a:off x="0" y="3810000"/>
            <a:ext cx="91440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দ্বিতীয় অধ্যায়                            পাঠ:3</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85520659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533400"/>
            <a:ext cx="4617357" cy="923330"/>
          </a:xfrm>
          <a:prstGeom prst="rect">
            <a:avLst/>
          </a:prstGeom>
          <a:noFill/>
        </p:spPr>
        <p:txBody>
          <a:bodyPr wrap="square" rtlCol="0">
            <a:spAutoFit/>
          </a:bodyPr>
          <a:lstStyle/>
          <a:p>
            <a:pPr algn="ctr"/>
            <a:r>
              <a:rPr lang="bn-BD" sz="5400" dirty="0"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sp>
        <p:nvSpPr>
          <p:cNvPr id="3" name="TextBox 2"/>
          <p:cNvSpPr txBox="1"/>
          <p:nvPr/>
        </p:nvSpPr>
        <p:spPr>
          <a:xfrm>
            <a:off x="990600" y="2438400"/>
            <a:ext cx="4953000" cy="523220"/>
          </a:xfrm>
          <a:prstGeom prst="rect">
            <a:avLst/>
          </a:prstGeom>
          <a:noFill/>
        </p:spPr>
        <p:txBody>
          <a:bodyPr wrap="square" rtlCol="0">
            <a:spAutoFit/>
          </a:bodyPr>
          <a:lstStyle/>
          <a:p>
            <a:r>
              <a:rPr lang="bn-BD" sz="2800" dirty="0" smtClean="0">
                <a:latin typeface="NikoshBAN" pitchFamily="2" charset="0"/>
                <a:cs typeface="NikoshBAN" pitchFamily="2" charset="0"/>
              </a:rPr>
              <a:t>ইনপুট ডিভাইস কী তা বলতে পারবে।</a:t>
            </a:r>
            <a:endParaRPr lang="en-US" sz="2800" dirty="0">
              <a:latin typeface="NikoshBAN" pitchFamily="2" charset="0"/>
              <a:cs typeface="NikoshBAN" pitchFamily="2" charset="0"/>
            </a:endParaRPr>
          </a:p>
        </p:txBody>
      </p:sp>
      <p:sp>
        <p:nvSpPr>
          <p:cNvPr id="4" name="TextBox 3"/>
          <p:cNvSpPr txBox="1"/>
          <p:nvPr/>
        </p:nvSpPr>
        <p:spPr>
          <a:xfrm>
            <a:off x="990600" y="3429000"/>
            <a:ext cx="4953000"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কম্পিউটারে ব্যবহৃত ইনপুট ডিভাইসগুলোর নামের তালিকা তৈরি করতে পারবে।</a:t>
            </a:r>
            <a:endParaRPr lang="en-US" sz="2800" dirty="0">
              <a:latin typeface="NikoshBAN" pitchFamily="2" charset="0"/>
              <a:cs typeface="NikoshBAN" pitchFamily="2" charset="0"/>
            </a:endParaRPr>
          </a:p>
        </p:txBody>
      </p:sp>
      <p:sp>
        <p:nvSpPr>
          <p:cNvPr id="5" name="TextBox 4"/>
          <p:cNvSpPr txBox="1"/>
          <p:nvPr/>
        </p:nvSpPr>
        <p:spPr>
          <a:xfrm>
            <a:off x="990600" y="4876800"/>
            <a:ext cx="4953000"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কম্পিউটারে ব্যবহৃত ইনপুট ডিভাইসগুলোর কাজ ব্যাখ্যা  করতে পারবে।</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6669298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Effect transition="in" filter="fade">
                                      <p:cBhvr>
                                        <p:cTn id="34" dur="100"/>
                                        <p:tgtEl>
                                          <p:spTgt spid="5"/>
                                        </p:tgtEl>
                                      </p:cBhvr>
                                    </p:animEffect>
                                    <p:anim calcmode="lin" valueType="num">
                                      <p:cBhvr>
                                        <p:cTn id="35" dur="400" fill="hold"/>
                                        <p:tgtEl>
                                          <p:spTgt spid="5"/>
                                        </p:tgtEl>
                                        <p:attrNameLst>
                                          <p:attrName>ppt_x</p:attrName>
                                        </p:attrNameLst>
                                      </p:cBhvr>
                                      <p:tavLst>
                                        <p:tav tm="0">
                                          <p:val>
                                            <p:strVal val="#ppt_x"/>
                                          </p:val>
                                        </p:tav>
                                        <p:tav tm="100000">
                                          <p:val>
                                            <p:strVal val="#ppt_x"/>
                                          </p:val>
                                        </p:tav>
                                      </p:tavLst>
                                    </p:anim>
                                    <p:anim calcmode="lin" valueType="num">
                                      <p:cBhvr>
                                        <p:cTn id="36" dur="400" fill="hold"/>
                                        <p:tgtEl>
                                          <p:spTgt spid="5"/>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769441"/>
          </a:xfrm>
          <a:prstGeom prst="rect">
            <a:avLst/>
          </a:prstGeom>
          <a:noFill/>
        </p:spPr>
        <p:txBody>
          <a:bodyPr wrap="square" rtlCol="0">
            <a:spAutoFit/>
          </a:bodyPr>
          <a:lstStyle/>
          <a:p>
            <a:pPr algn="ctr"/>
            <a:r>
              <a:rPr lang="bn-BD" sz="4400" u="sng" dirty="0" smtClean="0">
                <a:latin typeface="NikoshBAN" pitchFamily="2" charset="0"/>
                <a:cs typeface="NikoshBAN" pitchFamily="2" charset="0"/>
              </a:rPr>
              <a:t>কম্পিউটারে ব্যবহৃত ইনপুট ডিভাইস</a:t>
            </a:r>
            <a:endParaRPr lang="en-US" sz="4400" u="sng" dirty="0">
              <a:latin typeface="NikoshBAN" pitchFamily="2" charset="0"/>
              <a:cs typeface="NikoshBAN" pitchFamily="2" charset="0"/>
            </a:endParaRPr>
          </a:p>
        </p:txBody>
      </p:sp>
      <p:sp>
        <p:nvSpPr>
          <p:cNvPr id="3" name="TextBox 2"/>
          <p:cNvSpPr txBox="1"/>
          <p:nvPr/>
        </p:nvSpPr>
        <p:spPr>
          <a:xfrm>
            <a:off x="1371600" y="1828800"/>
            <a:ext cx="1618638" cy="584775"/>
          </a:xfrm>
          <a:prstGeom prst="rect">
            <a:avLst/>
          </a:prstGeom>
          <a:noFill/>
        </p:spPr>
        <p:txBody>
          <a:bodyPr wrap="square" rtlCol="0">
            <a:spAutoFit/>
          </a:bodyPr>
          <a:lstStyle/>
          <a:p>
            <a:r>
              <a:rPr lang="bn-BD" sz="3200" dirty="0" smtClean="0">
                <a:latin typeface="NikoshBAN" pitchFamily="2" charset="0"/>
                <a:cs typeface="NikoshBAN" pitchFamily="2" charset="0"/>
              </a:rPr>
              <a:t>কি-বোর্ড</a:t>
            </a:r>
            <a:endParaRPr lang="en-US" sz="3200" dirty="0">
              <a:latin typeface="NikoshBAN" pitchFamily="2" charset="0"/>
              <a:cs typeface="NikoshBAN" pitchFamily="2" charset="0"/>
            </a:endParaRPr>
          </a:p>
        </p:txBody>
      </p:sp>
      <p:sp>
        <p:nvSpPr>
          <p:cNvPr id="4" name="TextBox 3"/>
          <p:cNvSpPr txBox="1"/>
          <p:nvPr/>
        </p:nvSpPr>
        <p:spPr>
          <a:xfrm>
            <a:off x="1371600" y="2438400"/>
            <a:ext cx="1133172" cy="584775"/>
          </a:xfrm>
          <a:prstGeom prst="rect">
            <a:avLst/>
          </a:prstGeom>
          <a:noFill/>
        </p:spPr>
        <p:txBody>
          <a:bodyPr wrap="square" rtlCol="0">
            <a:spAutoFit/>
          </a:bodyPr>
          <a:lstStyle/>
          <a:p>
            <a:r>
              <a:rPr lang="bn-BD" sz="3200" dirty="0" smtClean="0">
                <a:latin typeface="NikoshBAN" pitchFamily="2" charset="0"/>
                <a:cs typeface="NikoshBAN" pitchFamily="2" charset="0"/>
              </a:rPr>
              <a:t>মাউস</a:t>
            </a:r>
            <a:endParaRPr lang="en-US" sz="3200" dirty="0">
              <a:latin typeface="NikoshBAN" pitchFamily="2" charset="0"/>
              <a:cs typeface="NikoshBAN" pitchFamily="2" charset="0"/>
            </a:endParaRPr>
          </a:p>
        </p:txBody>
      </p:sp>
      <p:sp>
        <p:nvSpPr>
          <p:cNvPr id="5" name="TextBox 4"/>
          <p:cNvSpPr txBox="1"/>
          <p:nvPr/>
        </p:nvSpPr>
        <p:spPr>
          <a:xfrm>
            <a:off x="1391268" y="3200400"/>
            <a:ext cx="2590800" cy="584775"/>
          </a:xfrm>
          <a:prstGeom prst="rect">
            <a:avLst/>
          </a:prstGeom>
          <a:noFill/>
        </p:spPr>
        <p:txBody>
          <a:bodyPr wrap="square" rtlCol="0">
            <a:spAutoFit/>
          </a:bodyPr>
          <a:lstStyle/>
          <a:p>
            <a:r>
              <a:rPr lang="bn-BD" sz="3200" dirty="0" smtClean="0">
                <a:latin typeface="NikoshBAN" pitchFamily="2" charset="0"/>
                <a:cs typeface="NikoshBAN" pitchFamily="2" charset="0"/>
              </a:rPr>
              <a:t>ডিজিটাল ক্যামেরা</a:t>
            </a:r>
            <a:endParaRPr lang="en-US" sz="3200" dirty="0">
              <a:latin typeface="NikoshBAN" pitchFamily="2" charset="0"/>
              <a:cs typeface="NikoshBAN" pitchFamily="2" charset="0"/>
            </a:endParaRPr>
          </a:p>
        </p:txBody>
      </p:sp>
      <p:sp>
        <p:nvSpPr>
          <p:cNvPr id="6" name="TextBox 5"/>
          <p:cNvSpPr txBox="1"/>
          <p:nvPr/>
        </p:nvSpPr>
        <p:spPr>
          <a:xfrm>
            <a:off x="1371600" y="3810000"/>
            <a:ext cx="2229460" cy="584775"/>
          </a:xfrm>
          <a:prstGeom prst="rect">
            <a:avLst/>
          </a:prstGeom>
          <a:noFill/>
        </p:spPr>
        <p:txBody>
          <a:bodyPr wrap="square" rtlCol="0">
            <a:spAutoFit/>
          </a:bodyPr>
          <a:lstStyle/>
          <a:p>
            <a:r>
              <a:rPr lang="bn-BD" sz="3200" dirty="0" smtClean="0">
                <a:latin typeface="NikoshBAN" pitchFamily="2" charset="0"/>
                <a:cs typeface="NikoshBAN" pitchFamily="2" charset="0"/>
              </a:rPr>
              <a:t>স্ক্যানার</a:t>
            </a:r>
            <a:endParaRPr lang="en-US" sz="3200" dirty="0">
              <a:latin typeface="NikoshBAN" pitchFamily="2" charset="0"/>
              <a:cs typeface="NikoshBAN" pitchFamily="2" charset="0"/>
            </a:endParaRPr>
          </a:p>
        </p:txBody>
      </p:sp>
      <p:sp>
        <p:nvSpPr>
          <p:cNvPr id="7" name="TextBox 6"/>
          <p:cNvSpPr txBox="1"/>
          <p:nvPr/>
        </p:nvSpPr>
        <p:spPr>
          <a:xfrm>
            <a:off x="1371600" y="4572000"/>
            <a:ext cx="2209800" cy="584775"/>
          </a:xfrm>
          <a:prstGeom prst="rect">
            <a:avLst/>
          </a:prstGeom>
          <a:noFill/>
        </p:spPr>
        <p:txBody>
          <a:bodyPr wrap="square" rtlCol="0">
            <a:spAutoFit/>
          </a:bodyPr>
          <a:lstStyle/>
          <a:p>
            <a:r>
              <a:rPr lang="bn-BD" sz="3200" dirty="0" smtClean="0">
                <a:latin typeface="NikoshBAN" pitchFamily="2" charset="0"/>
                <a:cs typeface="NikoshBAN" pitchFamily="2" charset="0"/>
              </a:rPr>
              <a:t>ভিডিও ক্যামেরা</a:t>
            </a:r>
            <a:endParaRPr lang="en-US" sz="3200" dirty="0">
              <a:latin typeface="NikoshBAN" pitchFamily="2" charset="0"/>
              <a:cs typeface="NikoshBAN" pitchFamily="2" charset="0"/>
            </a:endParaRPr>
          </a:p>
        </p:txBody>
      </p:sp>
      <p:sp>
        <p:nvSpPr>
          <p:cNvPr id="8" name="TextBox 7"/>
          <p:cNvSpPr txBox="1"/>
          <p:nvPr/>
        </p:nvSpPr>
        <p:spPr>
          <a:xfrm>
            <a:off x="5943600" y="1676400"/>
            <a:ext cx="2362200" cy="584775"/>
          </a:xfrm>
          <a:prstGeom prst="rect">
            <a:avLst/>
          </a:prstGeom>
          <a:noFill/>
        </p:spPr>
        <p:txBody>
          <a:bodyPr wrap="square" rtlCol="0">
            <a:spAutoFit/>
          </a:bodyPr>
          <a:lstStyle/>
          <a:p>
            <a:r>
              <a:rPr lang="bn-BD" sz="3200" dirty="0" smtClean="0">
                <a:latin typeface="NikoshBAN" pitchFamily="2" charset="0"/>
                <a:cs typeface="NikoshBAN" pitchFamily="2" charset="0"/>
              </a:rPr>
              <a:t>ওয়েব ক্যাম</a:t>
            </a:r>
            <a:endParaRPr lang="en-US" sz="3200" dirty="0">
              <a:latin typeface="NikoshBAN" pitchFamily="2" charset="0"/>
              <a:cs typeface="NikoshBAN" pitchFamily="2" charset="0"/>
            </a:endParaRPr>
          </a:p>
        </p:txBody>
      </p:sp>
      <p:sp>
        <p:nvSpPr>
          <p:cNvPr id="9" name="TextBox 8"/>
          <p:cNvSpPr txBox="1"/>
          <p:nvPr/>
        </p:nvSpPr>
        <p:spPr>
          <a:xfrm>
            <a:off x="5943600" y="2362200"/>
            <a:ext cx="2362200" cy="584775"/>
          </a:xfrm>
          <a:prstGeom prst="rect">
            <a:avLst/>
          </a:prstGeom>
          <a:noFill/>
        </p:spPr>
        <p:txBody>
          <a:bodyPr wrap="square" rtlCol="0">
            <a:spAutoFit/>
          </a:bodyPr>
          <a:lstStyle/>
          <a:p>
            <a:r>
              <a:rPr lang="bn-BD" sz="3200" dirty="0" smtClean="0">
                <a:latin typeface="NikoshBAN" pitchFamily="2" charset="0"/>
                <a:cs typeface="NikoshBAN" pitchFamily="2" charset="0"/>
              </a:rPr>
              <a:t>জয়স্টিক</a:t>
            </a:r>
            <a:endParaRPr lang="en-US" sz="3200" dirty="0">
              <a:latin typeface="NikoshBAN" pitchFamily="2" charset="0"/>
              <a:cs typeface="NikoshBAN" pitchFamily="2" charset="0"/>
            </a:endParaRPr>
          </a:p>
        </p:txBody>
      </p:sp>
      <p:sp>
        <p:nvSpPr>
          <p:cNvPr id="10" name="TextBox 9"/>
          <p:cNvSpPr txBox="1"/>
          <p:nvPr/>
        </p:nvSpPr>
        <p:spPr>
          <a:xfrm>
            <a:off x="5943599" y="3124200"/>
            <a:ext cx="2391697" cy="584775"/>
          </a:xfrm>
          <a:prstGeom prst="rect">
            <a:avLst/>
          </a:prstGeom>
          <a:noFill/>
        </p:spPr>
        <p:txBody>
          <a:bodyPr wrap="square" rtlCol="0">
            <a:spAutoFit/>
          </a:bodyPr>
          <a:lstStyle/>
          <a:p>
            <a:r>
              <a:rPr lang="bn-BD" sz="3200" dirty="0" smtClean="0">
                <a:latin typeface="NikoshBAN" pitchFamily="2" charset="0"/>
                <a:cs typeface="NikoshBAN" pitchFamily="2" charset="0"/>
              </a:rPr>
              <a:t>ওএমআর</a:t>
            </a:r>
            <a:endParaRPr lang="en-US" sz="3200" dirty="0">
              <a:latin typeface="NikoshBAN" pitchFamily="2" charset="0"/>
              <a:cs typeface="NikoshBAN" pitchFamily="2" charset="0"/>
            </a:endParaRPr>
          </a:p>
        </p:txBody>
      </p:sp>
      <p:sp>
        <p:nvSpPr>
          <p:cNvPr id="11" name="TextBox 10"/>
          <p:cNvSpPr txBox="1"/>
          <p:nvPr/>
        </p:nvSpPr>
        <p:spPr>
          <a:xfrm>
            <a:off x="5943600" y="3886200"/>
            <a:ext cx="2374490" cy="584775"/>
          </a:xfrm>
          <a:prstGeom prst="rect">
            <a:avLst/>
          </a:prstGeom>
          <a:noFill/>
        </p:spPr>
        <p:txBody>
          <a:bodyPr wrap="square" rtlCol="0">
            <a:spAutoFit/>
          </a:bodyPr>
          <a:lstStyle/>
          <a:p>
            <a:r>
              <a:rPr lang="bn-BD" sz="3200" dirty="0" smtClean="0">
                <a:latin typeface="NikoshBAN" pitchFamily="2" charset="0"/>
                <a:cs typeface="NikoshBAN" pitchFamily="2" charset="0"/>
              </a:rPr>
              <a:t>মাইক্রোফোন</a:t>
            </a:r>
            <a:endParaRPr lang="en-US" sz="3200" dirty="0">
              <a:latin typeface="NikoshBAN" pitchFamily="2" charset="0"/>
              <a:cs typeface="NikoshBAN" pitchFamily="2" charset="0"/>
            </a:endParaRPr>
          </a:p>
        </p:txBody>
      </p:sp>
      <p:sp>
        <p:nvSpPr>
          <p:cNvPr id="12" name="TextBox 11"/>
          <p:cNvSpPr txBox="1"/>
          <p:nvPr/>
        </p:nvSpPr>
        <p:spPr>
          <a:xfrm>
            <a:off x="5943599" y="4648200"/>
            <a:ext cx="2332703" cy="584775"/>
          </a:xfrm>
          <a:prstGeom prst="rect">
            <a:avLst/>
          </a:prstGeom>
          <a:noFill/>
        </p:spPr>
        <p:txBody>
          <a:bodyPr wrap="square" rtlCol="0">
            <a:spAutoFit/>
          </a:bodyPr>
          <a:lstStyle/>
          <a:p>
            <a:r>
              <a:rPr lang="bn-BD" sz="3200" dirty="0" smtClean="0">
                <a:latin typeface="NikoshBAN" pitchFamily="2" charset="0"/>
                <a:cs typeface="NikoshBAN" pitchFamily="2" charset="0"/>
              </a:rPr>
              <a:t>বারকোড রিডার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45258190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wheel(1)">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Effect transition="in" filter="wipe(down)">
                                      <p:cBhvr>
                                        <p:cTn id="28" dur="145">
                                          <p:stCondLst>
                                            <p:cond delay="0"/>
                                          </p:stCondLst>
                                        </p:cTn>
                                        <p:tgtEl>
                                          <p:spTgt spid="5"/>
                                        </p:tgtEl>
                                      </p:cBhvr>
                                    </p:animEffect>
                                    <p:anim calcmode="lin" valueType="num">
                                      <p:cBhvr>
                                        <p:cTn id="29"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34" dur="7">
                                          <p:stCondLst>
                                            <p:cond delay="163"/>
                                          </p:stCondLst>
                                        </p:cTn>
                                        <p:tgtEl>
                                          <p:spTgt spid="5"/>
                                        </p:tgtEl>
                                      </p:cBhvr>
                                      <p:to x="100000" y="60000"/>
                                    </p:animScale>
                                    <p:animScale>
                                      <p:cBhvr>
                                        <p:cTn id="35" dur="42" decel="50000">
                                          <p:stCondLst>
                                            <p:cond delay="169"/>
                                          </p:stCondLst>
                                        </p:cTn>
                                        <p:tgtEl>
                                          <p:spTgt spid="5"/>
                                        </p:tgtEl>
                                      </p:cBhvr>
                                      <p:to x="100000" y="100000"/>
                                    </p:animScale>
                                    <p:animScale>
                                      <p:cBhvr>
                                        <p:cTn id="36" dur="7">
                                          <p:stCondLst>
                                            <p:cond delay="328"/>
                                          </p:stCondLst>
                                        </p:cTn>
                                        <p:tgtEl>
                                          <p:spTgt spid="5"/>
                                        </p:tgtEl>
                                      </p:cBhvr>
                                      <p:to x="100000" y="80000"/>
                                    </p:animScale>
                                    <p:animScale>
                                      <p:cBhvr>
                                        <p:cTn id="37" dur="42" decel="50000">
                                          <p:stCondLst>
                                            <p:cond delay="335"/>
                                          </p:stCondLst>
                                        </p:cTn>
                                        <p:tgtEl>
                                          <p:spTgt spid="5"/>
                                        </p:tgtEl>
                                      </p:cBhvr>
                                      <p:to x="100000" y="100000"/>
                                    </p:animScale>
                                    <p:animScale>
                                      <p:cBhvr>
                                        <p:cTn id="38" dur="7">
                                          <p:stCondLst>
                                            <p:cond delay="411"/>
                                          </p:stCondLst>
                                        </p:cTn>
                                        <p:tgtEl>
                                          <p:spTgt spid="5"/>
                                        </p:tgtEl>
                                      </p:cBhvr>
                                      <p:to x="100000" y="90000"/>
                                    </p:animScale>
                                    <p:animScale>
                                      <p:cBhvr>
                                        <p:cTn id="39" dur="42" decel="50000">
                                          <p:stCondLst>
                                            <p:cond delay="417"/>
                                          </p:stCondLst>
                                        </p:cTn>
                                        <p:tgtEl>
                                          <p:spTgt spid="5"/>
                                        </p:tgtEl>
                                      </p:cBhvr>
                                      <p:to x="100000" y="100000"/>
                                    </p:animScale>
                                    <p:animScale>
                                      <p:cBhvr>
                                        <p:cTn id="40" dur="7">
                                          <p:stCondLst>
                                            <p:cond delay="452"/>
                                          </p:stCondLst>
                                        </p:cTn>
                                        <p:tgtEl>
                                          <p:spTgt spid="5"/>
                                        </p:tgtEl>
                                      </p:cBhvr>
                                      <p:to x="100000" y="95000"/>
                                    </p:animScale>
                                    <p:animScale>
                                      <p:cBhvr>
                                        <p:cTn id="41" dur="42" decel="50000">
                                          <p:stCondLst>
                                            <p:cond delay="459"/>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style.rotation</p:attrName>
                                        </p:attrNameLst>
                                      </p:cBhvr>
                                      <p:tavLst>
                                        <p:tav tm="0">
                                          <p:val>
                                            <p:fltVal val="90"/>
                                          </p:val>
                                        </p:tav>
                                        <p:tav tm="100000">
                                          <p:val>
                                            <p:fltVal val="0"/>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7"/>
                                        </p:tgtEl>
                                        <p:attrNameLst>
                                          <p:attrName>style.visibility</p:attrName>
                                        </p:attrNameLst>
                                      </p:cBhvr>
                                      <p:to>
                                        <p:strVal val="visible"/>
                                      </p:to>
                                    </p:set>
                                    <p:set>
                                      <p:cBhvr>
                                        <p:cTn id="54" dur="228" fill="hold">
                                          <p:stCondLst>
                                            <p:cond delay="0"/>
                                          </p:stCondLst>
                                        </p:cTn>
                                        <p:tgtEl>
                                          <p:spTgt spid="7"/>
                                        </p:tgtEl>
                                        <p:attrNameLst>
                                          <p:attrName>style.rotation</p:attrName>
                                        </p:attrNameLst>
                                      </p:cBhvr>
                                      <p:to>
                                        <p:strVal val="-45.0"/>
                                      </p:to>
                                    </p:set>
                                    <p:anim calcmode="lin" valueType="num">
                                      <p:cBhvr>
                                        <p:cTn id="55"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6"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7"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8"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8"/>
                                        </p:tgtEl>
                                        <p:attrNameLst>
                                          <p:attrName>style.visibility</p:attrName>
                                        </p:attrNameLst>
                                      </p:cBhvr>
                                      <p:to>
                                        <p:strVal val="visible"/>
                                      </p:to>
                                    </p:set>
                                    <p:anim by="(-#ppt_w*2)" calcmode="lin" valueType="num">
                                      <p:cBhvr rctx="PPT">
                                        <p:cTn id="63" dur="250" autoRev="1" fill="hold">
                                          <p:stCondLst>
                                            <p:cond delay="0"/>
                                          </p:stCondLst>
                                        </p:cTn>
                                        <p:tgtEl>
                                          <p:spTgt spid="8"/>
                                        </p:tgtEl>
                                        <p:attrNameLst>
                                          <p:attrName>ppt_w</p:attrName>
                                        </p:attrNameLst>
                                      </p:cBhvr>
                                    </p:anim>
                                    <p:anim by="(#ppt_w*0.50)" calcmode="lin" valueType="num">
                                      <p:cBhvr>
                                        <p:cTn id="64" dur="250" decel="50000" autoRev="1" fill="hold">
                                          <p:stCondLst>
                                            <p:cond delay="0"/>
                                          </p:stCondLst>
                                        </p:cTn>
                                        <p:tgtEl>
                                          <p:spTgt spid="8"/>
                                        </p:tgtEl>
                                        <p:attrNameLst>
                                          <p:attrName>ppt_x</p:attrName>
                                        </p:attrNameLst>
                                      </p:cBhvr>
                                    </p:anim>
                                    <p:anim from="(-#ppt_h/2)" to="(#ppt_y)" calcmode="lin" valueType="num">
                                      <p:cBhvr>
                                        <p:cTn id="65" dur="500" fill="hold">
                                          <p:stCondLst>
                                            <p:cond delay="0"/>
                                          </p:stCondLst>
                                        </p:cTn>
                                        <p:tgtEl>
                                          <p:spTgt spid="8"/>
                                        </p:tgtEl>
                                        <p:attrNameLst>
                                          <p:attrName>ppt_y</p:attrName>
                                        </p:attrNameLst>
                                      </p:cBhvr>
                                    </p:anim>
                                    <p:animRot by="21600000">
                                      <p:cBhvr>
                                        <p:cTn id="66" dur="500" fill="hold">
                                          <p:stCondLst>
                                            <p:cond delay="0"/>
                                          </p:stCondLst>
                                        </p:cTn>
                                        <p:tgtEl>
                                          <p:spTgt spid="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iterate type="lt">
                                    <p:tmPct val="10000"/>
                                  </p:iterate>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anim calcmode="lin" valueType="num">
                                      <p:cBhvr>
                                        <p:cTn id="72" dur="500" fill="hold"/>
                                        <p:tgtEl>
                                          <p:spTgt spid="9"/>
                                        </p:tgtEl>
                                        <p:attrNameLst>
                                          <p:attrName>style.rotation</p:attrName>
                                        </p:attrNameLst>
                                      </p:cBhvr>
                                      <p:tavLst>
                                        <p:tav tm="0">
                                          <p:val>
                                            <p:fltVal val="720"/>
                                          </p:val>
                                        </p:tav>
                                        <p:tav tm="100000">
                                          <p:val>
                                            <p:fltVal val="0"/>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 calcmode="lin" valueType="num">
                                      <p:cBhvr>
                                        <p:cTn id="74" dur="500" fill="hold"/>
                                        <p:tgtEl>
                                          <p:spTgt spid="9"/>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iterate type="lt">
                                    <p:tmPct val="10000"/>
                                  </p:iterate>
                                  <p:childTnLst>
                                    <p:set>
                                      <p:cBhvr>
                                        <p:cTn id="78" dur="1" fill="hold">
                                          <p:stCondLst>
                                            <p:cond delay="0"/>
                                          </p:stCondLst>
                                        </p:cTn>
                                        <p:tgtEl>
                                          <p:spTgt spid="10"/>
                                        </p:tgtEl>
                                        <p:attrNameLst>
                                          <p:attrName>style.visibility</p:attrName>
                                        </p:attrNameLst>
                                      </p:cBhvr>
                                      <p:to>
                                        <p:strVal val="visible"/>
                                      </p:to>
                                    </p:set>
                                    <p:animEffect transition="in" filter="fade">
                                      <p:cBhvr>
                                        <p:cTn id="79" dur="50"/>
                                        <p:tgtEl>
                                          <p:spTgt spid="10"/>
                                        </p:tgtEl>
                                      </p:cBhvr>
                                    </p:animEffect>
                                    <p:anim calcmode="lin" valueType="num">
                                      <p:cBhvr>
                                        <p:cTn id="80" dur="200" fill="hold"/>
                                        <p:tgtEl>
                                          <p:spTgt spid="10"/>
                                        </p:tgtEl>
                                        <p:attrNameLst>
                                          <p:attrName>ppt_x</p:attrName>
                                        </p:attrNameLst>
                                      </p:cBhvr>
                                      <p:tavLst>
                                        <p:tav tm="0">
                                          <p:val>
                                            <p:strVal val="#ppt_x"/>
                                          </p:val>
                                        </p:tav>
                                        <p:tav tm="100000">
                                          <p:val>
                                            <p:strVal val="#ppt_x"/>
                                          </p:val>
                                        </p:tav>
                                      </p:tavLst>
                                    </p:anim>
                                    <p:anim calcmode="lin" valueType="num">
                                      <p:cBhvr>
                                        <p:cTn id="81" dur="200" fill="hold"/>
                                        <p:tgtEl>
                                          <p:spTgt spid="10"/>
                                        </p:tgtEl>
                                        <p:attrNameLst>
                                          <p:attrName>ppt_y</p:attrName>
                                        </p:attrNameLst>
                                      </p:cBhvr>
                                      <p:tavLst>
                                        <p:tav tm="0">
                                          <p:val>
                                            <p:strVal val="#ppt_y+0.31"/>
                                          </p:val>
                                        </p:tav>
                                        <p:tav tm="100000">
                                          <p:val>
                                            <p:strVal val="#ppt_y+0.31"/>
                                          </p:val>
                                        </p:tav>
                                      </p:tavLst>
                                    </p:anim>
                                    <p:anim calcmode="lin" valueType="num">
                                      <p:cBhvr>
                                        <p:cTn id="82"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iterate type="lt">
                                    <p:tmPct val="10000"/>
                                  </p:iterate>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iterate type="lt">
                                    <p:tmPct val="10000"/>
                                  </p:iterate>
                                  <p:childTnLst>
                                    <p:set>
                                      <p:cBhvr>
                                        <p:cTn id="93" dur="1" fill="hold">
                                          <p:stCondLst>
                                            <p:cond delay="0"/>
                                          </p:stCondLst>
                                        </p:cTn>
                                        <p:tgtEl>
                                          <p:spTgt spid="12"/>
                                        </p:tgtEl>
                                        <p:attrNameLst>
                                          <p:attrName>style.visibility</p:attrName>
                                        </p:attrNameLst>
                                      </p:cBhvr>
                                      <p:to>
                                        <p:strVal val="visible"/>
                                      </p:to>
                                    </p:set>
                                    <p:animEffect transition="in" filter="wipe(down)">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কি-বোর্ড</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76400"/>
            <a:ext cx="5943600" cy="2942082"/>
          </a:xfrm>
          <a:prstGeom prst="rect">
            <a:avLst/>
          </a:prstGeom>
        </p:spPr>
      </p:pic>
      <p:sp>
        <p:nvSpPr>
          <p:cNvPr id="4" name="TextBox 3"/>
          <p:cNvSpPr txBox="1"/>
          <p:nvPr/>
        </p:nvSpPr>
        <p:spPr>
          <a:xfrm>
            <a:off x="1162050" y="5105400"/>
            <a:ext cx="7010400" cy="954107"/>
          </a:xfrm>
          <a:prstGeom prst="rect">
            <a:avLst/>
          </a:prstGeom>
          <a:noFill/>
        </p:spPr>
        <p:txBody>
          <a:bodyPr wrap="square" rtlCol="0">
            <a:spAutoFit/>
          </a:bodyPr>
          <a:lstStyle/>
          <a:p>
            <a:pPr algn="just"/>
            <a:r>
              <a:rPr lang="bn-BD" sz="2800" dirty="0" smtClean="0">
                <a:latin typeface="NikoshBAN" pitchFamily="2" charset="0"/>
                <a:cs typeface="NikoshBAN" pitchFamily="2" charset="0"/>
              </a:rPr>
              <a:t>ইনপুট ডিভাইসগুলোর মধ্যে সবচেয়ে গুরুত্বপূর্ণ ডিভাইস হচ্ছে কি-বোর্ড। এটি ছাড়া কম্পিউটার চালানো প্রায় অসম্ভব।</a:t>
            </a:r>
            <a:endParaRPr lang="en-US" dirty="0">
              <a:latin typeface="Srabonti" pitchFamily="2" charset="0"/>
              <a:cs typeface="NikoshBAN" pitchFamily="2" charset="0"/>
            </a:endParaRPr>
          </a:p>
        </p:txBody>
      </p:sp>
    </p:spTree>
    <p:extLst>
      <p:ext uri="{BB962C8B-B14F-4D97-AF65-F5344CB8AC3E}">
        <p14:creationId xmlns:p14="http://schemas.microsoft.com/office/powerpoint/2010/main" val="232302635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Scale>
                                      <p:cBhvr>
                                        <p:cTn id="2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4"/>
                                        </p:tgtEl>
                                        <p:attrNameLst>
                                          <p:attrName>ppt_x</p:attrName>
                                          <p:attrName>ppt_y</p:attrName>
                                        </p:attrNameLst>
                                      </p:cBhvr>
                                    </p:animMotion>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153400"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মাউস</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2847935" cy="29420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1600200"/>
            <a:ext cx="4076835" cy="2705100"/>
          </a:xfrm>
          <a:prstGeom prst="rect">
            <a:avLst/>
          </a:prstGeom>
        </p:spPr>
      </p:pic>
      <p:sp>
        <p:nvSpPr>
          <p:cNvPr id="5" name="TextBox 4"/>
          <p:cNvSpPr txBox="1"/>
          <p:nvPr/>
        </p:nvSpPr>
        <p:spPr>
          <a:xfrm>
            <a:off x="1066800" y="4989493"/>
            <a:ext cx="7620000" cy="954107"/>
          </a:xfrm>
          <a:prstGeom prst="rect">
            <a:avLst/>
          </a:prstGeom>
          <a:noFill/>
        </p:spPr>
        <p:txBody>
          <a:bodyPr wrap="square" rtlCol="0">
            <a:spAutoFit/>
          </a:bodyPr>
          <a:lstStyle/>
          <a:p>
            <a:pPr algn="just"/>
            <a:r>
              <a:rPr lang="en-US" dirty="0">
                <a:latin typeface="Srabonti" pitchFamily="2" charset="0"/>
              </a:rPr>
              <a:t> </a:t>
            </a:r>
            <a:r>
              <a:rPr lang="bn-BD" sz="2800" dirty="0" smtClean="0">
                <a:latin typeface="NikoshBAN" pitchFamily="2" charset="0"/>
                <a:cs typeface="NikoshBAN" pitchFamily="2" charset="0"/>
              </a:rPr>
              <a:t>মাউস হচ্ছে কি-বোর্ডের পাশাপাশি আরেকটি বহুল ব্যবহৃত ইনপুট ডিভাইস। মাউস দিয়ে কি-বোর্ডের চেয়ে অনেক দ্রুত কাজ করা হয়।</a:t>
            </a:r>
            <a:endParaRPr lang="en-US" dirty="0">
              <a:latin typeface="Srabonti" pitchFamily="2" charset="0"/>
            </a:endParaRPr>
          </a:p>
        </p:txBody>
      </p:sp>
    </p:spTree>
    <p:extLst>
      <p:ext uri="{BB962C8B-B14F-4D97-AF65-F5344CB8AC3E}">
        <p14:creationId xmlns:p14="http://schemas.microsoft.com/office/powerpoint/2010/main" val="211890611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wedg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eOn Technology</dc:creator>
  <cp:lastModifiedBy>eOn Technology</cp:lastModifiedBy>
  <cp:revision>1</cp:revision>
  <dcterms:created xsi:type="dcterms:W3CDTF">2006-08-16T00:00:00Z</dcterms:created>
  <dcterms:modified xsi:type="dcterms:W3CDTF">2020-05-18T10:04:55Z</dcterms:modified>
</cp:coreProperties>
</file>