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56" r:id="rId8"/>
    <p:sldId id="257" r:id="rId9"/>
    <p:sldId id="270" r:id="rId10"/>
    <p:sldId id="259" r:id="rId11"/>
    <p:sldId id="258" r:id="rId12"/>
    <p:sldId id="260" r:id="rId13"/>
    <p:sldId id="261" r:id="rId14"/>
    <p:sldId id="262" r:id="rId15"/>
    <p:sldId id="269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28" y="-10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ksa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Horizontal Scroll 2"/>
          <p:cNvSpPr/>
          <p:nvPr/>
        </p:nvSpPr>
        <p:spPr>
          <a:xfrm>
            <a:off x="1584960" y="1447800"/>
            <a:ext cx="8519160" cy="3429000"/>
          </a:xfrm>
          <a:prstGeom prst="horizontalScroll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9600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Rule-4. Or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If 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Sub+do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not+1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st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Clause+or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comma+ 2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nd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9906000" cy="4154984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Compound : Work hard or you can not prosper in life.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Complex: If you Work hard, you can not prosper in life.</a:t>
            </a:r>
          </a:p>
          <a:p>
            <a:r>
              <a:rPr lang="en-US" sz="2400" dirty="0" smtClean="0"/>
              <a:t>Compound: Do or die.</a:t>
            </a:r>
          </a:p>
          <a:p>
            <a:r>
              <a:rPr lang="en-US" sz="2400" dirty="0" smtClean="0"/>
              <a:t>Complex: If you do, you will die.</a:t>
            </a:r>
          </a:p>
          <a:p>
            <a:r>
              <a:rPr lang="en-US" sz="2400" dirty="0" smtClean="0"/>
              <a:t>Compound: Walk fast or you can not get the job.</a:t>
            </a:r>
          </a:p>
          <a:p>
            <a:r>
              <a:rPr lang="en-US" sz="2400" dirty="0" smtClean="0"/>
              <a:t>Complex: If you walk fast, you can not get the job.</a:t>
            </a:r>
          </a:p>
        </p:txBody>
      </p:sp>
      <p:pic>
        <p:nvPicPr>
          <p:cNvPr id="4" name="Picture 3" descr="balok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438400"/>
            <a:ext cx="253365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2011362"/>
          </a:xfr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Rule-5. But/yet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Though/although + 1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st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Clause+ but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comma+ 2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nd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9906000" cy="3785652"/>
          </a:xfrm>
          <a:prstGeom prst="rect">
            <a:avLst/>
          </a:prstGeom>
          <a:ln w="5715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Compound: He ran fast but could not get the train.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Complex: Though he ran fast, could not get the train.</a:t>
            </a:r>
          </a:p>
          <a:p>
            <a:r>
              <a:rPr lang="en-US" sz="2400" dirty="0" smtClean="0"/>
              <a:t>Compound: It disturb me but I did not know the reason.</a:t>
            </a:r>
          </a:p>
          <a:p>
            <a:r>
              <a:rPr lang="en-US" sz="2400" dirty="0" smtClean="0"/>
              <a:t>Complex: Though It disturb me, I did not know the reason.</a:t>
            </a:r>
          </a:p>
          <a:p>
            <a:endParaRPr lang="en-US" sz="2400" dirty="0"/>
          </a:p>
        </p:txBody>
      </p:sp>
      <p:pic>
        <p:nvPicPr>
          <p:cNvPr id="1026" name="Picture 2" descr="C:\Users\MD\Pictures\d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3200401"/>
            <a:ext cx="2562224" cy="1752600"/>
          </a:xfrm>
          <a:prstGeom prst="rect">
            <a:avLst/>
          </a:prstGeom>
          <a:noFill/>
        </p:spPr>
      </p:pic>
      <p:pic>
        <p:nvPicPr>
          <p:cNvPr id="5" name="Picture 4" descr="t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276600"/>
            <a:ext cx="2819400" cy="15430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2316162"/>
          </a:xfr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Rule-6. Very---and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Complex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Sub+ verb+ very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so 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and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that+ 2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nd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0"/>
            <a:ext cx="9906000" cy="83099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Compound: The old sailor spoke very strangely and the guest stood still.</a:t>
            </a:r>
          </a:p>
          <a:p>
            <a:r>
              <a:rPr lang="en-US" sz="2400" dirty="0" smtClean="0"/>
              <a:t>Complex: The old sailor spoke so strangely  that the guest stood still.</a:t>
            </a:r>
            <a:endParaRPr lang="en-US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Rule-7.So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Complex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1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st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clause+ so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since/as/because+ 2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nd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9677400" cy="4154984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Compound: The boy read attentively , so he pass the examination.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Complex:  The boy  pass the examination because  he read  attentively .</a:t>
            </a:r>
          </a:p>
          <a:p>
            <a:r>
              <a:rPr lang="en-US" sz="2400" dirty="0" smtClean="0"/>
              <a:t>Compound : </a:t>
            </a:r>
            <a:r>
              <a:rPr lang="en-US" sz="2400" dirty="0" err="1" smtClean="0"/>
              <a:t>Kamal</a:t>
            </a:r>
            <a:r>
              <a:rPr lang="en-US" sz="2400" dirty="0" smtClean="0"/>
              <a:t> stole a watch, so he was punished.</a:t>
            </a:r>
          </a:p>
          <a:p>
            <a:r>
              <a:rPr lang="en-US" sz="2400" dirty="0" smtClean="0"/>
              <a:t>Complex: </a:t>
            </a:r>
            <a:r>
              <a:rPr lang="en-US" sz="2400" dirty="0" err="1" smtClean="0"/>
              <a:t>Sincs</a:t>
            </a:r>
            <a:r>
              <a:rPr lang="en-US" sz="2400" dirty="0" smtClean="0"/>
              <a:t>/as </a:t>
            </a:r>
            <a:r>
              <a:rPr lang="en-US" sz="2400" dirty="0" err="1" smtClean="0"/>
              <a:t>Kamal</a:t>
            </a:r>
            <a:r>
              <a:rPr lang="en-US" sz="2400" dirty="0" smtClean="0"/>
              <a:t> stole a watch,  he was punished.</a:t>
            </a:r>
          </a:p>
          <a:p>
            <a:endParaRPr lang="en-US" sz="2400" dirty="0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0"/>
            <a:ext cx="2514600" cy="1981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0"/>
            <a:ext cx="10210800" cy="4154984"/>
          </a:xfrm>
          <a:prstGeom prst="rect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Their throats were very dry and they could not speak.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 I paid the bill and I had no money in my pocket.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Rehena</a:t>
            </a:r>
            <a:r>
              <a:rPr lang="en-US" sz="2400" dirty="0" smtClean="0"/>
              <a:t> saw it and  she knew that it must be for her husband.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Speak the truth and I will let you go.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Do or die.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Do and die.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Spare the rod and spoil the </a:t>
            </a:r>
            <a:r>
              <a:rPr lang="en-US" sz="2400" dirty="0" err="1" smtClean="0"/>
              <a:t>chold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 did much for him, yet he was not pleased.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They gave it food and water and it became very tame.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Read or fail.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5"/>
          <a:stretch/>
        </p:blipFill>
        <p:spPr>
          <a:xfrm>
            <a:off x="2971800" y="152400"/>
            <a:ext cx="4876800" cy="1981201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</p:pic>
      <p:pic>
        <p:nvPicPr>
          <p:cNvPr id="6" name="Picture 5" descr="boy-girl-sitting-under-tree-illustration-61213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2438400" cy="19812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Picture 6" descr="boy-girl-sitting-under-tree-illustration-61213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228600"/>
            <a:ext cx="2438400" cy="19812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fall-flower-gardens-mums-1024x769.jpg">
            <a:extLst>
              <a:ext uri="{FF2B5EF4-FFF2-40B4-BE49-F238E27FC236}">
                <a16:creationId xmlns:a16="http://schemas.microsoft.com/office/drawing/2014/main" xmlns="" id="{B430F4A8-18EF-430F-A5C9-0EA6F14BF5EE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10345056" cy="6364513"/>
          </a:xfrm>
          <a:prstGeom prst="rect">
            <a:avLst/>
          </a:prstGeom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xmlns="" id="{E025889A-EDD1-43FD-89B0-1B6F1670F02F}"/>
              </a:ext>
            </a:extLst>
          </p:cNvPr>
          <p:cNvSpPr/>
          <p:nvPr/>
        </p:nvSpPr>
        <p:spPr>
          <a:xfrm>
            <a:off x="457200" y="152400"/>
            <a:ext cx="9982200" cy="1066800"/>
          </a:xfrm>
          <a:prstGeom prst="flowChartPunchedTape">
            <a:avLst/>
          </a:prstGeom>
          <a:ln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lgerian" pitchFamily="82" charset="0"/>
                <a:ea typeface="SimHei" pitchFamily="49" charset="-122"/>
                <a:cs typeface="Times New Roman" pitchFamily="18" charset="0"/>
              </a:rPr>
              <a:t>Thank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lgerian" pitchFamily="82" charset="0"/>
                <a:ea typeface="SimHei" pitchFamily="49" charset="-122"/>
                <a:cs typeface="Times New Roman" pitchFamily="18" charset="0"/>
              </a:rPr>
              <a:t>   </a:t>
            </a:r>
            <a:r>
              <a:rPr lang="en-US" sz="6000" b="1" dirty="0" smtClean="0">
                <a:solidFill>
                  <a:srgbClr val="FF0000"/>
                </a:solidFill>
                <a:latin typeface="Algerian" pitchFamily="82" charset="0"/>
                <a:ea typeface="SimHei" pitchFamily="49" charset="-122"/>
                <a:cs typeface="Times New Roman" pitchFamily="18" charset="0"/>
              </a:rPr>
              <a:t>for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lgerian" pitchFamily="82" charset="0"/>
                <a:ea typeface="SimHei" pitchFamily="49" charset="-122"/>
                <a:cs typeface="Times New Roman" pitchFamily="18" charset="0"/>
              </a:rPr>
              <a:t>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  <a:ea typeface="SimHei" pitchFamily="49" charset="-122"/>
                <a:cs typeface="Times New Roman" pitchFamily="18" charset="0"/>
              </a:rPr>
              <a:t>all</a:t>
            </a:r>
          </a:p>
        </p:txBody>
      </p:sp>
      <p:pic>
        <p:nvPicPr>
          <p:cNvPr id="4" name="Picture 3" descr="images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1066800" cy="990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mages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0200" y="228600"/>
            <a:ext cx="1066800" cy="990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8323 C 0.02662 -0.08323 0.04861 -0.05133 0.04861 -0.01109 C 0.04861 0.02821 0.02662 0.06104 1.11111E-6 0.06104 C -0.02706 0.06104 -0.04861 0.02821 -0.04861 -0.01109 C -0.04861 -0.05133 -0.02706 -0.08323 1.11111E-6 -0.08323 Z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7214 C 0.02835 -0.07214 0.04861 -0.04254 0.04861 -0.00624 C 0.04861 0.03075 0.02835 0.06104 0.00347 0.06104 C -0.02156 0.06104 -0.04167 0.03075 -0.04167 -0.00624 C -0.04167 -0.04254 -0.02156 -0.07214 0.00347 -0.07214 Z " pathEditMode="relative" rAng="0" ptsTypes="fffff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0" y="0"/>
            <a:ext cx="10972800" cy="762000"/>
          </a:xfrm>
          <a:prstGeom prst="ribbon2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 IDENTITY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noksa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" y="914400"/>
            <a:ext cx="4556760" cy="5410200"/>
          </a:xfrm>
          <a:prstGeom prst="rect">
            <a:avLst/>
          </a:prstGeom>
        </p:spPr>
      </p:pic>
      <p:pic>
        <p:nvPicPr>
          <p:cNvPr id="4" name="Picture 3" descr="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3614623" cy="44196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noksa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1120" y="914400"/>
            <a:ext cx="5593080" cy="5486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15000" y="1905000"/>
            <a:ext cx="4518660" cy="30480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A.K.M. SHARIFUL ALAM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HEADTEACHER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MUKTARPUR AM-JAMTALA SECONDARY SCHOOL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CHOWGACHA, JASHORE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Cell- 01717251605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  INTRODUCTION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95300" y="1524000"/>
            <a:ext cx="10020300" cy="5334000"/>
          </a:xfrm>
          <a:prstGeom prst="horizontalScroll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SUBJECT-ENGLISH 2</a:t>
            </a:r>
            <a:r>
              <a:rPr lang="en-US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PAPER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CLASS-NINE/TEN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UNIT-COMPOUND TO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complex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TIME-45 MINUTES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DATE-00-00-2020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Email-</a:t>
            </a:r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sharifulalam251605@gmail.com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9728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762000"/>
            <a:ext cx="7391400" cy="449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He was ill and he could not play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334000"/>
            <a:ext cx="7772400" cy="4535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As he was ill, he could not play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676400"/>
            <a:ext cx="4038600" cy="3200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4343400" cy="3200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. tre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10210800" cy="60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4572000"/>
            <a:ext cx="10210800" cy="1754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lgerian" pitchFamily="82" charset="0"/>
              </a:rPr>
              <a:t>Compound    to     Complex</a:t>
            </a:r>
          </a:p>
          <a:p>
            <a:endParaRPr lang="en-US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789" y="304801"/>
            <a:ext cx="10114811" cy="110799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600" b="1" u="sng" dirty="0">
                <a:solidFill>
                  <a:srgbClr val="FF0000"/>
                </a:solidFill>
                <a:latin typeface="Algerian" pitchFamily="82" charset="0"/>
                <a:cs typeface="Times New Roman" panose="02020603050405020304" pitchFamily="18" charset="0"/>
              </a:rPr>
              <a:t>O</a:t>
            </a:r>
            <a:r>
              <a:rPr lang="en-US" sz="6600" b="1" u="sng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u</a:t>
            </a:r>
            <a:r>
              <a:rPr lang="en-US" sz="6600" b="1" u="sng" dirty="0">
                <a:solidFill>
                  <a:srgbClr val="0070C0"/>
                </a:solidFill>
                <a:latin typeface="Algerian" pitchFamily="82" charset="0"/>
                <a:cs typeface="Times New Roman" panose="02020603050405020304" pitchFamily="18" charset="0"/>
              </a:rPr>
              <a:t>r</a:t>
            </a:r>
            <a:r>
              <a:rPr lang="en-US" sz="6600" b="1" u="sng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smtClean="0">
                <a:solidFill>
                  <a:srgbClr val="C00000"/>
                </a:solidFill>
                <a:latin typeface="Algerian" pitchFamily="82" charset="0"/>
                <a:cs typeface="Times New Roman" panose="02020603050405020304" pitchFamily="18" charset="0"/>
              </a:rPr>
              <a:t>T</a:t>
            </a:r>
            <a:r>
              <a:rPr lang="en-US" sz="6600" b="1" u="sng" dirty="0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o</a:t>
            </a:r>
            <a:r>
              <a:rPr lang="en-US" sz="6600" b="1" u="sng" dirty="0" smtClean="0">
                <a:solidFill>
                  <a:srgbClr val="00B050"/>
                </a:solidFill>
                <a:latin typeface="Algerian" pitchFamily="82" charset="0"/>
                <a:cs typeface="Times New Roman" panose="02020603050405020304" pitchFamily="18" charset="0"/>
              </a:rPr>
              <a:t>d</a:t>
            </a:r>
            <a:r>
              <a:rPr lang="en-US" sz="6600" b="1" u="sng" dirty="0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a</a:t>
            </a:r>
            <a:r>
              <a:rPr lang="en-US" sz="6600" b="1" u="sng" dirty="0" smtClean="0">
                <a:solidFill>
                  <a:srgbClr val="00B0F0"/>
                </a:solidFill>
                <a:latin typeface="Algerian" pitchFamily="82" charset="0"/>
                <a:cs typeface="Times New Roman" panose="02020603050405020304" pitchFamily="18" charset="0"/>
              </a:rPr>
              <a:t>y</a:t>
            </a:r>
            <a:r>
              <a:rPr lang="en-US" sz="6600" b="1" u="sng" dirty="0" smtClean="0">
                <a:solidFill>
                  <a:srgbClr val="FF0000"/>
                </a:solidFill>
                <a:latin typeface="Algerian" pitchFamily="82" charset="0"/>
                <a:cs typeface="Times New Roman" panose="02020603050405020304" pitchFamily="18" charset="0"/>
              </a:rPr>
              <a:t>’</a:t>
            </a:r>
            <a:r>
              <a:rPr lang="en-US" sz="6600" b="1" u="sng" dirty="0" smtClean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s </a:t>
            </a:r>
            <a:r>
              <a:rPr lang="en-US" sz="6600" b="1" u="sng" dirty="0">
                <a:solidFill>
                  <a:srgbClr val="FF0000"/>
                </a:solidFill>
                <a:latin typeface="Algerian" pitchFamily="82" charset="0"/>
                <a:cs typeface="Times New Roman" panose="02020603050405020304" pitchFamily="18" charset="0"/>
              </a:rPr>
              <a:t>t</a:t>
            </a:r>
            <a:r>
              <a:rPr lang="en-US" sz="6600" b="1" u="sng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o</a:t>
            </a:r>
            <a:r>
              <a:rPr lang="en-US" sz="6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  <a:cs typeface="Times New Roman" panose="02020603050405020304" pitchFamily="18" charset="0"/>
              </a:rPr>
              <a:t>p</a:t>
            </a:r>
            <a:r>
              <a:rPr lang="en-US" sz="6600" b="1" u="sng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i</a:t>
            </a:r>
            <a:r>
              <a:rPr lang="en-US" sz="6600" b="1" u="sng" dirty="0">
                <a:solidFill>
                  <a:srgbClr val="00B050"/>
                </a:solidFill>
                <a:latin typeface="Algerian" pitchFamily="82" charset="0"/>
                <a:cs typeface="Times New Roman" panose="02020603050405020304" pitchFamily="18" charset="0"/>
              </a:rPr>
              <a:t>c</a:t>
            </a:r>
            <a:r>
              <a:rPr lang="en-US" sz="6600" b="1" u="sng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>
                <a:solidFill>
                  <a:srgbClr val="FF0000"/>
                </a:solidFill>
                <a:latin typeface="Algerian" pitchFamily="82" charset="0"/>
                <a:cs typeface="Times New Roman" panose="02020603050405020304" pitchFamily="18" charset="0"/>
              </a:rPr>
              <a:t>i</a:t>
            </a:r>
            <a:r>
              <a:rPr lang="en-US" sz="6600" b="1" u="sng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s</a:t>
            </a:r>
            <a:r>
              <a:rPr lang="en-US" sz="6600" b="1" u="sng" dirty="0">
                <a:solidFill>
                  <a:srgbClr val="00B0F0"/>
                </a:solidFill>
                <a:latin typeface="Algerian" pitchFamily="82" charset="0"/>
                <a:cs typeface="Times New Roman" panose="02020603050405020304" pitchFamily="18" charset="0"/>
              </a:rPr>
              <a:t>-</a:t>
            </a:r>
            <a:r>
              <a:rPr lang="en-US" sz="6600" b="1" u="sng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-</a:t>
            </a:r>
            <a:r>
              <a:rPr lang="en-US" sz="6600" b="1" u="sng" dirty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  <a:cs typeface="Times New Roman" panose="02020603050405020304" pitchFamily="18" charset="0"/>
              </a:rPr>
              <a:t>-</a:t>
            </a:r>
            <a:r>
              <a:rPr lang="en-US" sz="6600" b="1" u="sng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-</a:t>
            </a:r>
            <a:r>
              <a:rPr lang="en-US" sz="6600" b="1" u="sng" dirty="0">
                <a:solidFill>
                  <a:srgbClr val="FF0000"/>
                </a:solidFill>
                <a:latin typeface="Algerian" pitchFamily="82" charset="0"/>
                <a:cs typeface="Times New Roman" panose="02020603050405020304" pitchFamily="18" charset="0"/>
              </a:rPr>
              <a:t>-</a:t>
            </a:r>
            <a:r>
              <a:rPr lang="en-US" sz="6600" b="1" u="sng" dirty="0">
                <a:solidFill>
                  <a:srgbClr val="002060"/>
                </a:solidFill>
                <a:latin typeface="Algerian" pitchFamily="82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304800"/>
            <a:ext cx="8382000" cy="6858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Learning outcomes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219200"/>
            <a:ext cx="8534400" cy="286142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81000" y="4191000"/>
            <a:ext cx="9906000" cy="2200602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students will be able to</a:t>
            </a:r>
          </a:p>
          <a:p>
            <a:pPr lvl="0">
              <a:defRPr/>
            </a:pPr>
            <a:endParaRPr lang="en-US" sz="5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0" indent="-1028700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Complex and Compound  Sentences,</a:t>
            </a:r>
          </a:p>
          <a:p>
            <a:pPr marL="1028700" lvl="0" indent="-1028700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structures of each form of Sentences,</a:t>
            </a:r>
          </a:p>
          <a:p>
            <a:pPr marL="1028700" lvl="0" indent="-1028700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Compound  into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019800" cy="868362"/>
          </a:xfrm>
          <a:ln w="5715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Algerian" pitchFamily="82" charset="0"/>
                <a:cs typeface="NikoshBAN" pitchFamily="2" charset="0"/>
              </a:rPr>
              <a:t>Compound  to Complex</a:t>
            </a:r>
            <a:endParaRPr lang="en-US" sz="2800" dirty="0">
              <a:latin typeface="Algerian" pitchFamily="8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1295400"/>
            <a:ext cx="9890760" cy="1569660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Rule-1. And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Subject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Clause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Structure: Since/as/when(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)+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Sentence+ and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comma+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Sentence.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3429000"/>
            <a:ext cx="9890760" cy="2308324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Compound: The writer was poor and could not taste </a:t>
            </a:r>
            <a:r>
              <a:rPr lang="en-US" sz="2400" dirty="0" err="1" smtClean="0"/>
              <a:t>caviare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Complex: As he writer was poor , he  could not taste </a:t>
            </a:r>
            <a:r>
              <a:rPr lang="en-US" sz="2400" dirty="0" err="1" smtClean="0"/>
              <a:t>caviare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Compound: Since he dog lay close to him , it  found a comfort there.</a:t>
            </a:r>
          </a:p>
          <a:p>
            <a:r>
              <a:rPr lang="en-US" sz="2400" dirty="0" smtClean="0"/>
              <a:t>Complex: The dog lay close to him and found a comfort there.</a:t>
            </a:r>
          </a:p>
          <a:p>
            <a:r>
              <a:rPr lang="en-US" sz="2400" dirty="0" smtClean="0"/>
              <a:t>Compound: The thief saw the police and ran away.</a:t>
            </a:r>
          </a:p>
          <a:p>
            <a:r>
              <a:rPr lang="en-US" sz="2400" dirty="0" smtClean="0"/>
              <a:t>Complex: When the thief saw the police , he  ran away.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28600"/>
            <a:ext cx="9601200" cy="1524000"/>
          </a:xfrm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Rule-2. And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If+ 2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nd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Sub+1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st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clause+ and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comma+ 2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nd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clause.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9601200" cy="4524315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Compound: Work hard and you will shine in life.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Complex: If you  work hard, you will shine in life.</a:t>
            </a:r>
          </a:p>
          <a:p>
            <a:r>
              <a:rPr lang="en-US" sz="2400" dirty="0" smtClean="0"/>
              <a:t>Compound : Read attentively and you will pass the examination.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Complex : If you  read attentively , you will pass the examination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1820091" cy="1712686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876800"/>
            <a:ext cx="1688123" cy="1066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96012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Rule-3.  And </a:t>
            </a:r>
            <a:r>
              <a:rPr lang="en-US" sz="2400" dirty="0" err="1" smtClean="0"/>
              <a:t>যুক্ত</a:t>
            </a:r>
            <a:r>
              <a:rPr lang="en-US" sz="2400" dirty="0" smtClean="0"/>
              <a:t> Compound Sentence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দ্বিতীয়</a:t>
            </a:r>
            <a:r>
              <a:rPr lang="en-US" sz="2400" dirty="0" smtClean="0"/>
              <a:t> Clause </a:t>
            </a:r>
            <a:r>
              <a:rPr lang="en-US" sz="2400" dirty="0" err="1" smtClean="0"/>
              <a:t>টিতে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ব্যবহ্রত</a:t>
            </a:r>
            <a:r>
              <a:rPr lang="en-US" sz="2400" dirty="0" smtClean="0"/>
              <a:t>  Pronoun(it/this) </a:t>
            </a:r>
            <a:r>
              <a:rPr lang="en-US" sz="2400" dirty="0" err="1" smtClean="0"/>
              <a:t>যদি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Clause </a:t>
            </a:r>
            <a:r>
              <a:rPr lang="en-US" sz="2400" dirty="0" err="1" smtClean="0"/>
              <a:t>টিকেই</a:t>
            </a:r>
            <a:r>
              <a:rPr lang="en-US" sz="2400" dirty="0" smtClean="0"/>
              <a:t>  </a:t>
            </a:r>
            <a:r>
              <a:rPr lang="en-US" sz="2400" dirty="0" err="1" smtClean="0"/>
              <a:t>নির্দেশ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–</a:t>
            </a:r>
          </a:p>
          <a:p>
            <a:r>
              <a:rPr lang="en-US" sz="2400" dirty="0" smtClean="0"/>
              <a:t>Structure: </a:t>
            </a:r>
            <a:r>
              <a:rPr lang="en-US" sz="2400" dirty="0" err="1" smtClean="0"/>
              <a:t>দ্বিতীয়</a:t>
            </a:r>
            <a:r>
              <a:rPr lang="en-US" sz="2400" dirty="0" smtClean="0"/>
              <a:t> clause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Sub+ verb+ </a:t>
            </a:r>
            <a:r>
              <a:rPr lang="en-US" sz="2400" dirty="0" err="1" smtClean="0"/>
              <a:t>otrers</a:t>
            </a:r>
            <a:r>
              <a:rPr lang="en-US" sz="2400" dirty="0" smtClean="0"/>
              <a:t> word + that + 1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clause.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9601200" cy="156966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Compound: He will succeed and I am sure of it.</a:t>
            </a:r>
          </a:p>
          <a:p>
            <a:r>
              <a:rPr lang="en-US" sz="2400" dirty="0" smtClean="0"/>
              <a:t>Complex: I am sure that he will succeed.</a:t>
            </a:r>
          </a:p>
          <a:p>
            <a:r>
              <a:rPr lang="en-US" sz="2400" dirty="0" smtClean="0"/>
              <a:t>Compound: He is innocent and I believe it.</a:t>
            </a:r>
          </a:p>
          <a:p>
            <a:r>
              <a:rPr lang="en-US" sz="2400" dirty="0" smtClean="0"/>
              <a:t>Complex: I believe that he is innocent.</a:t>
            </a:r>
            <a:endParaRPr lang="en-US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676</Words>
  <Application>Microsoft Office PowerPoint</Application>
  <PresentationFormat>Custom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LESSON  INTRODUCTION</vt:lpstr>
      <vt:lpstr>Slide 4</vt:lpstr>
      <vt:lpstr>Slide 5</vt:lpstr>
      <vt:lpstr>Slide 6</vt:lpstr>
      <vt:lpstr>Compound  to Complex</vt:lpstr>
      <vt:lpstr>Rule-2. And যুক্ত Compound Sentence এর প্রথম Clause টি শর্ত বুঝালে- Structure: If+ 2nd Sentence এর Sub+1st clause+ and এর স্থলে comma+ 2nd clause.  </vt:lpstr>
      <vt:lpstr>Slide 9</vt:lpstr>
      <vt:lpstr>Rule-4. Or যুক্ত Compound Sentence কে Complex করার নিয়ম। Structure: If + Sub+do not+1st Clause+or এর স্থলে comma+ 2nd Clause.</vt:lpstr>
      <vt:lpstr>Rule-5. But/yet যুক্ত Compound Sentence কে Complex করার নিয়মঃ Structure: Though/although + 1st Clause+ but এর স্থলে comma+ 2nd Clause.</vt:lpstr>
      <vt:lpstr>Rule-6. Very---and যুক্ত Compound Sentence কে Complex করার নিয়ম। Structure: Sub+ verb+ very এর স্থলে so + বাকী অংশ+ and এর স্থলে that+ 2nd clause.</vt:lpstr>
      <vt:lpstr>Rule-7.So যুক্ত Compound Sentence কে  Complex করার নিয়ম। Structure: 1st clause+ so এর স্থলে since/as/because+ 2nd clause 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 to Complex</dc:title>
  <dc:creator>MD</dc:creator>
  <cp:lastModifiedBy>SHARIFUL</cp:lastModifiedBy>
  <cp:revision>43</cp:revision>
  <dcterms:created xsi:type="dcterms:W3CDTF">2006-08-16T00:00:00Z</dcterms:created>
  <dcterms:modified xsi:type="dcterms:W3CDTF">2020-05-17T10:52:24Z</dcterms:modified>
</cp:coreProperties>
</file>