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03E2-F247-4D9B-A2F9-77E629B567F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65AF9-44E4-4199-9E6A-AC19F4910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65AF9-44E4-4199-9E6A-AC19F49106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2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8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2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1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9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1227-D53C-4899-A006-738F9524372E}" type="datetimeFigureOut">
              <a:rPr lang="en-US" smtClean="0"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24C6-5EDA-42B6-B117-CC170DDA6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0694" y="-60616"/>
            <a:ext cx="11616754" cy="6583336"/>
            <a:chOff x="350694" y="-60616"/>
            <a:chExt cx="11616754" cy="658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89" b="19663"/>
            <a:stretch/>
          </p:blipFill>
          <p:spPr>
            <a:xfrm>
              <a:off x="350694" y="2611128"/>
              <a:ext cx="11616754" cy="39115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54" y="-60616"/>
              <a:ext cx="11597794" cy="2671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5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396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আমরা লিখতে পারি,</a:t>
            </a:r>
          </a:p>
          <a:p>
            <a:r>
              <a:rPr lang="en-US" sz="8800" b="1" dirty="0">
                <a:cs typeface="NikoshBAN" panose="02000000000000000000" pitchFamily="2" charset="0"/>
              </a:rPr>
              <a:t>a</a:t>
            </a:r>
            <a:r>
              <a:rPr lang="bn-IN" sz="8800" dirty="0">
                <a:cs typeface="NikoshBAN" panose="02000000000000000000" pitchFamily="2" charset="0"/>
              </a:rPr>
              <a:t> এবং</a:t>
            </a:r>
            <a:r>
              <a:rPr lang="en-US" sz="8800" dirty="0">
                <a:solidFill>
                  <a:srgbClr val="FF0000"/>
                </a:solidFill>
                <a:cs typeface="NikoshBAN" panose="02000000000000000000" pitchFamily="2" charset="0"/>
              </a:rPr>
              <a:t>b</a:t>
            </a:r>
            <a:r>
              <a:rPr lang="bn-IN" sz="8800" dirty="0">
                <a:cs typeface="NikoshBAN" panose="02000000000000000000" pitchFamily="2" charset="0"/>
              </a:rPr>
              <a:t> বাস্তব সংখ্যা হলে,</a:t>
            </a:r>
            <a:endParaRPr lang="en-US" sz="8800" dirty="0">
              <a:cs typeface="NikoshBAN" panose="02000000000000000000" pitchFamily="2" charset="0"/>
            </a:endParaRPr>
          </a:p>
          <a:p>
            <a:r>
              <a:rPr lang="en-US" sz="8800" b="1" dirty="0" err="1" smtClean="0">
                <a:cs typeface="NikoshBAN" panose="02000000000000000000" pitchFamily="2" charset="0"/>
              </a:rPr>
              <a:t>a</a:t>
            </a:r>
            <a:r>
              <a:rPr lang="en-US" sz="8800" dirty="0" err="1" smtClean="0">
                <a:cs typeface="NikoshBAN" panose="02000000000000000000" pitchFamily="2" charset="0"/>
              </a:rPr>
              <a:t>×</a:t>
            </a:r>
            <a:r>
              <a:rPr lang="en-US" sz="8800" dirty="0" err="1" smtClean="0">
                <a:solidFill>
                  <a:srgbClr val="FF0000"/>
                </a:solidFill>
                <a:cs typeface="NikoshBAN" panose="02000000000000000000" pitchFamily="2" charset="0"/>
              </a:rPr>
              <a:t>b</a:t>
            </a:r>
            <a:r>
              <a:rPr lang="en-US" sz="8800" dirty="0" smtClean="0">
                <a:cs typeface="NikoshBAN" panose="02000000000000000000" pitchFamily="2" charset="0"/>
              </a:rPr>
              <a:t>=</a:t>
            </a:r>
            <a:r>
              <a:rPr lang="en-US" sz="8800" dirty="0" err="1" smtClean="0">
                <a:solidFill>
                  <a:srgbClr val="FF0000"/>
                </a:solidFill>
                <a:cs typeface="NikoshBAN" panose="02000000000000000000" pitchFamily="2" charset="0"/>
              </a:rPr>
              <a:t>b</a:t>
            </a:r>
            <a:r>
              <a:rPr lang="en-US" sz="8800" dirty="0" err="1" smtClean="0">
                <a:cs typeface="NikoshBAN" panose="02000000000000000000" pitchFamily="2" charset="0"/>
              </a:rPr>
              <a:t>×</a:t>
            </a:r>
            <a:r>
              <a:rPr lang="en-US" sz="8800" b="1" dirty="0" err="1" smtClean="0">
                <a:cs typeface="NikoshBAN" panose="02000000000000000000" pitchFamily="2" charset="0"/>
              </a:rPr>
              <a:t>a</a:t>
            </a:r>
            <a:endParaRPr lang="bn-IN" sz="8800" b="1" dirty="0">
              <a:cs typeface="NikoshBAN" panose="02000000000000000000" pitchFamily="2" charset="0"/>
            </a:endParaRPr>
          </a:p>
          <a:p>
            <a:r>
              <a:rPr lang="bn-IN" sz="8800" spc="-150" dirty="0">
                <a:cs typeface="NikoshBAN" panose="02000000000000000000" pitchFamily="2" charset="0"/>
              </a:rPr>
              <a:t>ইহাই বাস্তব সংখ্যার </a:t>
            </a:r>
            <a:r>
              <a:rPr lang="bn-IN" sz="8800" b="1" u="sng" spc="-150" dirty="0" smtClean="0">
                <a:cs typeface="NikoshBAN" panose="02000000000000000000" pitchFamily="2" charset="0"/>
              </a:rPr>
              <a:t>গুণনের </a:t>
            </a:r>
            <a:r>
              <a:rPr lang="bn-IN" sz="8800" b="1" u="sng" spc="-150" dirty="0">
                <a:cs typeface="NikoshBAN" panose="02000000000000000000" pitchFamily="2" charset="0"/>
              </a:rPr>
              <a:t>বিনিময় বিধি </a:t>
            </a:r>
            <a:r>
              <a:rPr lang="en-US" sz="8800" b="1" u="sng" spc="-150" dirty="0">
                <a:cs typeface="NikoshBAN" panose="02000000000000000000" pitchFamily="2" charset="0"/>
              </a:rPr>
              <a:t>(Commutative Law)</a:t>
            </a:r>
            <a:r>
              <a:rPr lang="bn-IN" sz="8800" b="1" u="sng" spc="-150" dirty="0">
                <a:cs typeface="NikoshBAN" panose="02000000000000000000" pitchFamily="2" charset="0"/>
              </a:rPr>
              <a:t> </a:t>
            </a:r>
            <a:r>
              <a:rPr lang="bn-IN" sz="8800" spc="-150" dirty="0">
                <a:cs typeface="NikoshBAN" panose="02000000000000000000" pitchFamily="2" charset="0"/>
              </a:rPr>
              <a:t>।</a:t>
            </a:r>
            <a:endParaRPr lang="en-US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336"/>
            <a:ext cx="12218324" cy="210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362200"/>
            <a:ext cx="12045696" cy="3764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6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0"/>
            <a:ext cx="9677400" cy="6639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(2×</a:t>
            </a:r>
            <a:r>
              <a:rPr lang="en-US" sz="6000" b="1" dirty="0">
                <a:solidFill>
                  <a:srgbClr val="FF0000"/>
                </a:solidFill>
              </a:rPr>
              <a:t>3</a:t>
            </a:r>
            <a:r>
              <a:rPr lang="en-US" sz="6000" b="1" dirty="0" smtClean="0">
                <a:solidFill>
                  <a:srgbClr val="FF0000"/>
                </a:solidFill>
              </a:rPr>
              <a:t>)</a:t>
            </a:r>
            <a:r>
              <a:rPr lang="en-US" sz="6000" dirty="0" smtClean="0"/>
              <a:t>×4</a:t>
            </a:r>
            <a:endParaRPr lang="en-US" sz="6000" dirty="0"/>
          </a:p>
          <a:p>
            <a:r>
              <a:rPr lang="en-US" sz="6000" dirty="0" smtClean="0"/>
              <a:t>=</a:t>
            </a:r>
            <a:r>
              <a:rPr lang="en-US" sz="6000" b="1" dirty="0" smtClean="0">
                <a:solidFill>
                  <a:srgbClr val="FF0000"/>
                </a:solidFill>
              </a:rPr>
              <a:t>6</a:t>
            </a:r>
            <a:r>
              <a:rPr lang="en-US" sz="6000" dirty="0" smtClean="0"/>
              <a:t>×</a:t>
            </a:r>
            <a:r>
              <a:rPr lang="en-US" sz="6000" dirty="0"/>
              <a:t>4</a:t>
            </a:r>
          </a:p>
          <a:p>
            <a:r>
              <a:rPr lang="en-US" sz="6000" dirty="0" smtClean="0"/>
              <a:t>=24</a:t>
            </a:r>
            <a:endParaRPr lang="en-US" sz="6000" dirty="0"/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আবার,</a:t>
            </a:r>
            <a:r>
              <a:rPr lang="en-US" sz="6000" dirty="0" smtClean="0"/>
              <a:t>2×</a:t>
            </a:r>
            <a:r>
              <a:rPr lang="en-US" sz="6000" b="1" dirty="0" smtClean="0">
                <a:solidFill>
                  <a:srgbClr val="FF0000"/>
                </a:solidFill>
              </a:rPr>
              <a:t>(3×4)</a:t>
            </a:r>
          </a:p>
          <a:p>
            <a:r>
              <a:rPr lang="en-US" sz="6000" dirty="0" smtClean="0"/>
              <a:t>=2×</a:t>
            </a:r>
            <a:r>
              <a:rPr lang="en-US" sz="6000" b="1" dirty="0" smtClean="0">
                <a:solidFill>
                  <a:srgbClr val="FF0000"/>
                </a:solidFill>
              </a:rPr>
              <a:t>12</a:t>
            </a:r>
            <a:endParaRPr lang="bn-IN" sz="6000" b="1" dirty="0" smtClean="0">
              <a:solidFill>
                <a:srgbClr val="FF0000"/>
              </a:solidFill>
            </a:endParaRPr>
          </a:p>
          <a:p>
            <a:r>
              <a:rPr lang="en-US" sz="6000" dirty="0" smtClean="0"/>
              <a:t>=24</a:t>
            </a:r>
            <a:endParaRPr lang="en-US" sz="6000" dirty="0"/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(2×3)</a:t>
            </a:r>
            <a:r>
              <a:rPr lang="en-US" sz="6000" dirty="0" smtClean="0"/>
              <a:t>×4=2×</a:t>
            </a:r>
            <a:r>
              <a:rPr lang="en-US" sz="6000" dirty="0" smtClean="0">
                <a:solidFill>
                  <a:srgbClr val="FF0000"/>
                </a:solidFill>
              </a:rPr>
              <a:t>(3×4)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8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3276"/>
            <a:ext cx="1219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আমরা লিখতে পারি,</a:t>
            </a:r>
          </a:p>
          <a:p>
            <a:r>
              <a:rPr lang="en-US" sz="8000" dirty="0" err="1">
                <a:cs typeface="NikoshBAN" panose="02000000000000000000" pitchFamily="2" charset="0"/>
              </a:rPr>
              <a:t>a,b,c</a:t>
            </a:r>
            <a:r>
              <a:rPr lang="bn-IN" sz="8000" dirty="0">
                <a:cs typeface="NikoshBAN" panose="02000000000000000000" pitchFamily="2" charset="0"/>
              </a:rPr>
              <a:t> বাস্তব সংখ্যা হলে,</a:t>
            </a:r>
          </a:p>
          <a:p>
            <a:r>
              <a:rPr lang="en-US" sz="8000" b="1" dirty="0">
                <a:solidFill>
                  <a:srgbClr val="FF0000"/>
                </a:solidFill>
                <a:cs typeface="NikoshBAN" panose="02000000000000000000" pitchFamily="2" charset="0"/>
              </a:rPr>
              <a:t>(</a:t>
            </a:r>
            <a:r>
              <a:rPr lang="en-US" sz="8000" dirty="0" err="1" smtClean="0">
                <a:cs typeface="NikoshBAN" panose="02000000000000000000" pitchFamily="2" charset="0"/>
              </a:rPr>
              <a:t>ab</a:t>
            </a:r>
            <a:r>
              <a:rPr lang="en-US" sz="8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)</a:t>
            </a:r>
            <a:r>
              <a:rPr lang="en-US" sz="8000" dirty="0" smtClean="0">
                <a:cs typeface="NikoshBAN" panose="02000000000000000000" pitchFamily="2" charset="0"/>
              </a:rPr>
              <a:t>c=a</a:t>
            </a:r>
            <a:r>
              <a:rPr lang="en-US" sz="8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(</a:t>
            </a:r>
            <a:r>
              <a:rPr lang="en-US" sz="8000" dirty="0" err="1" smtClean="0">
                <a:cs typeface="NikoshBAN" panose="02000000000000000000" pitchFamily="2" charset="0"/>
              </a:rPr>
              <a:t>bc</a:t>
            </a:r>
            <a:r>
              <a:rPr lang="en-US" sz="8000" b="1" dirty="0">
                <a:solidFill>
                  <a:srgbClr val="FF0000"/>
                </a:solidFill>
                <a:cs typeface="NikoshBAN" panose="02000000000000000000" pitchFamily="2" charset="0"/>
              </a:rPr>
              <a:t>)</a:t>
            </a:r>
            <a:endParaRPr lang="bn-IN" sz="8000" b="1" dirty="0">
              <a:solidFill>
                <a:srgbClr val="FF0000"/>
              </a:solidFill>
              <a:cs typeface="NikoshBAN" panose="02000000000000000000" pitchFamily="2" charset="0"/>
            </a:endParaRPr>
          </a:p>
          <a:p>
            <a:r>
              <a:rPr lang="bn-IN" sz="8000" spc="-150" dirty="0">
                <a:cs typeface="NikoshBAN" panose="02000000000000000000" pitchFamily="2" charset="0"/>
              </a:rPr>
              <a:t>ইহাকে বাস্তব সংখ্যার</a:t>
            </a:r>
            <a:r>
              <a:rPr lang="bn-IN" sz="8000" b="1" u="sng" spc="-150" dirty="0">
                <a:cs typeface="NikoshBAN" panose="02000000000000000000" pitchFamily="2" charset="0"/>
              </a:rPr>
              <a:t> </a:t>
            </a:r>
            <a:r>
              <a:rPr lang="bn-IN" sz="8000" b="1" u="sng" spc="-150" dirty="0" smtClean="0">
                <a:cs typeface="NikoshBAN" panose="02000000000000000000" pitchFamily="2" charset="0"/>
              </a:rPr>
              <a:t>গুণনের সংযোজন </a:t>
            </a:r>
            <a:r>
              <a:rPr lang="bn-IN" sz="8000" b="1" u="sng" spc="-150" dirty="0">
                <a:cs typeface="NikoshBAN" panose="02000000000000000000" pitchFamily="2" charset="0"/>
              </a:rPr>
              <a:t>বিধি</a:t>
            </a:r>
            <a:r>
              <a:rPr lang="en-US" sz="8000" b="1" u="sng" spc="-150" dirty="0">
                <a:cs typeface="NikoshBAN" panose="02000000000000000000" pitchFamily="2" charset="0"/>
              </a:rPr>
              <a:t>(Associative Law)</a:t>
            </a:r>
            <a:r>
              <a:rPr lang="bn-IN" sz="8000" spc="-150" dirty="0">
                <a:cs typeface="NikoshBAN" panose="02000000000000000000" pitchFamily="2" charset="0"/>
              </a:rPr>
              <a:t>।</a:t>
            </a:r>
            <a:endParaRPr lang="en-US" sz="8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4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667" r="-58" b="-2667"/>
          <a:stretch/>
        </p:blipFill>
        <p:spPr>
          <a:xfrm>
            <a:off x="696855" y="1143000"/>
            <a:ext cx="11215535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0033"/>
          <a:stretch/>
        </p:blipFill>
        <p:spPr>
          <a:xfrm>
            <a:off x="195885" y="181354"/>
            <a:ext cx="11670508" cy="60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152400"/>
            <a:ext cx="118414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আসলে,</a:t>
            </a:r>
            <a:r>
              <a:rPr lang="en-US" sz="4000" dirty="0" smtClean="0"/>
              <a:t>8×1=8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 smtClean="0"/>
              <a:t>1×8=8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সুতরাং, </a:t>
            </a:r>
            <a:r>
              <a:rPr lang="en-US" sz="4000" dirty="0" smtClean="0"/>
              <a:t>8×1=1×8=8</a:t>
            </a:r>
            <a:endParaRPr lang="bn-IN" sz="4000" dirty="0" smtClean="0"/>
          </a:p>
          <a:p>
            <a:pPr algn="ctr"/>
            <a:r>
              <a:rPr lang="bn-IN" sz="4000" dirty="0" smtClean="0"/>
              <a:t> </a:t>
            </a:r>
            <a:endParaRPr lang="bn-IN" sz="4000" dirty="0"/>
          </a:p>
          <a:p>
            <a:pPr algn="ctr"/>
            <a:endParaRPr lang="bn-IN" sz="4000" dirty="0" smtClean="0"/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অর্থাৎ,</a:t>
            </a:r>
            <a:r>
              <a:rPr lang="en-US" sz="4000" dirty="0" smtClean="0">
                <a:cs typeface="NikoshBAN" panose="02000000000000000000" pitchFamily="2" charset="0"/>
              </a:rPr>
              <a:t> </a:t>
            </a:r>
            <a:r>
              <a:rPr lang="en-US" sz="4000" dirty="0">
                <a:cs typeface="NikoshBAN" panose="02000000000000000000" pitchFamily="2" charset="0"/>
              </a:rPr>
              <a:t>a </a:t>
            </a:r>
            <a:r>
              <a:rPr lang="bn-IN" sz="4000" dirty="0">
                <a:cs typeface="NikoshBAN" panose="02000000000000000000" pitchFamily="2" charset="0"/>
              </a:rPr>
              <a:t>বাস্তব সংখ্যা হলে, </a:t>
            </a:r>
            <a:r>
              <a:rPr lang="bn-IN" sz="4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(1)</a:t>
            </a:r>
            <a:r>
              <a:rPr lang="bn-IN" sz="4000" dirty="0" smtClean="0">
                <a:cs typeface="NikoshBAN" panose="02000000000000000000" pitchFamily="2" charset="0"/>
              </a:rPr>
              <a:t> </a:t>
            </a:r>
            <a:r>
              <a:rPr lang="bn-IN" sz="4000" dirty="0">
                <a:cs typeface="NikoshBAN" panose="02000000000000000000" pitchFamily="2" charset="0"/>
              </a:rPr>
              <a:t>এমন একটি বাস্তব সংখ্যা যেন</a:t>
            </a:r>
          </a:p>
          <a:p>
            <a:r>
              <a:rPr lang="en-US" sz="4000" dirty="0" smtClean="0">
                <a:cs typeface="NikoshBAN" panose="02000000000000000000" pitchFamily="2" charset="0"/>
              </a:rPr>
              <a:t>a×</a:t>
            </a:r>
            <a:r>
              <a:rPr lang="en-US" sz="4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1</a:t>
            </a:r>
            <a:r>
              <a:rPr lang="en-US" sz="4000" dirty="0" smtClean="0">
                <a:cs typeface="NikoshBAN" panose="02000000000000000000" pitchFamily="2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cs typeface="NikoshBAN" panose="02000000000000000000" pitchFamily="2" charset="0"/>
              </a:rPr>
              <a:t>1</a:t>
            </a:r>
            <a:r>
              <a:rPr lang="en-US" sz="4000" dirty="0">
                <a:cs typeface="NikoshBAN" panose="02000000000000000000" pitchFamily="2" charset="0"/>
              </a:rPr>
              <a:t>×</a:t>
            </a:r>
            <a:r>
              <a:rPr lang="en-US" sz="4000" dirty="0" smtClean="0">
                <a:cs typeface="NikoshBAN" panose="02000000000000000000" pitchFamily="2" charset="0"/>
              </a:rPr>
              <a:t>a=a</a:t>
            </a:r>
            <a:endParaRPr lang="bn-IN" sz="4000" dirty="0">
              <a:cs typeface="NikoshBAN" panose="02000000000000000000" pitchFamily="2" charset="0"/>
            </a:endParaRPr>
          </a:p>
          <a:p>
            <a:r>
              <a:rPr lang="bn-IN" sz="4000" b="1" spc="-150" dirty="0" smtClean="0">
                <a:solidFill>
                  <a:srgbClr val="FF0000"/>
                </a:solidFill>
                <a:cs typeface="NikoshBAN" panose="02000000000000000000" pitchFamily="2" charset="0"/>
              </a:rPr>
              <a:t>এক </a:t>
            </a:r>
            <a:r>
              <a:rPr lang="en-US" sz="4000" b="1" spc="-150" dirty="0" smtClean="0">
                <a:solidFill>
                  <a:srgbClr val="FF0000"/>
                </a:solidFill>
                <a:cs typeface="NikoshBAN" panose="02000000000000000000" pitchFamily="2" charset="0"/>
              </a:rPr>
              <a:t>(1)</a:t>
            </a:r>
            <a:r>
              <a:rPr lang="bn-IN" sz="4000" spc="-150" dirty="0" smtClean="0">
                <a:cs typeface="NikoshBAN" panose="02000000000000000000" pitchFamily="2" charset="0"/>
              </a:rPr>
              <a:t> কে বাস্তব </a:t>
            </a:r>
            <a:r>
              <a:rPr lang="bn-IN" sz="4000" spc="-150" dirty="0">
                <a:cs typeface="NikoshBAN" panose="02000000000000000000" pitchFamily="2" charset="0"/>
              </a:rPr>
              <a:t>সংখ্যার </a:t>
            </a:r>
            <a:r>
              <a:rPr lang="bn-IN" sz="4000" b="1" u="sng" spc="-150" dirty="0" smtClean="0">
                <a:cs typeface="NikoshBAN" panose="02000000000000000000" pitchFamily="2" charset="0"/>
              </a:rPr>
              <a:t>গুণনের অভেদ </a:t>
            </a:r>
            <a:r>
              <a:rPr lang="en-US" sz="4000" b="1" u="sng" spc="-150" dirty="0">
                <a:cs typeface="NikoshBAN" panose="02000000000000000000" pitchFamily="2" charset="0"/>
              </a:rPr>
              <a:t>(Identity  </a:t>
            </a:r>
            <a:r>
              <a:rPr lang="en-US" sz="4000" b="1" u="sng" spc="-150" dirty="0" smtClean="0">
                <a:cs typeface="NikoshBAN" panose="02000000000000000000" pitchFamily="2" charset="0"/>
              </a:rPr>
              <a:t>of Multiplication)</a:t>
            </a:r>
            <a:r>
              <a:rPr lang="bn-IN" sz="4000" b="1" u="sng" spc="-150" dirty="0" smtClean="0">
                <a:cs typeface="NikoshBAN" panose="02000000000000000000" pitchFamily="2" charset="0"/>
              </a:rPr>
              <a:t> </a:t>
            </a:r>
            <a:r>
              <a:rPr lang="bn-IN" sz="4000" b="1" u="sng" spc="-150" dirty="0">
                <a:cs typeface="NikoshBAN" panose="02000000000000000000" pitchFamily="2" charset="0"/>
              </a:rPr>
              <a:t>বলা হয়</a:t>
            </a:r>
            <a:r>
              <a:rPr lang="bn-IN" sz="4000" spc="-150" dirty="0">
                <a:cs typeface="NikoshBAN" panose="02000000000000000000" pitchFamily="2" charset="0"/>
              </a:rPr>
              <a:t>।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51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45018" r="8462" b="1"/>
          <a:stretch/>
        </p:blipFill>
        <p:spPr>
          <a:xfrm>
            <a:off x="701040" y="563880"/>
            <a:ext cx="10500360" cy="53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0" t="75720"/>
          <a:stretch/>
        </p:blipFill>
        <p:spPr>
          <a:xfrm>
            <a:off x="380999" y="304800"/>
            <a:ext cx="4398427" cy="184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1" b="16670"/>
          <a:stretch/>
        </p:blipFill>
        <p:spPr>
          <a:xfrm>
            <a:off x="380999" y="3611880"/>
            <a:ext cx="4251961" cy="16739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09454" y="451396"/>
            <a:ext cx="6653946" cy="5397247"/>
            <a:chOff x="5309454" y="451396"/>
            <a:chExt cx="6653946" cy="53972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5471160" y="451396"/>
                  <a:ext cx="6492240" cy="539724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অর্থাৎ</a:t>
                  </a:r>
                  <a:r>
                    <a:rPr lang="bn-IN" sz="4400" dirty="0" smtClean="0">
                      <a:cs typeface="NikoshBAN" panose="02000000000000000000" pitchFamily="2" charset="0"/>
                    </a:rPr>
                    <a:t>, </a:t>
                  </a:r>
                  <a:r>
                    <a:rPr lang="en-US" sz="4400" dirty="0" smtClean="0">
                      <a:cs typeface="NikoshBAN" panose="02000000000000000000" pitchFamily="2" charset="0"/>
                    </a:rPr>
                    <a:t>a</a:t>
                  </a:r>
                  <a:r>
                    <a:rPr lang="bn-IN" sz="4400" dirty="0" smtClean="0">
                      <a:cs typeface="NikoshBAN" panose="02000000000000000000" pitchFamily="2" charset="0"/>
                    </a:rPr>
                    <a:t> </a:t>
                  </a:r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বাস্তব সংখ্যা </a:t>
                  </a:r>
                  <a:r>
                    <a:rPr lang="bn-IN" sz="4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হলে,এমন একটি বাস্তব </a:t>
                  </a:r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সংখ্যা</a:t>
                  </a:r>
                  <a:r>
                    <a:rPr lang="en-US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IN" sz="44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</m:oMath>
                  </a14:m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আছে</a:t>
                  </a:r>
                  <a:r>
                    <a:rPr lang="en-US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  <a:r>
                    <a:rPr lang="en-US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4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যেন</a:t>
                  </a:r>
                  <a:endParaRPr lang="bn-IN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just"/>
                  <a:r>
                    <a:rPr lang="en-US" sz="4400" dirty="0">
                      <a:cs typeface="NikoshBAN" panose="02000000000000000000" pitchFamily="2" charset="0"/>
                    </a:rPr>
                    <a:t>    </a:t>
                  </a:r>
                  <a:r>
                    <a:rPr lang="en-US" sz="4400" dirty="0" smtClean="0">
                      <a:cs typeface="NikoshBAN" panose="02000000000000000000" pitchFamily="2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∙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a14:m>
                  <a:endParaRPr lang="bn-IN" sz="4400" b="1" dirty="0">
                    <a:cs typeface="NikoshBAN" panose="02000000000000000000" pitchFamily="2" charset="0"/>
                  </a:endParaRPr>
                </a:p>
                <a:p>
                  <a:pPr algn="just"/>
                  <a:r>
                    <a:rPr lang="bn-IN" sz="4400" spc="-3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এই স্বীকার্যটি </a:t>
                  </a:r>
                  <a:r>
                    <a:rPr lang="bn-IN" sz="4400" spc="-3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বাস্তব সংখ্যার</a:t>
                  </a:r>
                  <a:r>
                    <a:rPr lang="bn-IN" sz="4400" spc="-15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IN" sz="4400" b="1" u="sng" spc="-15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গুণনেরবিপরীতের </a:t>
                  </a:r>
                  <a:r>
                    <a:rPr lang="bn-IN" sz="4400" b="1" u="sng" spc="-15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অস্তিত্ব বিধি </a:t>
                  </a:r>
                  <a:r>
                    <a:rPr lang="en-US" sz="4400" b="1" u="sng" spc="-15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(</a:t>
                  </a:r>
                  <a:r>
                    <a:rPr lang="en-US" sz="4400" b="1" u="sng" spc="-150" dirty="0" smtClean="0">
                      <a:cs typeface="NikoshBAN" panose="02000000000000000000" pitchFamily="2" charset="0"/>
                    </a:rPr>
                    <a:t>Existence of </a:t>
                  </a:r>
                  <a:r>
                    <a:rPr lang="en-US" sz="4400" b="1" u="sng" spc="-150" dirty="0">
                      <a:cs typeface="NikoshBAN" panose="02000000000000000000" pitchFamily="2" charset="0"/>
                    </a:rPr>
                    <a:t>Inverse Law)</a:t>
                  </a:r>
                  <a:r>
                    <a:rPr lang="en-US" sz="4400" b="1" u="sng" dirty="0">
                      <a:cs typeface="NikoshBAN" panose="02000000000000000000" pitchFamily="2" charset="0"/>
                    </a:rPr>
                    <a:t> </a:t>
                  </a:r>
                  <a:r>
                    <a:rPr lang="bn-IN" sz="44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নামে পরিচিত।</a:t>
                  </a:r>
                  <a:endParaRPr lang="en-US" sz="4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1160" y="451396"/>
                  <a:ext cx="6492240" cy="53972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850" t="-2712" r="-5822" b="-45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/>
            <p:cNvCxnSpPr/>
            <p:nvPr/>
          </p:nvCxnSpPr>
          <p:spPr>
            <a:xfrm>
              <a:off x="5309454" y="627799"/>
              <a:ext cx="15240" cy="5071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19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0573" y="212032"/>
            <a:ext cx="11476383" cy="6539949"/>
            <a:chOff x="967408" y="556591"/>
            <a:chExt cx="11012557" cy="5690222"/>
          </a:xfrm>
        </p:grpSpPr>
        <p:sp>
          <p:nvSpPr>
            <p:cNvPr id="2" name="TextBox 1"/>
            <p:cNvSpPr txBox="1"/>
            <p:nvPr/>
          </p:nvSpPr>
          <p:spPr>
            <a:xfrm>
              <a:off x="1364973" y="556591"/>
              <a:ext cx="91307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67408" y="2166731"/>
              <a:ext cx="9130748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বাস্তব সংখ্যা 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 শ্রেণি, গণিত</a:t>
              </a: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১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799" y="4492487"/>
              <a:ext cx="1015116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ইকরাম</a:t>
              </a:r>
            </a:p>
            <a:p>
              <a:pPr algn="r"/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শিক্ষক(গণিত)</a:t>
              </a:r>
            </a:p>
            <a:p>
              <a:pPr algn="r"/>
              <a:r>
                <a:rPr lang="bn-IN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বখ্‌তিয়ার পাড়া চারপীর আউলিয়া আলিম মাদ্‌রাসা,আনোয়ারা,চট্টগ্রাম।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967408" y="4267764"/>
              <a:ext cx="1101255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70760" y="2362200"/>
                <a:ext cx="9326880" cy="233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অভেদ কাকে বলে?</a:t>
                </a:r>
              </a:p>
              <a:p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6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গুণাত্মক বিপরীত সংখ্যা লিখ।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2362200"/>
                <a:ext cx="9326880" cy="2339167"/>
              </a:xfrm>
              <a:prstGeom prst="rect">
                <a:avLst/>
              </a:prstGeom>
              <a:blipFill rotWithShape="0">
                <a:blip r:embed="rId2"/>
                <a:stretch>
                  <a:fillRect l="-3987" t="-8355" r="-1699" b="-10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3363146" y="315993"/>
            <a:ext cx="5206628" cy="1323439"/>
            <a:chOff x="3698426" y="346473"/>
            <a:chExt cx="5206628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4251960" y="346473"/>
              <a:ext cx="3977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426" y="573567"/>
              <a:ext cx="797374" cy="8692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680" y="573567"/>
              <a:ext cx="797374" cy="86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7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240" y="289560"/>
            <a:ext cx="2606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42667" r="7834" b="28666"/>
          <a:stretch/>
        </p:blipFill>
        <p:spPr>
          <a:xfrm>
            <a:off x="2301240" y="1600200"/>
            <a:ext cx="7665720" cy="1965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1240" y="3962400"/>
            <a:ext cx="9631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গুণন প্রক্রিয়ার কোন বিধিকে সমর্থন করে? তোমার উত্তরের স্বপক্ষে যুক্তি দাও।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4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468880"/>
            <a:ext cx="1074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 গুণনের আবদ্ধতা বিধি কাকে বলে?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 দুইটি করে উদাহরণের সাহায্যে ব্যাখ্যা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0" y="315993"/>
            <a:ext cx="6202680" cy="1323439"/>
            <a:chOff x="2804160" y="315993"/>
            <a:chExt cx="6202680" cy="1323439"/>
          </a:xfrm>
        </p:grpSpPr>
        <p:sp>
          <p:nvSpPr>
            <p:cNvPr id="2" name="TextBox 1"/>
            <p:cNvSpPr txBox="1"/>
            <p:nvPr/>
          </p:nvSpPr>
          <p:spPr>
            <a:xfrm>
              <a:off x="3916680" y="315993"/>
              <a:ext cx="39776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9"/>
            <a:stretch/>
          </p:blipFill>
          <p:spPr>
            <a:xfrm>
              <a:off x="2804160" y="372906"/>
              <a:ext cx="1280160" cy="8858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99"/>
            <a:stretch/>
          </p:blipFill>
          <p:spPr>
            <a:xfrm>
              <a:off x="7726680" y="372906"/>
              <a:ext cx="1280160" cy="885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2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5832" y="668301"/>
            <a:ext cx="11559008" cy="6089184"/>
            <a:chOff x="495832" y="668301"/>
            <a:chExt cx="11559008" cy="6089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4407">
              <a:off x="495832" y="668301"/>
              <a:ext cx="6635418" cy="31748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70" t="19417" r="-547" b="3871"/>
            <a:stretch/>
          </p:blipFill>
          <p:spPr>
            <a:xfrm>
              <a:off x="6385560" y="2490285"/>
              <a:ext cx="5669280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55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4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134837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" y="213360"/>
            <a:ext cx="123291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গুণন প্রক্রিয়ার মৌলিক বৈশিষ্ট্য </a:t>
            </a:r>
          </a:p>
          <a:p>
            <a:r>
              <a:rPr lang="bn-IN" sz="115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গুণন স্বীকার্য</a:t>
            </a:r>
            <a:endParaRPr lang="en-US" sz="115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0534"/>
            <a:ext cx="1219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b="1" u="sng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বাস্তব সংখ্যার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গুণনের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ক্ষেত্রে......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আবদ্ধতা 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(Closure law)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বিনিময় 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(Commutative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law)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সংযোজন 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(Associative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law)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অভেদের অস্তিত্ব 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(Existence of Identity law)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বিপরীতের অস্তিত্ব বিধি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(Existence of Inverse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law)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64435" y="1179523"/>
            <a:ext cx="5188226" cy="3902097"/>
            <a:chOff x="695423" y="476058"/>
            <a:chExt cx="4073143" cy="2011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95423" y="476058"/>
                  <a:ext cx="3813045" cy="571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6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𝟏𝟎</m:t>
                        </m:r>
                        <m:r>
                          <a:rPr lang="bn-IN" sz="66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en-US" sz="6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  <m:r>
                          <a:rPr lang="en-US" sz="6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66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𝟓𝟎</m:t>
                        </m:r>
                      </m:oMath>
                    </m:oMathPara>
                  </a14:m>
                  <a:endParaRPr lang="en-US" sz="66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423" y="476058"/>
                  <a:ext cx="3813045" cy="57129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887895" y="1393045"/>
              <a:ext cx="3880671" cy="109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cs typeface="NikoshBAN" panose="02000000000000000000" pitchFamily="2" charset="0"/>
                </a:rPr>
                <a:t>10 </a:t>
              </a:r>
              <a:r>
                <a:rPr lang="bn-IN" sz="4400" dirty="0" smtClean="0">
                  <a:cs typeface="NikoshBAN" panose="02000000000000000000" pitchFamily="2" charset="0"/>
                </a:rPr>
                <a:t>একটি </a:t>
              </a:r>
              <a:r>
                <a:rPr lang="bn-IN" sz="4400" b="1" dirty="0" smtClean="0">
                  <a:cs typeface="NikoshBAN" panose="02000000000000000000" pitchFamily="2" charset="0"/>
                </a:rPr>
                <a:t>বাস্তব সংখ্যা</a:t>
              </a:r>
              <a:r>
                <a:rPr lang="en-US" sz="4400" b="1" dirty="0" smtClean="0">
                  <a:cs typeface="NikoshBAN" panose="02000000000000000000" pitchFamily="2" charset="0"/>
                </a:rPr>
                <a:t>, </a:t>
              </a:r>
              <a:r>
                <a:rPr lang="bn-IN" sz="4400" b="1" dirty="0" smtClean="0">
                  <a:cs typeface="NikoshBAN" panose="02000000000000000000" pitchFamily="2" charset="0"/>
                </a:rPr>
                <a:t> </a:t>
              </a:r>
            </a:p>
            <a:p>
              <a:r>
                <a:rPr lang="en-US" sz="4400" b="1" dirty="0" smtClean="0">
                  <a:cs typeface="NikoshBAN" panose="02000000000000000000" pitchFamily="2" charset="0"/>
                </a:rPr>
                <a:t>5 </a:t>
              </a:r>
              <a:r>
                <a:rPr lang="bn-IN" sz="4400" dirty="0" smtClean="0">
                  <a:cs typeface="NikoshBAN" panose="02000000000000000000" pitchFamily="2" charset="0"/>
                </a:rPr>
                <a:t>একটি </a:t>
              </a:r>
              <a:r>
                <a:rPr lang="bn-IN" sz="4400" b="1" dirty="0">
                  <a:cs typeface="NikoshBAN" panose="02000000000000000000" pitchFamily="2" charset="0"/>
                </a:rPr>
                <a:t>বাস্তব </a:t>
              </a:r>
              <a:r>
                <a:rPr lang="bn-IN" sz="4400" b="1" dirty="0" smtClean="0">
                  <a:cs typeface="NikoshBAN" panose="02000000000000000000" pitchFamily="2" charset="0"/>
                </a:rPr>
                <a:t>সংখ্যা</a:t>
              </a:r>
              <a:r>
                <a:rPr lang="en-US" sz="4400" b="1" dirty="0" smtClean="0">
                  <a:cs typeface="NikoshBAN" panose="02000000000000000000" pitchFamily="2" charset="0"/>
                </a:rPr>
                <a:t>,</a:t>
              </a:r>
              <a:endParaRPr lang="en-US" sz="4400" b="1" dirty="0">
                <a:cs typeface="NikoshBAN" panose="02000000000000000000" pitchFamily="2" charset="0"/>
              </a:endParaRPr>
            </a:p>
            <a:p>
              <a:r>
                <a:rPr lang="en-US" sz="4400" b="1" dirty="0" smtClean="0">
                  <a:cs typeface="NikoshBAN" panose="02000000000000000000" pitchFamily="2" charset="0"/>
                </a:rPr>
                <a:t>50 </a:t>
              </a:r>
              <a:r>
                <a:rPr lang="bn-IN" sz="4400" dirty="0" smtClean="0">
                  <a:cs typeface="NikoshBAN" panose="02000000000000000000" pitchFamily="2" charset="0"/>
                </a:rPr>
                <a:t>একটি </a:t>
              </a:r>
              <a:r>
                <a:rPr lang="bn-IN" sz="4400" b="1" dirty="0">
                  <a:cs typeface="NikoshBAN" panose="02000000000000000000" pitchFamily="2" charset="0"/>
                </a:rPr>
                <a:t>বাস্তব </a:t>
              </a:r>
              <a:r>
                <a:rPr lang="bn-IN" sz="4400" b="1" dirty="0" smtClean="0">
                  <a:cs typeface="NikoshBAN" panose="02000000000000000000" pitchFamily="2" charset="0"/>
                </a:rPr>
                <a:t>সংখ্যা।</a:t>
              </a:r>
              <a:endParaRPr lang="en-US" sz="4400" b="1" dirty="0"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68278" y="1086678"/>
            <a:ext cx="5777948" cy="4055165"/>
            <a:chOff x="6268278" y="1086678"/>
            <a:chExt cx="5777948" cy="4055165"/>
          </a:xfrm>
        </p:grpSpPr>
        <p:grpSp>
          <p:nvGrpSpPr>
            <p:cNvPr id="20" name="Group 19"/>
            <p:cNvGrpSpPr/>
            <p:nvPr/>
          </p:nvGrpSpPr>
          <p:grpSpPr>
            <a:xfrm>
              <a:off x="6891553" y="1179525"/>
              <a:ext cx="5154673" cy="3902095"/>
              <a:chOff x="6327914" y="62602"/>
              <a:chExt cx="4820101" cy="1547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327914" y="62602"/>
                    <a:ext cx="4820101" cy="4393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𝟐𝟓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𝟑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6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𝟕𝟓</m:t>
                          </m:r>
                        </m:oMath>
                      </m:oMathPara>
                    </a14:m>
                    <a:endParaRPr lang="en-US" sz="5400" b="1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27914" y="62602"/>
                    <a:ext cx="4820101" cy="43931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/>
              <p:cNvSpPr txBox="1"/>
              <p:nvPr/>
            </p:nvSpPr>
            <p:spPr>
              <a:xfrm>
                <a:off x="6476990" y="767748"/>
                <a:ext cx="4607143" cy="84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cs typeface="NikoshBAN" panose="02000000000000000000" pitchFamily="2" charset="0"/>
                  </a:rPr>
                  <a:t>25</a:t>
                </a:r>
                <a:r>
                  <a:rPr lang="bn-IN" sz="4400" dirty="0" smtClean="0">
                    <a:cs typeface="NikoshBAN" panose="02000000000000000000" pitchFamily="2" charset="0"/>
                  </a:rPr>
                  <a:t>একটি </a:t>
                </a:r>
                <a:r>
                  <a:rPr lang="bn-IN" sz="4400" b="1" dirty="0" smtClean="0">
                    <a:cs typeface="NikoshBAN" panose="02000000000000000000" pitchFamily="2" charset="0"/>
                  </a:rPr>
                  <a:t>বাস্তব সংখ্যা</a:t>
                </a:r>
                <a:r>
                  <a:rPr lang="en-US" sz="4400" b="1" dirty="0" smtClean="0">
                    <a:cs typeface="NikoshBAN" panose="02000000000000000000" pitchFamily="2" charset="0"/>
                  </a:rPr>
                  <a:t>, </a:t>
                </a:r>
                <a:r>
                  <a:rPr lang="bn-IN" sz="4400" b="1" dirty="0" smtClean="0"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400" b="1" dirty="0" smtClean="0">
                    <a:cs typeface="NikoshBAN" panose="02000000000000000000" pitchFamily="2" charset="0"/>
                  </a:rPr>
                  <a:t>3</a:t>
                </a:r>
                <a:r>
                  <a:rPr lang="bn-IN" sz="4400" dirty="0" smtClean="0">
                    <a:cs typeface="NikoshBAN" panose="02000000000000000000" pitchFamily="2" charset="0"/>
                  </a:rPr>
                  <a:t>একটি </a:t>
                </a:r>
                <a:r>
                  <a:rPr lang="bn-IN" sz="4400" b="1" dirty="0">
                    <a:cs typeface="NikoshBAN" panose="02000000000000000000" pitchFamily="2" charset="0"/>
                  </a:rPr>
                  <a:t>বাস্তব </a:t>
                </a:r>
                <a:r>
                  <a:rPr lang="bn-IN" sz="4400" b="1" dirty="0" smtClean="0">
                    <a:cs typeface="NikoshBAN" panose="02000000000000000000" pitchFamily="2" charset="0"/>
                  </a:rPr>
                  <a:t>সংখ্যা</a:t>
                </a:r>
                <a:r>
                  <a:rPr lang="en-US" sz="4400" b="1" dirty="0" smtClean="0">
                    <a:cs typeface="NikoshBAN" panose="02000000000000000000" pitchFamily="2" charset="0"/>
                  </a:rPr>
                  <a:t>,</a:t>
                </a:r>
                <a:endParaRPr lang="en-US" sz="4400" b="1" dirty="0">
                  <a:cs typeface="NikoshBAN" panose="02000000000000000000" pitchFamily="2" charset="0"/>
                </a:endParaRPr>
              </a:p>
              <a:p>
                <a:r>
                  <a:rPr lang="en-US" sz="4400" b="1" dirty="0">
                    <a:cs typeface="NikoshBAN" panose="02000000000000000000" pitchFamily="2" charset="0"/>
                  </a:rPr>
                  <a:t>7</a:t>
                </a:r>
                <a:r>
                  <a:rPr lang="en-US" sz="4400" b="1" dirty="0" smtClean="0">
                    <a:cs typeface="NikoshBAN" panose="02000000000000000000" pitchFamily="2" charset="0"/>
                  </a:rPr>
                  <a:t>5</a:t>
                </a:r>
                <a:r>
                  <a:rPr lang="en-US" sz="44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4400" dirty="0" smtClean="0"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cs typeface="NikoshBAN" panose="02000000000000000000" pitchFamily="2" charset="0"/>
                  </a:rPr>
                  <a:t>একটি </a:t>
                </a:r>
                <a:r>
                  <a:rPr lang="bn-IN" sz="4400" b="1" dirty="0">
                    <a:cs typeface="NikoshBAN" panose="02000000000000000000" pitchFamily="2" charset="0"/>
                  </a:rPr>
                  <a:t>বাস্তব </a:t>
                </a:r>
                <a:r>
                  <a:rPr lang="bn-IN" sz="4400" b="1" dirty="0" smtClean="0">
                    <a:cs typeface="NikoshBAN" panose="02000000000000000000" pitchFamily="2" charset="0"/>
                  </a:rPr>
                  <a:t>সংখ্যা</a:t>
                </a:r>
                <a:r>
                  <a:rPr lang="bn-IN" sz="4400" b="1" dirty="0">
                    <a:cs typeface="NikoshBAN" panose="02000000000000000000" pitchFamily="2" charset="0"/>
                  </a:rPr>
                  <a:t>।</a:t>
                </a:r>
                <a:endParaRPr lang="en-US" sz="4400" b="1" dirty="0"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6268278" y="1086678"/>
              <a:ext cx="0" cy="40551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13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দুই বা ততোধিক বাস্তব সংখ্যার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গুণফল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হয় আরেকটি বাস্তব সংখ্যা।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আমরা লিখতে পারি,</a:t>
            </a:r>
          </a:p>
          <a:p>
            <a:r>
              <a:rPr lang="en-US" sz="5400" dirty="0">
                <a:cs typeface="NikoshBAN" panose="02000000000000000000" pitchFamily="2" charset="0"/>
              </a:rPr>
              <a:t>a</a:t>
            </a:r>
            <a:r>
              <a:rPr lang="bn-IN" sz="5400" dirty="0">
                <a:cs typeface="NikoshBAN" panose="02000000000000000000" pitchFamily="2" charset="0"/>
              </a:rPr>
              <a:t> এবং </a:t>
            </a:r>
            <a:r>
              <a:rPr lang="en-US" sz="5400" dirty="0">
                <a:cs typeface="NikoshBAN" panose="02000000000000000000" pitchFamily="2" charset="0"/>
              </a:rPr>
              <a:t>b</a:t>
            </a:r>
            <a:r>
              <a:rPr lang="bn-IN" sz="5400" dirty="0">
                <a:cs typeface="NikoshBAN" panose="02000000000000000000" pitchFamily="2" charset="0"/>
              </a:rPr>
              <a:t> বাস্তব সংখ্যা হলে, </a:t>
            </a:r>
            <a:r>
              <a:rPr lang="en-US" sz="5400" dirty="0" err="1" smtClean="0">
                <a:cs typeface="NikoshBAN" panose="02000000000000000000" pitchFamily="2" charset="0"/>
              </a:rPr>
              <a:t>a×b</a:t>
            </a:r>
            <a:r>
              <a:rPr lang="bn-IN" sz="5400" dirty="0" smtClean="0">
                <a:cs typeface="NikoshBAN" panose="02000000000000000000" pitchFamily="2" charset="0"/>
              </a:rPr>
              <a:t> </a:t>
            </a:r>
            <a:r>
              <a:rPr lang="bn-IN" sz="5400" dirty="0">
                <a:cs typeface="NikoshBAN" panose="02000000000000000000" pitchFamily="2" charset="0"/>
              </a:rPr>
              <a:t>ও একটি বাস্তব সংখ্যা হবে। </a:t>
            </a:r>
          </a:p>
          <a:p>
            <a:r>
              <a:rPr lang="bn-IN" sz="5400" dirty="0">
                <a:cs typeface="NikoshBAN" panose="02000000000000000000" pitchFamily="2" charset="0"/>
              </a:rPr>
              <a:t>ইহাই বাস্তব সংখ্যার</a:t>
            </a:r>
            <a:r>
              <a:rPr lang="bn-IN" sz="5400" b="1" dirty="0">
                <a:cs typeface="NikoshBAN" panose="02000000000000000000" pitchFamily="2" charset="0"/>
              </a:rPr>
              <a:t> </a:t>
            </a:r>
            <a:r>
              <a:rPr lang="bn-IN" sz="5400" b="1" u="sng" dirty="0" smtClean="0">
                <a:cs typeface="NikoshBAN" panose="02000000000000000000" pitchFamily="2" charset="0"/>
              </a:rPr>
              <a:t>গুণনের </a:t>
            </a:r>
            <a:r>
              <a:rPr lang="bn-IN" sz="5400" b="1" u="sng" dirty="0">
                <a:cs typeface="NikoshBAN" panose="02000000000000000000" pitchFamily="2" charset="0"/>
              </a:rPr>
              <a:t>আবদ্ধতা বিধি </a:t>
            </a:r>
            <a:r>
              <a:rPr lang="en-US" sz="5400" b="1" u="sng" dirty="0">
                <a:cs typeface="NikoshBAN" panose="02000000000000000000" pitchFamily="2" charset="0"/>
              </a:rPr>
              <a:t>(Closure Law)</a:t>
            </a:r>
            <a:r>
              <a:rPr lang="bn-IN" sz="5400" b="1" dirty="0">
                <a:cs typeface="NikoshBAN" panose="02000000000000000000" pitchFamily="2" charset="0"/>
              </a:rPr>
              <a:t> </a:t>
            </a:r>
            <a:r>
              <a:rPr lang="bn-IN" sz="5400" dirty="0">
                <a:cs typeface="NikoshBAN" panose="02000000000000000000" pitchFamily="2" charset="0"/>
              </a:rPr>
              <a:t>।</a:t>
            </a:r>
            <a:r>
              <a:rPr lang="bn-IN" sz="5400" b="1" dirty="0"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1" y="30480"/>
            <a:ext cx="12617947" cy="73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349</Words>
  <Application>Microsoft Office PowerPoint</Application>
  <PresentationFormat>Widescreen</PresentationFormat>
  <Paragraphs>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Ikramjjgec</dc:creator>
  <cp:lastModifiedBy>Ikramjjgec</cp:lastModifiedBy>
  <cp:revision>41</cp:revision>
  <dcterms:created xsi:type="dcterms:W3CDTF">2020-05-17T07:16:15Z</dcterms:created>
  <dcterms:modified xsi:type="dcterms:W3CDTF">2020-05-17T20:16:53Z</dcterms:modified>
</cp:coreProperties>
</file>