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EF7E6-74B3-44F7-9B5D-B54044896E0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6CAFC35-FB59-4C9B-B364-239BE5611CC0}">
      <dgm:prSet phldrT="[Text]" custT="1"/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১৩৩৩ বঙ্গাব্দে ৩০শে শ্রাবন কলকাতায় জন্ম গ্রহন করেন।</a:t>
          </a:r>
          <a:endParaRPr lang="en-US" sz="24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gm:t>
    </dgm:pt>
    <dgm:pt modelId="{E0CA2CF4-D360-448A-844E-9EA58271BB70}" type="parTrans" cxnId="{8A436FCD-0658-4DBE-B63F-B0609E25580C}">
      <dgm:prSet/>
      <dgm:spPr/>
      <dgm:t>
        <a:bodyPr/>
        <a:lstStyle/>
        <a:p>
          <a:endParaRPr lang="en-US"/>
        </a:p>
      </dgm:t>
    </dgm:pt>
    <dgm:pt modelId="{435EB04C-CF69-44DE-8B99-399EE499534D}" type="sibTrans" cxnId="{8A436FCD-0658-4DBE-B63F-B0609E25580C}">
      <dgm:prSet/>
      <dgm:spPr/>
      <dgm:t>
        <a:bodyPr/>
        <a:lstStyle/>
        <a:p>
          <a:endParaRPr lang="en-US"/>
        </a:p>
      </dgm:t>
    </dgm:pt>
    <dgm:pt modelId="{30818F8C-EA56-4CF0-BC6C-DA9180DCE315}">
      <dgm:prSet phldrT="[Text]" custT="1"/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তিনি দেশবন্ধু স্কুল থেকে ম্যাট্রিক পরীক্ষায় অকৃতকার্য হন।</a:t>
          </a:r>
          <a:endParaRPr lang="en-US" sz="24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gm:t>
    </dgm:pt>
    <dgm:pt modelId="{74B6EE62-4705-4829-932B-AEF2CFA4EF83}" type="parTrans" cxnId="{1EC4CA43-8C5A-44EB-A9F4-0D866AC9B49B}">
      <dgm:prSet/>
      <dgm:spPr/>
      <dgm:t>
        <a:bodyPr/>
        <a:lstStyle/>
        <a:p>
          <a:endParaRPr lang="en-US"/>
        </a:p>
      </dgm:t>
    </dgm:pt>
    <dgm:pt modelId="{CC7F7F0A-B4A2-435C-8BCF-43DAF3400AAC}" type="sibTrans" cxnId="{1EC4CA43-8C5A-44EB-A9F4-0D866AC9B49B}">
      <dgm:prSet/>
      <dgm:spPr/>
      <dgm:t>
        <a:bodyPr/>
        <a:lstStyle/>
        <a:p>
          <a:endParaRPr lang="en-US"/>
        </a:p>
      </dgm:t>
    </dgm:pt>
    <dgm:pt modelId="{26B17E1D-5CA4-4D58-BB27-50BCEE5CE77F}">
      <dgm:prSet phldrT="[Text]" custT="1"/>
      <dgm:spPr/>
      <dgm:t>
        <a:bodyPr/>
        <a:lstStyle/>
        <a:p>
          <a:pPr algn="ctr"/>
          <a:r>
            <a:rPr lang="bn-BD" sz="20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কাব্যগ্রন্থ=ছাড়পত্র</a:t>
          </a:r>
        </a:p>
        <a:p>
          <a:pPr algn="ctr"/>
          <a:r>
            <a:rPr lang="bn-BD" sz="20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,ঘুমনেই,পুর্বাভাস,</a:t>
          </a:r>
        </a:p>
        <a:p>
          <a:pPr algn="ctr"/>
          <a:r>
            <a:rPr lang="bn-BD" sz="20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অভিযান,হরতাল।</a:t>
          </a:r>
          <a:endParaRPr lang="en-US" sz="20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gm:t>
    </dgm:pt>
    <dgm:pt modelId="{5162CA2E-D619-4838-8DBD-B3D89FDD9417}" type="parTrans" cxnId="{644F49F1-73C8-48FA-99F5-79AD4D7FD135}">
      <dgm:prSet/>
      <dgm:spPr/>
      <dgm:t>
        <a:bodyPr/>
        <a:lstStyle/>
        <a:p>
          <a:endParaRPr lang="en-US"/>
        </a:p>
      </dgm:t>
    </dgm:pt>
    <dgm:pt modelId="{451E0723-94A4-47CB-A163-DE242BE90D15}" type="sibTrans" cxnId="{644F49F1-73C8-48FA-99F5-79AD4D7FD135}">
      <dgm:prSet/>
      <dgm:spPr/>
      <dgm:t>
        <a:bodyPr/>
        <a:lstStyle/>
        <a:p>
          <a:endParaRPr lang="en-US"/>
        </a:p>
      </dgm:t>
    </dgm:pt>
    <dgm:pt modelId="{FC422861-8D3B-4189-A25B-086ADB10C02C}">
      <dgm:prSet phldrT="[Text]" custT="1"/>
      <dgm:spPr/>
      <dgm:t>
        <a:bodyPr/>
        <a:lstStyle/>
        <a:p>
          <a:r>
            <a:rPr lang="bn-BD" sz="24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২৯শে বৈশাখ ১৩৫৪ সালে মৃতুবরণ করেন।</a:t>
          </a:r>
          <a:endParaRPr lang="en-US" sz="24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gm:t>
    </dgm:pt>
    <dgm:pt modelId="{B5714E39-8F4E-410F-86AE-49BA70AF25EE}" type="parTrans" cxnId="{D05E6AA7-EFB3-465D-867A-059029B75AEF}">
      <dgm:prSet/>
      <dgm:spPr/>
      <dgm:t>
        <a:bodyPr/>
        <a:lstStyle/>
        <a:p>
          <a:endParaRPr lang="en-US"/>
        </a:p>
      </dgm:t>
    </dgm:pt>
    <dgm:pt modelId="{23C633FA-3F76-49A9-A0A1-3A69077B2667}" type="sibTrans" cxnId="{D05E6AA7-EFB3-465D-867A-059029B75AEF}">
      <dgm:prSet/>
      <dgm:spPr/>
      <dgm:t>
        <a:bodyPr/>
        <a:lstStyle/>
        <a:p>
          <a:endParaRPr lang="en-US"/>
        </a:p>
      </dgm:t>
    </dgm:pt>
    <dgm:pt modelId="{0C6FB282-C338-4817-9C1A-01A2950A845C}" type="pres">
      <dgm:prSet presAssocID="{60FEF7E6-74B3-44F7-9B5D-B54044896E0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6DC156-A70D-4CF8-B954-042EB82F8040}" type="pres">
      <dgm:prSet presAssocID="{46CAFC35-FB59-4C9B-B364-239BE5611CC0}" presName="node" presStyleLbl="node1" presStyleIdx="0" presStyleCnt="4" custScaleX="116238" custRadScaleRad="140595" custRadScaleInc="-5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4AD74-D493-42AB-8063-31D78809009D}" type="pres">
      <dgm:prSet presAssocID="{435EB04C-CF69-44DE-8B99-399EE499534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BED773B-6593-4006-8C8B-6E7B9195874C}" type="pres">
      <dgm:prSet presAssocID="{435EB04C-CF69-44DE-8B99-399EE499534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3C1176F-07B8-4FC4-8B8D-F35A4AE0D50A}" type="pres">
      <dgm:prSet presAssocID="{30818F8C-EA56-4CF0-BC6C-DA9180DCE315}" presName="node" presStyleLbl="node1" presStyleIdx="1" presStyleCnt="4" custScaleX="117553" custRadScaleRad="131052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8197F-D706-49F4-ABD0-41991BAD11EB}" type="pres">
      <dgm:prSet presAssocID="{CC7F7F0A-B4A2-435C-8BCF-43DAF3400AA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CBA2EFB-3E78-4754-8D0D-57C3C5D6465B}" type="pres">
      <dgm:prSet presAssocID="{CC7F7F0A-B4A2-435C-8BCF-43DAF3400AA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EC77BFAC-DB6C-4CB6-BDFF-F06F594369FA}" type="pres">
      <dgm:prSet presAssocID="{26B17E1D-5CA4-4D58-BB27-50BCEE5CE77F}" presName="node" presStyleLbl="node1" presStyleIdx="2" presStyleCnt="4" custScaleX="114703" custRadScaleRad="101720" custRadScaleInc="-3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25480-8145-4B57-AB28-C58DEDA07EA5}" type="pres">
      <dgm:prSet presAssocID="{451E0723-94A4-47CB-A163-DE242BE90D1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BF5CCCF-3F72-41E9-B23C-7B716E61A4AF}" type="pres">
      <dgm:prSet presAssocID="{451E0723-94A4-47CB-A163-DE242BE90D1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87FA0CA-21B1-494F-91CF-5B7ADB72B91A}" type="pres">
      <dgm:prSet presAssocID="{FC422861-8D3B-4189-A25B-086ADB10C02C}" presName="node" presStyleLbl="node1" presStyleIdx="3" presStyleCnt="4" custScaleX="115561" custRadScaleRad="131530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16194-6A22-4F3B-ACF9-67EDF45B9E76}" type="pres">
      <dgm:prSet presAssocID="{23C633FA-3F76-49A9-A0A1-3A69077B266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5982CBF-BF3A-46D0-8D51-95692C76D32D}" type="pres">
      <dgm:prSet presAssocID="{23C633FA-3F76-49A9-A0A1-3A69077B2667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05E6AA7-EFB3-465D-867A-059029B75AEF}" srcId="{60FEF7E6-74B3-44F7-9B5D-B54044896E0B}" destId="{FC422861-8D3B-4189-A25B-086ADB10C02C}" srcOrd="3" destOrd="0" parTransId="{B5714E39-8F4E-410F-86AE-49BA70AF25EE}" sibTransId="{23C633FA-3F76-49A9-A0A1-3A69077B2667}"/>
    <dgm:cxn modelId="{78D2442A-E090-4940-BEAA-7A58E7CBA65E}" type="presOf" srcId="{30818F8C-EA56-4CF0-BC6C-DA9180DCE315}" destId="{93C1176F-07B8-4FC4-8B8D-F35A4AE0D50A}" srcOrd="0" destOrd="0" presId="urn:microsoft.com/office/officeart/2005/8/layout/cycle2"/>
    <dgm:cxn modelId="{8A436FCD-0658-4DBE-B63F-B0609E25580C}" srcId="{60FEF7E6-74B3-44F7-9B5D-B54044896E0B}" destId="{46CAFC35-FB59-4C9B-B364-239BE5611CC0}" srcOrd="0" destOrd="0" parTransId="{E0CA2CF4-D360-448A-844E-9EA58271BB70}" sibTransId="{435EB04C-CF69-44DE-8B99-399EE499534D}"/>
    <dgm:cxn modelId="{8AFD85EE-BEC8-4B16-AF37-E4FB3337E5C7}" type="presOf" srcId="{23C633FA-3F76-49A9-A0A1-3A69077B2667}" destId="{61216194-6A22-4F3B-ACF9-67EDF45B9E76}" srcOrd="0" destOrd="0" presId="urn:microsoft.com/office/officeart/2005/8/layout/cycle2"/>
    <dgm:cxn modelId="{019752B3-F51D-4C82-B3D2-ED4EB35D7E14}" type="presOf" srcId="{451E0723-94A4-47CB-A163-DE242BE90D15}" destId="{7BF5CCCF-3F72-41E9-B23C-7B716E61A4AF}" srcOrd="1" destOrd="0" presId="urn:microsoft.com/office/officeart/2005/8/layout/cycle2"/>
    <dgm:cxn modelId="{AE8E4096-492B-4563-919C-6BB0013140EF}" type="presOf" srcId="{FC422861-8D3B-4189-A25B-086ADB10C02C}" destId="{E87FA0CA-21B1-494F-91CF-5B7ADB72B91A}" srcOrd="0" destOrd="0" presId="urn:microsoft.com/office/officeart/2005/8/layout/cycle2"/>
    <dgm:cxn modelId="{831789AF-454D-4EB2-A4F3-3134CA61E690}" type="presOf" srcId="{CC7F7F0A-B4A2-435C-8BCF-43DAF3400AAC}" destId="{0CBA2EFB-3E78-4754-8D0D-57C3C5D6465B}" srcOrd="1" destOrd="0" presId="urn:microsoft.com/office/officeart/2005/8/layout/cycle2"/>
    <dgm:cxn modelId="{0A9BF841-4037-4500-8D01-165A234B7DE3}" type="presOf" srcId="{26B17E1D-5CA4-4D58-BB27-50BCEE5CE77F}" destId="{EC77BFAC-DB6C-4CB6-BDFF-F06F594369FA}" srcOrd="0" destOrd="0" presId="urn:microsoft.com/office/officeart/2005/8/layout/cycle2"/>
    <dgm:cxn modelId="{2CF6C500-AB8E-4690-A7AF-C2429EEA2D9B}" type="presOf" srcId="{46CAFC35-FB59-4C9B-B364-239BE5611CC0}" destId="{F46DC156-A70D-4CF8-B954-042EB82F8040}" srcOrd="0" destOrd="0" presId="urn:microsoft.com/office/officeart/2005/8/layout/cycle2"/>
    <dgm:cxn modelId="{6551B711-0168-4422-A822-6B832A38B9BD}" type="presOf" srcId="{60FEF7E6-74B3-44F7-9B5D-B54044896E0B}" destId="{0C6FB282-C338-4817-9C1A-01A2950A845C}" srcOrd="0" destOrd="0" presId="urn:microsoft.com/office/officeart/2005/8/layout/cycle2"/>
    <dgm:cxn modelId="{EB64DD3A-FB2E-42F9-822B-FC959721D6D9}" type="presOf" srcId="{435EB04C-CF69-44DE-8B99-399EE499534D}" destId="{0BED773B-6593-4006-8C8B-6E7B9195874C}" srcOrd="1" destOrd="0" presId="urn:microsoft.com/office/officeart/2005/8/layout/cycle2"/>
    <dgm:cxn modelId="{AC62882B-C943-4C9F-82AE-BCA34D55F766}" type="presOf" srcId="{CC7F7F0A-B4A2-435C-8BCF-43DAF3400AAC}" destId="{7D68197F-D706-49F4-ABD0-41991BAD11EB}" srcOrd="0" destOrd="0" presId="urn:microsoft.com/office/officeart/2005/8/layout/cycle2"/>
    <dgm:cxn modelId="{1EC4CA43-8C5A-44EB-A9F4-0D866AC9B49B}" srcId="{60FEF7E6-74B3-44F7-9B5D-B54044896E0B}" destId="{30818F8C-EA56-4CF0-BC6C-DA9180DCE315}" srcOrd="1" destOrd="0" parTransId="{74B6EE62-4705-4829-932B-AEF2CFA4EF83}" sibTransId="{CC7F7F0A-B4A2-435C-8BCF-43DAF3400AAC}"/>
    <dgm:cxn modelId="{8A4B0474-61B1-43EF-83CF-F6C5EC57B9C0}" type="presOf" srcId="{23C633FA-3F76-49A9-A0A1-3A69077B2667}" destId="{75982CBF-BF3A-46D0-8D51-95692C76D32D}" srcOrd="1" destOrd="0" presId="urn:microsoft.com/office/officeart/2005/8/layout/cycle2"/>
    <dgm:cxn modelId="{AFED1590-F6B4-4033-872A-062474E8B6E8}" type="presOf" srcId="{435EB04C-CF69-44DE-8B99-399EE499534D}" destId="{6664AD74-D493-42AB-8063-31D78809009D}" srcOrd="0" destOrd="0" presId="urn:microsoft.com/office/officeart/2005/8/layout/cycle2"/>
    <dgm:cxn modelId="{9A0D7249-9653-41D5-BE62-739E63DCAA85}" type="presOf" srcId="{451E0723-94A4-47CB-A163-DE242BE90D15}" destId="{A8225480-8145-4B57-AB28-C58DEDA07EA5}" srcOrd="0" destOrd="0" presId="urn:microsoft.com/office/officeart/2005/8/layout/cycle2"/>
    <dgm:cxn modelId="{644F49F1-73C8-48FA-99F5-79AD4D7FD135}" srcId="{60FEF7E6-74B3-44F7-9B5D-B54044896E0B}" destId="{26B17E1D-5CA4-4D58-BB27-50BCEE5CE77F}" srcOrd="2" destOrd="0" parTransId="{5162CA2E-D619-4838-8DBD-B3D89FDD9417}" sibTransId="{451E0723-94A4-47CB-A163-DE242BE90D15}"/>
    <dgm:cxn modelId="{818974BA-9516-4DA6-A54B-DB867C716FC7}" type="presParOf" srcId="{0C6FB282-C338-4817-9C1A-01A2950A845C}" destId="{F46DC156-A70D-4CF8-B954-042EB82F8040}" srcOrd="0" destOrd="0" presId="urn:microsoft.com/office/officeart/2005/8/layout/cycle2"/>
    <dgm:cxn modelId="{B8775BF5-D00B-4D8B-8C77-81B81CB37E04}" type="presParOf" srcId="{0C6FB282-C338-4817-9C1A-01A2950A845C}" destId="{6664AD74-D493-42AB-8063-31D78809009D}" srcOrd="1" destOrd="0" presId="urn:microsoft.com/office/officeart/2005/8/layout/cycle2"/>
    <dgm:cxn modelId="{73A80437-D171-41B0-9D45-40388C86E688}" type="presParOf" srcId="{6664AD74-D493-42AB-8063-31D78809009D}" destId="{0BED773B-6593-4006-8C8B-6E7B9195874C}" srcOrd="0" destOrd="0" presId="urn:microsoft.com/office/officeart/2005/8/layout/cycle2"/>
    <dgm:cxn modelId="{B7A3D8C1-FD3D-4321-901F-59C77F4AEBF3}" type="presParOf" srcId="{0C6FB282-C338-4817-9C1A-01A2950A845C}" destId="{93C1176F-07B8-4FC4-8B8D-F35A4AE0D50A}" srcOrd="2" destOrd="0" presId="urn:microsoft.com/office/officeart/2005/8/layout/cycle2"/>
    <dgm:cxn modelId="{3B7B3006-6B33-41F5-AA92-A69B5978ACBD}" type="presParOf" srcId="{0C6FB282-C338-4817-9C1A-01A2950A845C}" destId="{7D68197F-D706-49F4-ABD0-41991BAD11EB}" srcOrd="3" destOrd="0" presId="urn:microsoft.com/office/officeart/2005/8/layout/cycle2"/>
    <dgm:cxn modelId="{F4B1BAAC-80B3-42DA-B941-2E205A8179BD}" type="presParOf" srcId="{7D68197F-D706-49F4-ABD0-41991BAD11EB}" destId="{0CBA2EFB-3E78-4754-8D0D-57C3C5D6465B}" srcOrd="0" destOrd="0" presId="urn:microsoft.com/office/officeart/2005/8/layout/cycle2"/>
    <dgm:cxn modelId="{09DCB15C-A0C9-4CCD-B77E-4A6414995775}" type="presParOf" srcId="{0C6FB282-C338-4817-9C1A-01A2950A845C}" destId="{EC77BFAC-DB6C-4CB6-BDFF-F06F594369FA}" srcOrd="4" destOrd="0" presId="urn:microsoft.com/office/officeart/2005/8/layout/cycle2"/>
    <dgm:cxn modelId="{6CD5870A-099D-49FB-A8A7-E92D0C94A95D}" type="presParOf" srcId="{0C6FB282-C338-4817-9C1A-01A2950A845C}" destId="{A8225480-8145-4B57-AB28-C58DEDA07EA5}" srcOrd="5" destOrd="0" presId="urn:microsoft.com/office/officeart/2005/8/layout/cycle2"/>
    <dgm:cxn modelId="{D85BFF2F-01C7-4525-A233-BBCFACB18009}" type="presParOf" srcId="{A8225480-8145-4B57-AB28-C58DEDA07EA5}" destId="{7BF5CCCF-3F72-41E9-B23C-7B716E61A4AF}" srcOrd="0" destOrd="0" presId="urn:microsoft.com/office/officeart/2005/8/layout/cycle2"/>
    <dgm:cxn modelId="{951C1A30-6E46-4F4D-8BC9-058100512E7C}" type="presParOf" srcId="{0C6FB282-C338-4817-9C1A-01A2950A845C}" destId="{E87FA0CA-21B1-494F-91CF-5B7ADB72B91A}" srcOrd="6" destOrd="0" presId="urn:microsoft.com/office/officeart/2005/8/layout/cycle2"/>
    <dgm:cxn modelId="{541ABAB4-C2A7-45AB-A670-AA39DDBFBD15}" type="presParOf" srcId="{0C6FB282-C338-4817-9C1A-01A2950A845C}" destId="{61216194-6A22-4F3B-ACF9-67EDF45B9E76}" srcOrd="7" destOrd="0" presId="urn:microsoft.com/office/officeart/2005/8/layout/cycle2"/>
    <dgm:cxn modelId="{A0DF2D31-187D-405F-9849-7A22029AF3E8}" type="presParOf" srcId="{61216194-6A22-4F3B-ACF9-67EDF45B9E76}" destId="{75982CBF-BF3A-46D0-8D51-95692C76D3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DC156-A70D-4CF8-B954-042EB82F8040}">
      <dsp:nvSpPr>
        <dsp:cNvPr id="0" name=""/>
        <dsp:cNvSpPr/>
      </dsp:nvSpPr>
      <dsp:spPr>
        <a:xfrm>
          <a:off x="3150791" y="0"/>
          <a:ext cx="2550808" cy="21944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১৩৩৩ বঙ্গাব্দে ৩০শে শ্রাবন কলকাতায় জন্ম গ্রহন করেন।</a:t>
          </a:r>
          <a:endParaRPr lang="en-US" sz="2400" kern="12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sp:txBody>
      <dsp:txXfrm>
        <a:off x="3524348" y="321373"/>
        <a:ext cx="1803694" cy="1551724"/>
      </dsp:txXfrm>
    </dsp:sp>
    <dsp:sp modelId="{6664AD74-D493-42AB-8063-31D78809009D}">
      <dsp:nvSpPr>
        <dsp:cNvPr id="0" name=""/>
        <dsp:cNvSpPr/>
      </dsp:nvSpPr>
      <dsp:spPr>
        <a:xfrm rot="2170827">
          <a:off x="5591969" y="1876897"/>
          <a:ext cx="813197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5613392" y="1959441"/>
        <a:ext cx="591007" cy="444379"/>
      </dsp:txXfrm>
    </dsp:sp>
    <dsp:sp modelId="{93C1176F-07B8-4FC4-8B8D-F35A4AE0D50A}">
      <dsp:nvSpPr>
        <dsp:cNvPr id="0" name=""/>
        <dsp:cNvSpPr/>
      </dsp:nvSpPr>
      <dsp:spPr>
        <a:xfrm>
          <a:off x="6324596" y="2331764"/>
          <a:ext cx="2579666" cy="21944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তিনি দেশবন্ধু স্কুল থেকে ম্যাট্রিক পরীক্ষায় অকৃতকার্য হন।</a:t>
          </a:r>
          <a:endParaRPr lang="en-US" sz="2400" kern="12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sp:txBody>
      <dsp:txXfrm>
        <a:off x="6702379" y="2653137"/>
        <a:ext cx="1824100" cy="1551724"/>
      </dsp:txXfrm>
    </dsp:sp>
    <dsp:sp modelId="{7D68197F-D706-49F4-ABD0-41991BAD11EB}">
      <dsp:nvSpPr>
        <dsp:cNvPr id="0" name=""/>
        <dsp:cNvSpPr/>
      </dsp:nvSpPr>
      <dsp:spPr>
        <a:xfrm rot="8520547">
          <a:off x="5762600" y="4216665"/>
          <a:ext cx="738386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0800000">
        <a:off x="5960647" y="4296616"/>
        <a:ext cx="516870" cy="444379"/>
      </dsp:txXfrm>
    </dsp:sp>
    <dsp:sp modelId="{EC77BFAC-DB6C-4CB6-BDFF-F06F594369FA}">
      <dsp:nvSpPr>
        <dsp:cNvPr id="0" name=""/>
        <dsp:cNvSpPr/>
      </dsp:nvSpPr>
      <dsp:spPr>
        <a:xfrm>
          <a:off x="3370365" y="4663529"/>
          <a:ext cx="2517123" cy="21944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কাব্যগ্রন্থ=ছাড়পত্র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,ঘুমনেই,পুর্বাভাস,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অভিযান,হরতাল।</a:t>
          </a:r>
          <a:endParaRPr lang="en-US" sz="2000" kern="12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sp:txBody>
      <dsp:txXfrm>
        <a:off x="3738989" y="4984902"/>
        <a:ext cx="1779875" cy="1551724"/>
      </dsp:txXfrm>
    </dsp:sp>
    <dsp:sp modelId="{A8225480-8145-4B57-AB28-C58DEDA07EA5}">
      <dsp:nvSpPr>
        <dsp:cNvPr id="0" name=""/>
        <dsp:cNvSpPr/>
      </dsp:nvSpPr>
      <dsp:spPr>
        <a:xfrm rot="12999870">
          <a:off x="2681963" y="4239654"/>
          <a:ext cx="802116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 rot="10800000">
        <a:off x="2882172" y="4454119"/>
        <a:ext cx="579926" cy="444379"/>
      </dsp:txXfrm>
    </dsp:sp>
    <dsp:sp modelId="{E87FA0CA-21B1-494F-91CF-5B7ADB72B91A}">
      <dsp:nvSpPr>
        <dsp:cNvPr id="0" name=""/>
        <dsp:cNvSpPr/>
      </dsp:nvSpPr>
      <dsp:spPr>
        <a:xfrm>
          <a:off x="228600" y="2331764"/>
          <a:ext cx="2535952" cy="21944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rPr>
            <a:t>২৯শে বৈশাখ ১৩৫৪ সালে মৃতুবরণ করেন।</a:t>
          </a:r>
          <a:endParaRPr lang="en-US" sz="2400" kern="1200" dirty="0">
            <a:solidFill>
              <a:schemeClr val="tx1"/>
            </a:solidFill>
            <a:latin typeface="Kalpurush" panose="02000600000000000000" pitchFamily="2" charset="0"/>
            <a:cs typeface="Kalpurush" panose="02000600000000000000" pitchFamily="2" charset="0"/>
          </a:endParaRPr>
        </a:p>
      </dsp:txBody>
      <dsp:txXfrm>
        <a:off x="599982" y="2653137"/>
        <a:ext cx="1793188" cy="1551724"/>
      </dsp:txXfrm>
    </dsp:sp>
    <dsp:sp modelId="{61216194-6A22-4F3B-ACF9-67EDF45B9E76}">
      <dsp:nvSpPr>
        <dsp:cNvPr id="0" name=""/>
        <dsp:cNvSpPr/>
      </dsp:nvSpPr>
      <dsp:spPr>
        <a:xfrm rot="19288965">
          <a:off x="2584933" y="1906632"/>
          <a:ext cx="718150" cy="740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2608371" y="2121843"/>
        <a:ext cx="502705" cy="444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04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8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8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6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26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8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5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6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4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4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90800" y="2247900"/>
            <a:ext cx="3429000" cy="2362200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bn-BD" sz="8800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স্বাগতম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980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180109"/>
            <a:ext cx="3600450" cy="1343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3733800" y="457200"/>
            <a:ext cx="5029200" cy="1066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রানার- যিনি দৌড়ান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1676400"/>
            <a:ext cx="360045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3733800" y="1828800"/>
            <a:ext cx="5029200" cy="1066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নতুন খবর আনার- অজানা সংবাদ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33800" y="3505200"/>
            <a:ext cx="50292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হরিণের মত মায়া-একটি উপমা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33800" y="5410200"/>
            <a:ext cx="50292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লন্ঠন- হারিকেন</a:t>
            </a:r>
            <a:endParaRPr lang="en-US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3276601"/>
            <a:ext cx="3600450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4953000"/>
            <a:ext cx="360045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0894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610600" cy="54864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200" dirty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কবিতাটি শ্রমজীবী মানুষ রানারদের নিয়ে লেখা। তাদের কাজ হচ্ছে গ্রাহকের ব্যক্তিগত ও প্রয়োজনের চিঠি পৌঁছে দেওয়া। রানাররা এতই দ্বায়ীত্বশীল যে কোনো কিছুই তাদের কাছে বাধা হয়ে উঠে না। রাত হোক, দুর্গম পথ হোক, দুর্যোগপুর্ন আবহাওয়া হোক-নিরন্তন তাদের এই কাজ করে যেতে হয়।চিঠি মানেই সুখে-আনন্দে, দুঃখে-শোক ভরা সংবাদ। এই সংবাদের অপেক্ষায় থাকে প্রিয়জনরা। প্রিয়জনদের কাছে এই খবর যথা সময়ে পৌঁছে দেওয়া অত্যন্ত জরুরি।রানারদের তাই ক্লান্তি নেই,অবসর নেওয়ার অবকাশ নেই। তারা ছুটছেন তো ছুটছেন।</a:t>
            </a:r>
            <a:endParaRPr lang="en-US" sz="3200" dirty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81200" y="0"/>
            <a:ext cx="5105400" cy="1219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Kalpurush" panose="02000600000000000000" pitchFamily="2" charset="0"/>
                <a:cs typeface="Kalpurush" panose="02000600000000000000" pitchFamily="2" charset="0"/>
              </a:rPr>
              <a:t>পাঠ পরিচিতি</a:t>
            </a:r>
            <a:endParaRPr lang="en-US" sz="5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41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905000" y="533400"/>
            <a:ext cx="5257800" cy="10668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Kalpurush" panose="02000600000000000000" pitchFamily="2" charset="0"/>
                <a:cs typeface="Kalpurush" panose="02000600000000000000" pitchFamily="2" charset="0"/>
              </a:rPr>
              <a:t>জোড়ায় কাজ</a:t>
            </a:r>
            <a:endParaRPr lang="en-US" sz="6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752600"/>
            <a:ext cx="7696200" cy="3962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latin typeface="Kalpurush" panose="02000600000000000000" pitchFamily="2" charset="0"/>
                <a:cs typeface="Kalpurush" panose="02000600000000000000" pitchFamily="2" charset="0"/>
              </a:rPr>
              <a:t>১। রানার, নতুন খবর আনার, শব্দ গুলি দিয়ে টিকা তৈরী কর। </a:t>
            </a:r>
          </a:p>
          <a:p>
            <a:endParaRPr lang="bn-BD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4000" dirty="0">
                <a:latin typeface="Kalpurush" panose="02000600000000000000" pitchFamily="2" charset="0"/>
                <a:cs typeface="Kalpurush" panose="02000600000000000000" pitchFamily="2" charset="0"/>
              </a:rPr>
              <a:t>২। কবিতার পাঠ পরিচিতি সংক্ষিপ্ত ভাবে বর্ননা দাও ।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54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0"/>
            <a:ext cx="47244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Kalpurush" panose="02000600000000000000" pitchFamily="2" charset="0"/>
                <a:cs typeface="Kalpurush" panose="02000600000000000000" pitchFamily="2" charset="0"/>
              </a:rPr>
              <a:t>দলগত কাজ</a:t>
            </a:r>
            <a:endParaRPr lang="en-US" sz="5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533400" y="1905000"/>
            <a:ext cx="8229600" cy="4191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latin typeface="Kalpurush" panose="02000600000000000000" pitchFamily="2" charset="0"/>
                <a:cs typeface="Kalpurush" panose="02000600000000000000" pitchFamily="2" charset="0"/>
              </a:rPr>
              <a:t>১। রানার কবিতায় একজন ডাকহকারের গুনাবলি বর্ননা কর।</a:t>
            </a:r>
          </a:p>
          <a:p>
            <a:endParaRPr lang="bn-BD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4000" dirty="0">
                <a:latin typeface="Kalpurush" panose="02000600000000000000" pitchFamily="2" charset="0"/>
                <a:cs typeface="Kalpurush" panose="02000600000000000000" pitchFamily="2" charset="0"/>
              </a:rPr>
              <a:t>২। কবি সুকান্ত ভট্রাচার্য রানার কবিতায় কি প্রকাশ করেছেন তা আলোচনা কর।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60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3505200" cy="556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3810000" cy="655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136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286000" y="457200"/>
            <a:ext cx="4572000" cy="1676400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Kalpurush" panose="02000600000000000000" pitchFamily="2" charset="0"/>
                <a:cs typeface="Kalpurush" panose="02000600000000000000" pitchFamily="2" charset="0"/>
              </a:rPr>
              <a:t>মুল্যায়ন</a:t>
            </a:r>
            <a:endParaRPr lang="en-US" sz="8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534400" cy="502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১। কবি সুকান্ত ভট্রাচার্যের শিক্ষাগত যোগ্যতা কি ছিল বল।</a:t>
            </a:r>
          </a:p>
          <a:p>
            <a:endParaRPr lang="bn-BD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২। কবি শ্রমজীবী মানুষ বলতে কাদের বুঝিয়েছেন উল্লেখ কর।</a:t>
            </a:r>
          </a:p>
          <a:p>
            <a:endParaRPr lang="bn-BD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৩। দ্বায়ীত্ব শীল পেশা হিসাবে ডাকহকারের মুল্যায়ন কর।  </a:t>
            </a:r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105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762000"/>
            <a:ext cx="48768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atin typeface="Kalpurush" panose="02000600000000000000" pitchFamily="2" charset="0"/>
                <a:cs typeface="Kalpurush" panose="02000600000000000000" pitchFamily="2" charset="0"/>
              </a:rPr>
              <a:t>বাড়ির কাজ</a:t>
            </a:r>
            <a:endParaRPr lang="en-US" sz="60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228600" y="2590800"/>
            <a:ext cx="8763000" cy="22860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b="1" dirty="0">
                <a:latin typeface="Kalpurush" panose="02000600000000000000" pitchFamily="2" charset="0"/>
                <a:cs typeface="Kalpurush" panose="02000600000000000000" pitchFamily="2" charset="0"/>
              </a:rPr>
              <a:t>১। রানার কবিতার আলোকে বাংলাদেশ ডাক বিভাগের প্রয়োজনীয়তা ব্যাখ্যা কর।</a:t>
            </a:r>
            <a:endParaRPr lang="en-US" sz="40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838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981200"/>
            <a:ext cx="387798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11500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1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981200" y="381000"/>
            <a:ext cx="5181600" cy="1447800"/>
          </a:xfrm>
          <a:prstGeom prst="ribb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Kalpurush" panose="02000600000000000000" pitchFamily="2" charset="0"/>
                <a:cs typeface="Kalpurush" panose="02000600000000000000" pitchFamily="2" charset="0"/>
              </a:rPr>
              <a:t>পরিচিতি</a:t>
            </a:r>
            <a:endParaRPr lang="en-US" sz="6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2209800"/>
            <a:ext cx="5181600" cy="403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দিদারুল আলম </a:t>
            </a:r>
          </a:p>
          <a:p>
            <a:pPr algn="ctr">
              <a:defRPr/>
            </a:pPr>
            <a:r>
              <a:rPr lang="bn-BD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>
              <a:defRPr/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দ্বীপবন্ধু মুস্তাফিজুর রহমান উচ্চ বিদ্যালয়</a:t>
            </a:r>
          </a:p>
          <a:p>
            <a:pPr algn="ctr">
              <a:defRPr/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উপজেলা-সন্দ্বীপ,জেলা-চট্রগ্রাম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32004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215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057400" y="381000"/>
            <a:ext cx="5524500" cy="1295400"/>
          </a:xfrm>
          <a:prstGeom prst="ribb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Kalpurush" panose="02000600000000000000" pitchFamily="2" charset="0"/>
                <a:cs typeface="Kalpurush" panose="02000600000000000000" pitchFamily="2" charset="0"/>
              </a:rPr>
              <a:t>পাঠ্য বিষয়</a:t>
            </a:r>
            <a:endParaRPr lang="en-US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09800"/>
            <a:ext cx="8458200" cy="441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Kalpurush" panose="02000600000000000000" pitchFamily="2" charset="0"/>
                <a:cs typeface="Kalpurush" panose="02000600000000000000" pitchFamily="2" charset="0"/>
              </a:rPr>
              <a:t>বাংলা সাহিত্য </a:t>
            </a:r>
          </a:p>
          <a:p>
            <a:pPr algn="ctr"/>
            <a:r>
              <a:rPr lang="bn-BD" sz="4800" smtClean="0">
                <a:latin typeface="Kalpurush" panose="02000600000000000000" pitchFamily="2" charset="0"/>
                <a:cs typeface="Kalpurush" panose="02000600000000000000" pitchFamily="2" charset="0"/>
              </a:rPr>
              <a:t>শ্রেণি-নবম ও দশম</a:t>
            </a:r>
            <a:endParaRPr lang="bn-BD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BD" sz="4800" dirty="0">
                <a:latin typeface="Kalpurush" panose="02000600000000000000" pitchFamily="2" charset="0"/>
                <a:cs typeface="Kalpurush" panose="02000600000000000000" pitchFamily="2" charset="0"/>
              </a:rPr>
              <a:t>কবিতা- রানার </a:t>
            </a:r>
          </a:p>
          <a:p>
            <a:pPr algn="ctr"/>
            <a:r>
              <a:rPr lang="bn-BD" sz="4800" dirty="0">
                <a:latin typeface="Kalpurush" panose="02000600000000000000" pitchFamily="2" charset="0"/>
                <a:cs typeface="Kalpurush" panose="02000600000000000000" pitchFamily="2" charset="0"/>
              </a:rPr>
              <a:t>সময়- ৫</a:t>
            </a:r>
            <a:r>
              <a:rPr lang="bn-BD" sz="4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০ </a:t>
            </a:r>
            <a:r>
              <a:rPr lang="bn-BD" sz="4800" dirty="0">
                <a:latin typeface="Kalpurush" panose="02000600000000000000" pitchFamily="2" charset="0"/>
                <a:cs typeface="Kalpurush" panose="02000600000000000000" pitchFamily="2" charset="0"/>
              </a:rPr>
              <a:t>মিনিট</a:t>
            </a:r>
            <a:endParaRPr lang="en-US" sz="4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20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57200"/>
            <a:ext cx="7239000" cy="586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457200"/>
            <a:ext cx="7239000" cy="586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457200"/>
            <a:ext cx="7238999" cy="5867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436880"/>
            <a:ext cx="7238999" cy="58877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457200"/>
            <a:ext cx="7239000" cy="586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1096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590800" y="152400"/>
            <a:ext cx="3962400" cy="1143000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Kalpurush" panose="02000600000000000000" pitchFamily="2" charset="0"/>
                <a:cs typeface="Kalpurush" panose="02000600000000000000" pitchFamily="2" charset="0"/>
              </a:rPr>
              <a:t>শিখন ফল </a:t>
            </a:r>
            <a:endParaRPr lang="en-US" sz="7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454727"/>
            <a:ext cx="8382000" cy="487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১। রানার কবিতার  কবি পরিচিতি বর্ননা করতে পারবে।</a:t>
            </a:r>
          </a:p>
          <a:p>
            <a:r>
              <a:rPr lang="bn-BD" sz="36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২। কবিতাটি আদর্শভাবে পাঠ করতে পারবে। </a:t>
            </a:r>
          </a:p>
          <a:p>
            <a:r>
              <a:rPr lang="bn-BD" sz="3600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৩। কবিতার পাঠ পরিচিতি ব্যাখ্যা করতে </a:t>
            </a:r>
            <a:r>
              <a:rPr lang="bn-BD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পারবে। </a:t>
            </a:r>
            <a:endParaRPr lang="bn-BD" sz="36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558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498846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09800"/>
            <a:ext cx="266700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61912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62100"/>
            <a:ext cx="3581400" cy="3733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733800" cy="3810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0175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0"/>
            <a:ext cx="47244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4364773" cy="5867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5686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2667000" y="533400"/>
            <a:ext cx="3810000" cy="1219200"/>
          </a:xfrm>
          <a:prstGeom prst="wedge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Kalpurush" panose="02000600000000000000" pitchFamily="2" charset="0"/>
                <a:cs typeface="Kalpurush" panose="02000600000000000000" pitchFamily="2" charset="0"/>
              </a:rPr>
              <a:t>একক কাজ</a:t>
            </a:r>
            <a:endParaRPr lang="en-US" sz="6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2057400"/>
            <a:ext cx="7772400" cy="1676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Kalpurush" panose="02000600000000000000" pitchFamily="2" charset="0"/>
                <a:cs typeface="Kalpurush" panose="02000600000000000000" pitchFamily="2" charset="0"/>
              </a:rPr>
              <a:t>১। কবি সুকান্ত ভট্রাচার্য কত সালে জন্ম গ্রহণ করেন বল । 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4038600"/>
            <a:ext cx="7772400" cy="1676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Kalpurush" panose="02000600000000000000" pitchFamily="2" charset="0"/>
                <a:cs typeface="Kalpurush" panose="02000600000000000000" pitchFamily="2" charset="0"/>
              </a:rPr>
              <a:t>২। কবি সুকান্ত ভট্রাচার্যের কয়েকটি কাব্য গ্রন্থের নাম বল।</a:t>
            </a:r>
            <a:endParaRPr lang="en-US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1954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227</TotalTime>
  <Words>312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Corbel</vt:lpstr>
      <vt:lpstr>Kalpurush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nafisa13</dc:creator>
  <cp:lastModifiedBy>user</cp:lastModifiedBy>
  <cp:revision>77</cp:revision>
  <dcterms:created xsi:type="dcterms:W3CDTF">2006-08-16T00:00:00Z</dcterms:created>
  <dcterms:modified xsi:type="dcterms:W3CDTF">2020-05-18T11:30:36Z</dcterms:modified>
</cp:coreProperties>
</file>