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77" r:id="rId6"/>
    <p:sldId id="259" r:id="rId7"/>
    <p:sldId id="263" r:id="rId8"/>
    <p:sldId id="265" r:id="rId9"/>
    <p:sldId id="266" r:id="rId10"/>
    <p:sldId id="267" r:id="rId11"/>
    <p:sldId id="268" r:id="rId12"/>
    <p:sldId id="281" r:id="rId13"/>
    <p:sldId id="270" r:id="rId14"/>
    <p:sldId id="271" r:id="rId15"/>
    <p:sldId id="269" r:id="rId16"/>
    <p:sldId id="272" r:id="rId17"/>
    <p:sldId id="275" r:id="rId18"/>
    <p:sldId id="273" r:id="rId19"/>
    <p:sldId id="278" r:id="rId20"/>
    <p:sldId id="279" r:id="rId21"/>
    <p:sldId id="276" r:id="rId22"/>
    <p:sldId id="27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86A4CFE0-F5B1-4815-A17E-35B398F18B69}" type="datetimeFigureOut">
              <a:rPr lang="en-US"/>
              <a:pPr>
                <a:defRPr/>
              </a:pPr>
              <a:t>5/19/2020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16FFE240-E4D8-4AEB-A381-215ADB7DCEA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4527F4A-B519-465F-B31C-33644BC09B44}" type="datetimeFigureOut">
              <a:rPr lang="en-US"/>
              <a:pPr>
                <a:defRPr/>
              </a:pPr>
              <a:t>5/19/2020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1DEC510-0AF3-4E06-A18D-D9B01C3B1CA5}"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7503B2F-D08C-4D16-A8BA-8E8BE7A6AA46}" type="datetimeFigureOut">
              <a:rPr lang="en-US"/>
              <a:pPr>
                <a:defRPr/>
              </a:pPr>
              <a:t>5/19/2020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AAAA492-65F4-4549-90D5-DC2751673769}"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1986671-E3C1-418C-B841-C1E0AC0892FE}" type="datetimeFigureOut">
              <a:rPr lang="en-US"/>
              <a:pPr>
                <a:defRPr/>
              </a:pPr>
              <a:t>5/19/2020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C45AF04-1666-40E2-A2F1-94A550FE2452}"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D25F3A-040F-43A1-AF13-60DA7473EAEF}" type="datetimeFigureOut">
              <a:rPr lang="en-US"/>
              <a:pPr>
                <a:defRPr/>
              </a:pPr>
              <a:t>5/19/2020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53F529-5631-43C8-B9FE-C48AF1653F2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05EEFE8-B67F-446E-8ED9-CE2E90F46FA2}" type="datetimeFigureOut">
              <a:rPr lang="en-US"/>
              <a:pPr>
                <a:defRPr/>
              </a:pPr>
              <a:t>5/19/2020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EEF63B6-76DD-4D14-A4B0-A489182CD257}"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E08B9D7-41D8-4ADA-8273-D4B556D8C105}" type="datetimeFigureOut">
              <a:rPr lang="en-US"/>
              <a:pPr>
                <a:defRPr/>
              </a:pPr>
              <a:t>5/19/2020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3AE3580-1A50-4E3B-9BAC-851DAD23C7F6}"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A29F495-3BD3-4BFD-A45B-D1293D33C959}" type="datetimeFigureOut">
              <a:rPr lang="en-US"/>
              <a:pPr>
                <a:defRPr/>
              </a:pPr>
              <a:t>5/19/2020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658E2C4-2E10-48EC-83F9-F28CE6946694}"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E7E510B-E7E5-4E96-8404-9F82601D74B1}" type="datetimeFigureOut">
              <a:rPr lang="en-US"/>
              <a:pPr>
                <a:defRPr/>
              </a:pPr>
              <a:t>5/19/2020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5C8C128-F48B-4665-A13A-78B2B088A050}"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FA31532-4727-49D2-A7CD-FD41D4DFAA31}" type="datetimeFigureOut">
              <a:rPr lang="en-US"/>
              <a:pPr>
                <a:defRPr/>
              </a:pPr>
              <a:t>5/19/2020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E4D2F44-80D8-43A3-B65A-E34D0411406E}"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EA828B6-E694-4E73-8D99-8111658C3F1D}" type="datetimeFigureOut">
              <a:rPr lang="en-US"/>
              <a:pPr>
                <a:defRPr/>
              </a:pPr>
              <a:t>5/19/2020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808EBB3-3A9B-4C3B-9A7E-C74D3F8D1EC1}"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2C55A142-76BA-4DA9-BDD7-8A4D428F5B19}" type="datetimeFigureOut">
              <a:rPr lang="en-US"/>
              <a:pPr>
                <a:defRPr/>
              </a:pPr>
              <a:t>5/19/2020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ED4CEA8F-9385-42FB-A4B2-8DE91BEFEF2B}"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hyperlink" Target="http://www.google.com/imgres?imgurl=http://www.freewebs.com/4hbeekeeping//photos/honey-bee-hive.jpg&amp;imgrefurl=http://www.freewebs.com/4hbeekeeping/&amp;h=672&amp;w=504&amp;sz=64&amp;tbnid=IdxSliz82YSHMM:&amp;tbnh=138&amp;tbnw=104&amp;prev=/images?q=honey+bee+colony+photo&amp;hl=en&amp;usg=__SN2msf0AoX7AKEPV4G_xI02QPpA=&amp;ei=7slpSrmQC6qltgfM86GYCw&amp;sa=X&amp;oi=image_result&amp;resnum=4&amp;ct=image" TargetMode="External"/><Relationship Id="rId1" Type="http://schemas.openxmlformats.org/officeDocument/2006/relationships/slideLayout" Target="../slideLayouts/slideLayout2.xml"/><Relationship Id="rId6" Type="http://schemas.openxmlformats.org/officeDocument/2006/relationships/hyperlink" Target="http://www.gotosprayer.com/wp-content/uploads/0/287094.jpg"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851775" cy="1447800"/>
          </a:xfrm>
          <a:effectLst>
            <a:innerShdw blurRad="63500" dist="50800" dir="5400000">
              <a:prstClr val="black">
                <a:alpha val="50000"/>
              </a:prstClr>
            </a:innerShdw>
          </a:effectLst>
        </p:spPr>
        <p:txBody>
          <a:bodyPr>
            <a:normAutofit/>
          </a:bodyPr>
          <a:lstStyle/>
          <a:p>
            <a:pPr algn="ctr" fontAlgn="auto">
              <a:spcAft>
                <a:spcPts val="0"/>
              </a:spcAft>
              <a:defRPr/>
            </a:pPr>
            <a:r>
              <a:rPr lang="en-US" sz="8800" dirty="0" smtClean="0">
                <a:latin typeface="SutonnyMJ" pitchFamily="2" charset="0"/>
                <a:cs typeface="SutonnyMJ" pitchFamily="2" charset="0"/>
              </a:rPr>
              <a:t>¯^</a:t>
            </a:r>
            <a:r>
              <a:rPr lang="en-US" sz="8800" dirty="0" err="1" smtClean="0">
                <a:latin typeface="SutonnyMJ" pitchFamily="2" charset="0"/>
                <a:cs typeface="SutonnyMJ" pitchFamily="2" charset="0"/>
              </a:rPr>
              <a:t>vMZg</a:t>
            </a:r>
            <a:endParaRPr lang="en-US" sz="8800" dirty="0">
              <a:latin typeface="SutonnyMJ" pitchFamily="2" charset="0"/>
              <a:cs typeface="SutonnyMJ" pitchFamily="2" charset="0"/>
            </a:endParaRPr>
          </a:p>
        </p:txBody>
      </p:sp>
      <p:sp>
        <p:nvSpPr>
          <p:cNvPr id="5123" name="Subtitle 2"/>
          <p:cNvSpPr>
            <a:spLocks noGrp="1"/>
          </p:cNvSpPr>
          <p:nvPr>
            <p:ph type="subTitle" idx="1"/>
          </p:nvPr>
        </p:nvSpPr>
        <p:spPr>
          <a:xfrm>
            <a:off x="533400" y="1752600"/>
            <a:ext cx="7854950" cy="4800600"/>
          </a:xfrm>
        </p:spPr>
        <p:txBody>
          <a:bodyPr/>
          <a:lstStyle/>
          <a:p>
            <a:pPr marR="0"/>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25587"/>
            <a:ext cx="7699375" cy="4876800"/>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n-BD"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পুরুষ</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traiMJ" pitchFamily="2" charset="0"/>
                <a:cs typeface="AtraiMJ" pitchFamily="2" charset="0"/>
              </a:rPr>
              <a:t> (</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omic Sans MS" pitchFamily="66" charset="0"/>
              </a:rPr>
              <a:t>The Drone</a:t>
            </a:r>
            <a:r>
              <a:rPr lang="en-US"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traiMJ" pitchFamily="2" charset="0"/>
              <a:cs typeface="AtraiMJ" pitchFamily="2" charset="0"/>
            </a:endParaRPr>
          </a:p>
        </p:txBody>
      </p:sp>
      <p:sp>
        <p:nvSpPr>
          <p:cNvPr id="3" name="Content Placeholder 2"/>
          <p:cNvSpPr>
            <a:spLocks noGrp="1"/>
          </p:cNvSpPr>
          <p:nvPr>
            <p:ph sz="half" idx="1"/>
          </p:nvPr>
        </p:nvSpPr>
        <p:spPr/>
        <p:txBody>
          <a:bodyPr/>
          <a:lstStyle/>
          <a:p>
            <a:r>
              <a:rPr lang="bn-BD" sz="4000" dirty="0" smtClean="0">
                <a:latin typeface="NikoshBAN" panose="02000000000000000000" pitchFamily="2" charset="0"/>
                <a:cs typeface="NikoshBAN" panose="02000000000000000000" pitchFamily="2" charset="0"/>
              </a:rPr>
              <a:t>কালচে রং এর, অলস</a:t>
            </a:r>
          </a:p>
          <a:p>
            <a:r>
              <a:rPr lang="bn-BD" sz="4000" dirty="0" smtClean="0">
                <a:latin typeface="NikoshBAN" panose="02000000000000000000" pitchFamily="2" charset="0"/>
                <a:cs typeface="NikoshBAN" panose="02000000000000000000" pitchFamily="2" charset="0"/>
              </a:rPr>
              <a:t>স্বল্পসংখ্যক থাকে।</a:t>
            </a:r>
            <a:endParaRPr lang="en-US" sz="4000" dirty="0">
              <a:latin typeface="NikoshBAN" panose="02000000000000000000" pitchFamily="2" charset="0"/>
              <a:cs typeface="NikoshBAN" panose="02000000000000000000" pitchFamily="2" charset="0"/>
            </a:endParaRPr>
          </a:p>
        </p:txBody>
      </p:sp>
      <p:pic>
        <p:nvPicPr>
          <p:cNvPr id="5" name="Content Placeholder 4" descr="Bee Drone 1"/>
          <p:cNvPicPr>
            <a:picLocks noGrp="1" noChangeAspect="1" noChangeArrowheads="1"/>
          </p:cNvPicPr>
          <p:nvPr>
            <p:ph sz="half" idx="2"/>
          </p:nvPr>
        </p:nvPicPr>
        <p:blipFill>
          <a:blip r:embed="rId2"/>
          <a:srcRect/>
          <a:stretch>
            <a:fillRect/>
          </a:stretch>
        </p:blipFill>
        <p:spPr bwMode="auto">
          <a:xfrm>
            <a:off x="4876800" y="2667000"/>
            <a:ext cx="3581400" cy="2895600"/>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pPr algn="ctr"/>
            <a:r>
              <a:rPr lang="en-US" dirty="0" smtClean="0">
                <a:latin typeface="AtraiMJ" pitchFamily="2" charset="0"/>
                <a:cs typeface="AtraiMJ" pitchFamily="2" charset="0"/>
              </a:rPr>
              <a:t>  †</a:t>
            </a:r>
            <a:r>
              <a:rPr lang="en-US" dirty="0" err="1" smtClean="0">
                <a:latin typeface="AtraiMJ" pitchFamily="2" charset="0"/>
                <a:cs typeface="AtraiMJ" pitchFamily="2" charset="0"/>
              </a:rPr>
              <a:t>gŠgvwQi</a:t>
            </a:r>
            <a:r>
              <a:rPr lang="en-US" dirty="0" smtClean="0">
                <a:latin typeface="AtraiMJ" pitchFamily="2" charset="0"/>
                <a:cs typeface="AtraiMJ" pitchFamily="2" charset="0"/>
              </a:rPr>
              <a:t> </a:t>
            </a:r>
            <a:r>
              <a:rPr lang="en-US" dirty="0" err="1" smtClean="0">
                <a:latin typeface="AtraiMJ" pitchFamily="2" charset="0"/>
                <a:cs typeface="AtraiMJ" pitchFamily="2" charset="0"/>
              </a:rPr>
              <a:t>Dbœqb</a:t>
            </a:r>
            <a:r>
              <a:rPr lang="en-US" dirty="0" smtClean="0">
                <a:latin typeface="AtraiMJ" pitchFamily="2" charset="0"/>
                <a:cs typeface="AtraiMJ" pitchFamily="2" charset="0"/>
              </a:rPr>
              <a:t> </a:t>
            </a:r>
            <a:r>
              <a:rPr lang="en-US" sz="2800" b="1" dirty="0" smtClean="0">
                <a:latin typeface="AtraiMJ" pitchFamily="2" charset="0"/>
                <a:cs typeface="AtraiMJ" pitchFamily="2" charset="0"/>
              </a:rPr>
              <a:t>(</a:t>
            </a:r>
            <a:r>
              <a:rPr lang="en-US" sz="2800" b="1" dirty="0" smtClean="0">
                <a:latin typeface="Comic Sans MS" pitchFamily="66" charset="0"/>
              </a:rPr>
              <a:t>Bee Development)</a:t>
            </a:r>
            <a:endParaRPr lang="en-US" sz="2800" dirty="0">
              <a:latin typeface="AtraiMJ" pitchFamily="2" charset="0"/>
              <a:cs typeface="AtraiMJ" pitchFamily="2" charset="0"/>
            </a:endParaRPr>
          </a:p>
        </p:txBody>
      </p:sp>
      <p:pic>
        <p:nvPicPr>
          <p:cNvPr id="4" name="Picture 7" descr="3-BeeClean"/>
          <p:cNvPicPr>
            <a:picLocks noGrp="1" noChangeAspect="1" noChangeArrowheads="1"/>
          </p:cNvPicPr>
          <p:nvPr>
            <p:ph idx="1"/>
          </p:nvPr>
        </p:nvPicPr>
        <p:blipFill>
          <a:blip r:embed="rId2"/>
          <a:srcRect/>
          <a:stretch>
            <a:fillRect/>
          </a:stretch>
        </p:blipFill>
        <p:spPr bwMode="auto">
          <a:xfrm>
            <a:off x="4191000" y="1447800"/>
            <a:ext cx="3429000" cy="5257799"/>
          </a:xfrm>
          <a:prstGeom prst="rect">
            <a:avLst/>
          </a:prstGeom>
          <a:noFill/>
          <a:ln w="9525">
            <a:noFill/>
            <a:miter lim="800000"/>
            <a:headEnd/>
            <a:tailEnd/>
          </a:ln>
        </p:spPr>
      </p:pic>
      <p:sp>
        <p:nvSpPr>
          <p:cNvPr id="3" name="TextBox 2"/>
          <p:cNvSpPr txBox="1"/>
          <p:nvPr/>
        </p:nvSpPr>
        <p:spPr>
          <a:xfrm>
            <a:off x="457200" y="1905000"/>
            <a:ext cx="3200400" cy="2585323"/>
          </a:xfrm>
          <a:prstGeom prst="rect">
            <a:avLst/>
          </a:prstGeom>
          <a:noFill/>
        </p:spPr>
        <p:txBody>
          <a:bodyPr wrap="square" rtlCol="0">
            <a:spAutoFit/>
          </a:bodyPr>
          <a:lstStyle/>
          <a:p>
            <a:pPr marL="285750" indent="-285750" algn="just">
              <a:buFont typeface="Wingdings" panose="05000000000000000000" pitchFamily="2" charset="2"/>
              <a:buChar char="q"/>
            </a:pPr>
            <a:r>
              <a:rPr lang="bn-BD" dirty="0" smtClean="0">
                <a:solidFill>
                  <a:srgbClr val="002060"/>
                </a:solidFill>
              </a:rPr>
              <a:t>নিষিক্ত ডিম থেকে রাণী ও কর্মী মৌমাছি জন্মে রয়েল জেলি বেশি দিন খাওয়ালে রাণী ,  কম দিন খাওয়ালে </a:t>
            </a:r>
            <a:r>
              <a:rPr lang="bn-BD" dirty="0">
                <a:solidFill>
                  <a:srgbClr val="002060"/>
                </a:solidFill>
              </a:rPr>
              <a:t>কর্মী </a:t>
            </a:r>
            <a:r>
              <a:rPr lang="bn-BD" dirty="0" smtClean="0">
                <a:solidFill>
                  <a:srgbClr val="002060"/>
                </a:solidFill>
              </a:rPr>
              <a:t>মৌমাছি হয়।</a:t>
            </a:r>
          </a:p>
          <a:p>
            <a:pPr algn="just"/>
            <a:endParaRPr lang="bn-BD" dirty="0" smtClean="0">
              <a:solidFill>
                <a:srgbClr val="002060"/>
              </a:solidFill>
            </a:endParaRPr>
          </a:p>
          <a:p>
            <a:pPr algn="just"/>
            <a:endParaRPr lang="bn-BD" dirty="0" smtClean="0">
              <a:solidFill>
                <a:srgbClr val="FF0000"/>
              </a:solidFill>
            </a:endParaRPr>
          </a:p>
          <a:p>
            <a:pPr marL="285750" indent="-285750" algn="just">
              <a:buFont typeface="Wingdings" panose="05000000000000000000" pitchFamily="2" charset="2"/>
              <a:buChar char="v"/>
            </a:pPr>
            <a:r>
              <a:rPr lang="bn-BD" dirty="0" smtClean="0">
                <a:solidFill>
                  <a:srgbClr val="FF0000"/>
                </a:solidFill>
              </a:rPr>
              <a:t>অনিষিক্ত </a:t>
            </a:r>
            <a:r>
              <a:rPr lang="bn-BD" dirty="0">
                <a:solidFill>
                  <a:srgbClr val="FF0000"/>
                </a:solidFill>
              </a:rPr>
              <a:t>ডিম থেকে </a:t>
            </a:r>
            <a:r>
              <a:rPr lang="bn-BD" dirty="0" smtClean="0">
                <a:solidFill>
                  <a:srgbClr val="FF0000"/>
                </a:solidFill>
              </a:rPr>
              <a:t> পুরুষ </a:t>
            </a:r>
            <a:r>
              <a:rPr lang="bn-BD" dirty="0">
                <a:solidFill>
                  <a:srgbClr val="FF0000"/>
                </a:solidFill>
              </a:rPr>
              <a:t>মৌমাছি হয়।</a:t>
            </a:r>
            <a:endParaRPr lang="en-US"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7363"/>
            <a:ext cx="8229600" cy="1143000"/>
          </a:xfrm>
        </p:spPr>
        <p:txBody>
          <a:bodyPr/>
          <a:lstStyle/>
          <a:p>
            <a:pPr algn="ctr"/>
            <a:r>
              <a:rPr lang="as-IN" dirty="0">
                <a:latin typeface="NikoshBAN" panose="02000000000000000000" pitchFamily="2" charset="0"/>
                <a:cs typeface="NikoshBAN" panose="02000000000000000000" pitchFamily="2" charset="0"/>
              </a:rPr>
              <a:t>রয়েল </a:t>
            </a:r>
            <a:r>
              <a:rPr lang="as-IN" dirty="0" smtClean="0">
                <a:latin typeface="NikoshBAN" panose="02000000000000000000" pitchFamily="2" charset="0"/>
                <a:cs typeface="NikoshBAN" panose="02000000000000000000" pitchFamily="2" charset="0"/>
              </a:rPr>
              <a:t>জেলী</a:t>
            </a:r>
            <a:r>
              <a:rPr lang="en-US" dirty="0" smtClean="0">
                <a:latin typeface="NikoshBAN" panose="02000000000000000000" pitchFamily="2" charset="0"/>
                <a:cs typeface="NikoshBAN" panose="02000000000000000000" pitchFamily="2" charset="0"/>
              </a:rPr>
              <a:t> </a:t>
            </a:r>
            <a:endParaRPr lang="en-US" dirty="0"/>
          </a:p>
        </p:txBody>
      </p:sp>
      <p:sp>
        <p:nvSpPr>
          <p:cNvPr id="3" name="Content Placeholder 2"/>
          <p:cNvSpPr>
            <a:spLocks noGrp="1"/>
          </p:cNvSpPr>
          <p:nvPr>
            <p:ph idx="1"/>
          </p:nvPr>
        </p:nvSpPr>
        <p:spPr/>
        <p:txBody>
          <a:bodyPr/>
          <a:lstStyle/>
          <a:p>
            <a:pPr algn="just"/>
            <a:endParaRPr lang="en-US" dirty="0" smtClean="0">
              <a:latin typeface="NikoshBAN" panose="02000000000000000000" pitchFamily="2" charset="0"/>
              <a:cs typeface="NikoshBAN" panose="02000000000000000000" pitchFamily="2" charset="0"/>
            </a:endParaRPr>
          </a:p>
          <a:p>
            <a:pPr algn="just"/>
            <a:endParaRPr lang="en-US" dirty="0" smtClean="0">
              <a:latin typeface="NikoshBAN" panose="02000000000000000000" pitchFamily="2" charset="0"/>
              <a:cs typeface="NikoshBAN" panose="02000000000000000000" pitchFamily="2" charset="0"/>
            </a:endParaRPr>
          </a:p>
          <a:p>
            <a:pPr algn="just"/>
            <a:r>
              <a:rPr lang="as-IN" dirty="0" smtClean="0">
                <a:latin typeface="NikoshBAN" panose="02000000000000000000" pitchFamily="2" charset="0"/>
                <a:cs typeface="NikoshBAN" panose="02000000000000000000" pitchFamily="2" charset="0"/>
              </a:rPr>
              <a:t>রয়েল </a:t>
            </a:r>
            <a:r>
              <a:rPr lang="as-IN" dirty="0">
                <a:latin typeface="NikoshBAN" panose="02000000000000000000" pitchFamily="2" charset="0"/>
                <a:cs typeface="NikoshBAN" panose="02000000000000000000" pitchFamily="2" charset="0"/>
              </a:rPr>
              <a:t>জেলী একটি অসাধারণ পুষ্টি গুণ সম্পন্ন খাবার। মৌচাকে বিদ্যমান এই অলৌকিক পুষ্টি উপাদান সম্পন্ন খাবারটি মূলত রাণী মৌমাছির খাবার। কর্মী মেীমাছির সেফালিক গ্রন্থি থেকে নিঃসৃত দুধের ন্যায় এক জাতীয় সাদা আঠালো পদার্থই রয়েল জেলী। রানী মৌমাছি সারা জীবন এই খাদ্যই গ্রহণ করে থাকে। এই খাবার রানী মৌমাছির পরিপূর্ণ গর্ভাশয় তৈরীতে, প্রচুর ডিম দিতে ও শক্তিশালী রোগ ব্যবস্থা গড়ে তুলতে সাহায্য করে। একটি সাধারণ মৌমাছির জীবনকাল যেখানে ৩-৪ মাস, সেখানে খাবারের পার্থক্যের কারণে রাণী মৌমাছি বাঁচে ৩-৫ বছর। </a:t>
            </a:r>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325562"/>
            <a:ext cx="2362200" cy="1493837"/>
          </a:xfrm>
          <a:prstGeom prst="rect">
            <a:avLst/>
          </a:prstGeom>
          <a:ln>
            <a:solidFill>
              <a:srgbClr val="0070C0"/>
            </a:solidFill>
          </a:ln>
        </p:spPr>
      </p:pic>
    </p:spTree>
    <p:extLst>
      <p:ext uri="{BB962C8B-B14F-4D97-AF65-F5344CB8AC3E}">
        <p14:creationId xmlns:p14="http://schemas.microsoft.com/office/powerpoint/2010/main" val="509692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traiMJ" pitchFamily="2" charset="0"/>
                <a:cs typeface="AtraiMJ" pitchFamily="2" charset="0"/>
              </a:rPr>
              <a:t> †</a:t>
            </a:r>
            <a:r>
              <a:rPr lang="en-US" dirty="0" err="1" smtClean="0">
                <a:latin typeface="AtraiMJ" pitchFamily="2" charset="0"/>
                <a:cs typeface="AtraiMJ" pitchFamily="2" charset="0"/>
              </a:rPr>
              <a:t>gŠgvwQ</a:t>
            </a:r>
            <a:r>
              <a:rPr lang="en-US" dirty="0" smtClean="0">
                <a:latin typeface="AtraiMJ" pitchFamily="2" charset="0"/>
                <a:cs typeface="AtraiMJ" pitchFamily="2" charset="0"/>
              </a:rPr>
              <a:t> </a:t>
            </a:r>
            <a:r>
              <a:rPr lang="en-US" dirty="0" err="1" smtClean="0">
                <a:latin typeface="AtraiMJ" pitchFamily="2" charset="0"/>
                <a:cs typeface="AtraiMJ" pitchFamily="2" charset="0"/>
              </a:rPr>
              <a:t>cvj‡bi</a:t>
            </a:r>
            <a:r>
              <a:rPr lang="en-US" dirty="0" smtClean="0">
                <a:latin typeface="AtraiMJ" pitchFamily="2" charset="0"/>
                <a:cs typeface="AtraiMJ" pitchFamily="2" charset="0"/>
              </a:rPr>
              <a:t> </a:t>
            </a:r>
            <a:r>
              <a:rPr lang="en-US" dirty="0" err="1" smtClean="0">
                <a:latin typeface="AtraiMJ" pitchFamily="2" charset="0"/>
                <a:cs typeface="AtraiMJ" pitchFamily="2" charset="0"/>
              </a:rPr>
              <a:t>avcmg~n</a:t>
            </a:r>
            <a:endParaRPr lang="en-US" dirty="0">
              <a:latin typeface="AtraiMJ" pitchFamily="2" charset="0"/>
              <a:cs typeface="AtraiMJ" pitchFamily="2" charset="0"/>
            </a:endParaRPr>
          </a:p>
        </p:txBody>
      </p:sp>
      <p:sp>
        <p:nvSpPr>
          <p:cNvPr id="3" name="Content Placeholder 2"/>
          <p:cNvSpPr>
            <a:spLocks noGrp="1"/>
          </p:cNvSpPr>
          <p:nvPr>
            <p:ph idx="1"/>
          </p:nvPr>
        </p:nvSpPr>
        <p:spPr/>
        <p:txBody>
          <a:bodyPr/>
          <a:lstStyle/>
          <a:p>
            <a:r>
              <a:rPr lang="en-US" dirty="0" smtClean="0">
                <a:latin typeface="AtraiMJ" pitchFamily="2" charset="0"/>
                <a:cs typeface="AtraiMJ" pitchFamily="2" charset="0"/>
              </a:rPr>
              <a:t>1| </a:t>
            </a:r>
            <a:r>
              <a:rPr lang="en-US" dirty="0" err="1" smtClean="0">
                <a:latin typeface="AtraiMJ" pitchFamily="2" charset="0"/>
                <a:cs typeface="AtraiMJ" pitchFamily="2" charset="0"/>
              </a:rPr>
              <a:t>ivYx</a:t>
            </a:r>
            <a:r>
              <a:rPr lang="en-US" dirty="0" smtClean="0">
                <a:latin typeface="AtraiMJ" pitchFamily="2" charset="0"/>
                <a:cs typeface="AtraiMJ" pitchFamily="2" charset="0"/>
              </a:rPr>
              <a:t> †</a:t>
            </a:r>
            <a:r>
              <a:rPr lang="en-US" dirty="0" err="1" smtClean="0">
                <a:latin typeface="AtraiMJ" pitchFamily="2" charset="0"/>
                <a:cs typeface="AtraiMJ" pitchFamily="2" charset="0"/>
              </a:rPr>
              <a:t>gŠgvwQ</a:t>
            </a:r>
            <a:r>
              <a:rPr lang="en-US" dirty="0" smtClean="0">
                <a:latin typeface="AtraiMJ" pitchFamily="2" charset="0"/>
                <a:cs typeface="AtraiMJ" pitchFamily="2" charset="0"/>
              </a:rPr>
              <a:t> </a:t>
            </a:r>
            <a:r>
              <a:rPr lang="en-US" dirty="0" err="1" smtClean="0">
                <a:latin typeface="AtraiMJ" pitchFamily="2" charset="0"/>
                <a:cs typeface="AtraiMJ" pitchFamily="2" charset="0"/>
              </a:rPr>
              <a:t>msMÖn</a:t>
            </a:r>
            <a:r>
              <a:rPr lang="en-US" dirty="0" smtClean="0">
                <a:latin typeface="AtraiMJ" pitchFamily="2" charset="0"/>
                <a:cs typeface="AtraiMJ" pitchFamily="2" charset="0"/>
              </a:rPr>
              <a:t>- 4 </a:t>
            </a:r>
            <a:r>
              <a:rPr lang="en-US" dirty="0" err="1" smtClean="0">
                <a:latin typeface="AtraiMJ" pitchFamily="2" charset="0"/>
                <a:cs typeface="AtraiMJ" pitchFamily="2" charset="0"/>
              </a:rPr>
              <a:t>fv‡e</a:t>
            </a:r>
            <a:r>
              <a:rPr lang="en-US" dirty="0" smtClean="0">
                <a:latin typeface="AtraiMJ" pitchFamily="2" charset="0"/>
                <a:cs typeface="AtraiMJ" pitchFamily="2" charset="0"/>
              </a:rPr>
              <a:t> </a:t>
            </a:r>
            <a:r>
              <a:rPr lang="en-US" dirty="0" err="1" smtClean="0">
                <a:latin typeface="AtraiMJ" pitchFamily="2" charset="0"/>
                <a:cs typeface="AtraiMJ" pitchFamily="2" charset="0"/>
              </a:rPr>
              <a:t>ivYx</a:t>
            </a:r>
            <a:r>
              <a:rPr lang="en-US" dirty="0" smtClean="0">
                <a:latin typeface="AtraiMJ" pitchFamily="2" charset="0"/>
                <a:cs typeface="AtraiMJ" pitchFamily="2" charset="0"/>
              </a:rPr>
              <a:t> †</a:t>
            </a:r>
            <a:r>
              <a:rPr lang="en-US" dirty="0" err="1" smtClean="0">
                <a:latin typeface="AtraiMJ" pitchFamily="2" charset="0"/>
                <a:cs typeface="AtraiMJ" pitchFamily="2" charset="0"/>
              </a:rPr>
              <a:t>gŠgvwQ</a:t>
            </a:r>
            <a:r>
              <a:rPr lang="en-US" dirty="0" smtClean="0">
                <a:latin typeface="AtraiMJ" pitchFamily="2" charset="0"/>
                <a:cs typeface="AtraiMJ" pitchFamily="2" charset="0"/>
              </a:rPr>
              <a:t> </a:t>
            </a:r>
            <a:r>
              <a:rPr lang="en-US" dirty="0" err="1" smtClean="0">
                <a:latin typeface="AtraiMJ" pitchFamily="2" charset="0"/>
                <a:cs typeface="AtraiMJ" pitchFamily="2" charset="0"/>
              </a:rPr>
              <a:t>msMÖn</a:t>
            </a:r>
            <a:r>
              <a:rPr lang="en-US" dirty="0" smtClean="0">
                <a:latin typeface="AtraiMJ" pitchFamily="2" charset="0"/>
                <a:cs typeface="AtraiMJ" pitchFamily="2" charset="0"/>
              </a:rPr>
              <a:t> </a:t>
            </a:r>
            <a:r>
              <a:rPr lang="en-US" dirty="0" err="1" smtClean="0">
                <a:latin typeface="AtraiMJ" pitchFamily="2" charset="0"/>
                <a:cs typeface="AtraiMJ" pitchFamily="2" charset="0"/>
              </a:rPr>
              <a:t>Kiv</a:t>
            </a:r>
            <a:r>
              <a:rPr lang="en-US" dirty="0" smtClean="0">
                <a:latin typeface="AtraiMJ" pitchFamily="2" charset="0"/>
                <a:cs typeface="AtraiMJ" pitchFamily="2" charset="0"/>
              </a:rPr>
              <a:t> </a:t>
            </a:r>
            <a:r>
              <a:rPr lang="en-US" dirty="0" err="1" smtClean="0">
                <a:latin typeface="AtraiMJ" pitchFamily="2" charset="0"/>
                <a:cs typeface="AtraiMJ" pitchFamily="2" charset="0"/>
              </a:rPr>
              <a:t>hvq</a:t>
            </a:r>
            <a:r>
              <a:rPr lang="en-US" dirty="0" smtClean="0">
                <a:latin typeface="AtraiMJ" pitchFamily="2" charset="0"/>
                <a:cs typeface="AtraiMJ" pitchFamily="2" charset="0"/>
              </a:rPr>
              <a:t>|</a:t>
            </a:r>
          </a:p>
          <a:p>
            <a:r>
              <a:rPr lang="en-US" dirty="0" smtClean="0">
                <a:latin typeface="AtraiMJ" pitchFamily="2" charset="0"/>
                <a:cs typeface="AtraiMJ" pitchFamily="2" charset="0"/>
              </a:rPr>
              <a:t>K) </a:t>
            </a:r>
            <a:r>
              <a:rPr lang="en-US" dirty="0" err="1" smtClean="0">
                <a:latin typeface="AtraiMJ" pitchFamily="2" charset="0"/>
                <a:cs typeface="AtraiMJ" pitchFamily="2" charset="0"/>
              </a:rPr>
              <a:t>ivYx,Kg©x</a:t>
            </a:r>
            <a:r>
              <a:rPr lang="en-US" dirty="0" smtClean="0">
                <a:latin typeface="AtraiMJ" pitchFamily="2" charset="0"/>
                <a:cs typeface="AtraiMJ" pitchFamily="2" charset="0"/>
              </a:rPr>
              <a:t> I </a:t>
            </a:r>
            <a:r>
              <a:rPr lang="en-US" dirty="0" err="1" smtClean="0">
                <a:latin typeface="AtraiMJ" pitchFamily="2" charset="0"/>
                <a:cs typeface="AtraiMJ" pitchFamily="2" charset="0"/>
              </a:rPr>
              <a:t>cyiælmn</a:t>
            </a:r>
            <a:r>
              <a:rPr lang="en-US" dirty="0" smtClean="0">
                <a:latin typeface="AtraiMJ" pitchFamily="2" charset="0"/>
                <a:cs typeface="AtraiMJ" pitchFamily="2" charset="0"/>
              </a:rPr>
              <a:t> †</a:t>
            </a:r>
            <a:r>
              <a:rPr lang="en-US" dirty="0" err="1" smtClean="0">
                <a:latin typeface="AtraiMJ" pitchFamily="2" charset="0"/>
                <a:cs typeface="AtraiMJ" pitchFamily="2" charset="0"/>
              </a:rPr>
              <a:t>gŠev</a:t>
            </a:r>
            <a:r>
              <a:rPr lang="en-US" dirty="0" smtClean="0">
                <a:latin typeface="AtraiMJ" pitchFamily="2" charset="0"/>
                <a:cs typeface="AtraiMJ" pitchFamily="2" charset="0"/>
              </a:rPr>
              <a:t>· </a:t>
            </a:r>
            <a:r>
              <a:rPr lang="en-US" dirty="0" err="1" smtClean="0">
                <a:latin typeface="AtraiMJ" pitchFamily="2" charset="0"/>
                <a:cs typeface="AtraiMJ" pitchFamily="2" charset="0"/>
              </a:rPr>
              <a:t>wK‡b</a:t>
            </a:r>
            <a:r>
              <a:rPr lang="en-US" dirty="0" smtClean="0">
                <a:latin typeface="AtraiMJ" pitchFamily="2" charset="0"/>
                <a:cs typeface="AtraiMJ" pitchFamily="2" charset="0"/>
              </a:rPr>
              <a:t> </a:t>
            </a:r>
            <a:r>
              <a:rPr lang="en-US" dirty="0" err="1" smtClean="0">
                <a:latin typeface="AtraiMJ" pitchFamily="2" charset="0"/>
                <a:cs typeface="AtraiMJ" pitchFamily="2" charset="0"/>
              </a:rPr>
              <a:t>G‡b</a:t>
            </a:r>
            <a:endParaRPr lang="en-US" dirty="0" smtClean="0">
              <a:latin typeface="AtraiMJ" pitchFamily="2" charset="0"/>
              <a:cs typeface="AtraiMJ" pitchFamily="2" charset="0"/>
            </a:endParaRPr>
          </a:p>
          <a:p>
            <a:r>
              <a:rPr lang="en-US" dirty="0" smtClean="0">
                <a:latin typeface="AtraiMJ" pitchFamily="2" charset="0"/>
                <a:cs typeface="AtraiMJ" pitchFamily="2" charset="0"/>
              </a:rPr>
              <a:t>L)</a:t>
            </a:r>
            <a:r>
              <a:rPr lang="en-US" dirty="0" err="1" smtClean="0">
                <a:latin typeface="AtraiMJ" pitchFamily="2" charset="0"/>
                <a:cs typeface="AtraiMJ" pitchFamily="2" charset="0"/>
              </a:rPr>
              <a:t>Rvj</a:t>
            </a:r>
            <a:r>
              <a:rPr lang="en-US" dirty="0" smtClean="0">
                <a:latin typeface="AtraiMJ" pitchFamily="2" charset="0"/>
                <a:cs typeface="AtraiMJ" pitchFamily="2" charset="0"/>
              </a:rPr>
              <a:t> </a:t>
            </a:r>
            <a:r>
              <a:rPr lang="en-US" dirty="0" err="1" smtClean="0">
                <a:latin typeface="AtraiMJ" pitchFamily="2" charset="0"/>
                <a:cs typeface="AtraiMJ" pitchFamily="2" charset="0"/>
              </a:rPr>
              <a:t>Øviv</a:t>
            </a:r>
            <a:r>
              <a:rPr lang="en-US" dirty="0" smtClean="0">
                <a:latin typeface="AtraiMJ" pitchFamily="2" charset="0"/>
                <a:cs typeface="AtraiMJ" pitchFamily="2" charset="0"/>
              </a:rPr>
              <a:t> </a:t>
            </a:r>
            <a:r>
              <a:rPr lang="en-US" dirty="0" err="1" smtClean="0">
                <a:latin typeface="AtraiMJ" pitchFamily="2" charset="0"/>
                <a:cs typeface="AtraiMJ" pitchFamily="2" charset="0"/>
              </a:rPr>
              <a:t>ivYxmn</a:t>
            </a:r>
            <a:r>
              <a:rPr lang="en-US" dirty="0" smtClean="0">
                <a:latin typeface="AtraiMJ" pitchFamily="2" charset="0"/>
                <a:cs typeface="AtraiMJ" pitchFamily="2" charset="0"/>
              </a:rPr>
              <a:t> </a:t>
            </a:r>
            <a:r>
              <a:rPr lang="en-US" dirty="0" err="1" smtClean="0">
                <a:latin typeface="AtraiMJ" pitchFamily="2" charset="0"/>
                <a:cs typeface="AtraiMJ" pitchFamily="2" charset="0"/>
              </a:rPr>
              <a:t>Kg©x</a:t>
            </a:r>
            <a:r>
              <a:rPr lang="en-US" dirty="0" smtClean="0">
                <a:latin typeface="AtraiMJ" pitchFamily="2" charset="0"/>
                <a:cs typeface="AtraiMJ" pitchFamily="2" charset="0"/>
              </a:rPr>
              <a:t> †</a:t>
            </a:r>
            <a:r>
              <a:rPr lang="en-US" dirty="0" err="1" smtClean="0">
                <a:latin typeface="AtraiMJ" pitchFamily="2" charset="0"/>
                <a:cs typeface="AtraiMJ" pitchFamily="2" charset="0"/>
              </a:rPr>
              <a:t>gŠgvwQ</a:t>
            </a:r>
            <a:r>
              <a:rPr lang="en-US" dirty="0" smtClean="0">
                <a:latin typeface="AtraiMJ" pitchFamily="2" charset="0"/>
                <a:cs typeface="AtraiMJ" pitchFamily="2" charset="0"/>
              </a:rPr>
              <a:t> </a:t>
            </a:r>
            <a:r>
              <a:rPr lang="en-US" dirty="0" err="1" smtClean="0">
                <a:latin typeface="AtraiMJ" pitchFamily="2" charset="0"/>
                <a:cs typeface="AtraiMJ" pitchFamily="2" charset="0"/>
              </a:rPr>
              <a:t>a‡i</a:t>
            </a:r>
            <a:endParaRPr lang="en-US" dirty="0" smtClean="0">
              <a:latin typeface="AtraiMJ" pitchFamily="2" charset="0"/>
              <a:cs typeface="AtraiMJ" pitchFamily="2" charset="0"/>
            </a:endParaRPr>
          </a:p>
          <a:p>
            <a:r>
              <a:rPr lang="en-US" dirty="0" smtClean="0">
                <a:latin typeface="AtraiMJ" pitchFamily="2" charset="0"/>
                <a:cs typeface="AtraiMJ" pitchFamily="2" charset="0"/>
              </a:rPr>
              <a:t>M) </a:t>
            </a:r>
            <a:r>
              <a:rPr lang="en-US" dirty="0" err="1" smtClean="0">
                <a:latin typeface="AtraiMJ" pitchFamily="2" charset="0"/>
                <a:cs typeface="AtraiMJ" pitchFamily="2" charset="0"/>
              </a:rPr>
              <a:t>ayuuyqv</a:t>
            </a:r>
            <a:r>
              <a:rPr lang="en-US" dirty="0" smtClean="0">
                <a:latin typeface="AtraiMJ" pitchFamily="2" charset="0"/>
                <a:cs typeface="AtraiMJ" pitchFamily="2" charset="0"/>
              </a:rPr>
              <a:t> </a:t>
            </a:r>
            <a:r>
              <a:rPr lang="en-US" dirty="0" err="1" smtClean="0">
                <a:latin typeface="AtraiMJ" pitchFamily="2" charset="0"/>
                <a:cs typeface="AtraiMJ" pitchFamily="2" charset="0"/>
              </a:rPr>
              <a:t>w`‡q</a:t>
            </a:r>
            <a:r>
              <a:rPr lang="en-US" dirty="0" smtClean="0">
                <a:latin typeface="AtraiMJ" pitchFamily="2" charset="0"/>
                <a:cs typeface="AtraiMJ" pitchFamily="2" charset="0"/>
              </a:rPr>
              <a:t> </a:t>
            </a:r>
            <a:r>
              <a:rPr lang="en-US" dirty="0" err="1" smtClean="0">
                <a:latin typeface="AtraiMJ" pitchFamily="2" charset="0"/>
                <a:cs typeface="AtraiMJ" pitchFamily="2" charset="0"/>
              </a:rPr>
              <a:t>cyiæl</a:t>
            </a:r>
            <a:r>
              <a:rPr lang="en-US" dirty="0" smtClean="0">
                <a:latin typeface="AtraiMJ" pitchFamily="2" charset="0"/>
                <a:cs typeface="AtraiMJ" pitchFamily="2" charset="0"/>
              </a:rPr>
              <a:t> I </a:t>
            </a:r>
            <a:r>
              <a:rPr lang="en-US" dirty="0" err="1" smtClean="0">
                <a:latin typeface="AtraiMJ" pitchFamily="2" charset="0"/>
                <a:cs typeface="AtraiMJ" pitchFamily="2" charset="0"/>
              </a:rPr>
              <a:t>Kg©x</a:t>
            </a:r>
            <a:r>
              <a:rPr lang="en-US" dirty="0" smtClean="0">
                <a:latin typeface="AtraiMJ" pitchFamily="2" charset="0"/>
                <a:cs typeface="AtraiMJ" pitchFamily="2" charset="0"/>
              </a:rPr>
              <a:t> †</a:t>
            </a:r>
            <a:r>
              <a:rPr lang="en-US" dirty="0" err="1" smtClean="0">
                <a:latin typeface="AtraiMJ" pitchFamily="2" charset="0"/>
                <a:cs typeface="AtraiMJ" pitchFamily="2" charset="0"/>
              </a:rPr>
              <a:t>gŠgvwQ</a:t>
            </a:r>
            <a:r>
              <a:rPr lang="en-US" dirty="0" smtClean="0">
                <a:latin typeface="AtraiMJ" pitchFamily="2" charset="0"/>
                <a:cs typeface="AtraiMJ" pitchFamily="2" charset="0"/>
              </a:rPr>
              <a:t> </a:t>
            </a:r>
            <a:r>
              <a:rPr lang="en-US" dirty="0" err="1" smtClean="0">
                <a:latin typeface="AtraiMJ" pitchFamily="2" charset="0"/>
                <a:cs typeface="AtraiMJ" pitchFamily="2" charset="0"/>
              </a:rPr>
              <a:t>Zvwo‡q</a:t>
            </a:r>
            <a:endParaRPr lang="en-US" dirty="0" smtClean="0">
              <a:latin typeface="AtraiMJ" pitchFamily="2" charset="0"/>
              <a:cs typeface="AtraiMJ" pitchFamily="2" charset="0"/>
            </a:endParaRPr>
          </a:p>
          <a:p>
            <a:r>
              <a:rPr lang="en-US" dirty="0" smtClean="0">
                <a:latin typeface="AtraiMJ" pitchFamily="2" charset="0"/>
                <a:cs typeface="AtraiMJ" pitchFamily="2" charset="0"/>
              </a:rPr>
              <a:t>N ) ‡</a:t>
            </a:r>
            <a:r>
              <a:rPr lang="en-US" dirty="0" err="1" smtClean="0">
                <a:latin typeface="AtraiMJ" pitchFamily="2" charset="0"/>
                <a:cs typeface="AtraiMJ" pitchFamily="2" charset="0"/>
              </a:rPr>
              <a:t>gŠPv‡Ki</a:t>
            </a:r>
            <a:r>
              <a:rPr lang="en-US" dirty="0" smtClean="0">
                <a:latin typeface="AtraiMJ" pitchFamily="2" charset="0"/>
                <a:cs typeface="AtraiMJ" pitchFamily="2" charset="0"/>
              </a:rPr>
              <a:t> †</a:t>
            </a:r>
            <a:r>
              <a:rPr lang="en-US" dirty="0" err="1" smtClean="0">
                <a:latin typeface="AtraiMJ" pitchFamily="2" charset="0"/>
                <a:cs typeface="AtraiMJ" pitchFamily="2" charset="0"/>
              </a:rPr>
              <a:t>Mvov</a:t>
            </a:r>
            <a:r>
              <a:rPr lang="en-US" dirty="0" smtClean="0">
                <a:latin typeface="AtraiMJ" pitchFamily="2" charset="0"/>
                <a:cs typeface="AtraiMJ" pitchFamily="2" charset="0"/>
              </a:rPr>
              <a:t> †K‡U </a:t>
            </a:r>
            <a:r>
              <a:rPr lang="en-US" dirty="0" err="1" smtClean="0">
                <a:latin typeface="AtraiMJ" pitchFamily="2" charset="0"/>
                <a:cs typeface="AtraiMJ" pitchFamily="2" charset="0"/>
              </a:rPr>
              <a:t>G‡b</a:t>
            </a:r>
            <a:endParaRPr lang="en-US" dirty="0">
              <a:latin typeface="AtraiMJ" pitchFamily="2" charset="0"/>
              <a:cs typeface="AtraiMJ"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4800" dirty="0" smtClean="0">
                <a:latin typeface="AtraiMJ" pitchFamily="2" charset="0"/>
                <a:cs typeface="AtraiMJ" pitchFamily="2" charset="0"/>
              </a:rPr>
              <a:t>2. </a:t>
            </a:r>
            <a:r>
              <a:rPr lang="bn-BD" sz="4800" dirty="0" smtClean="0">
                <a:latin typeface="NikoshBAN" panose="02000000000000000000" pitchFamily="2" charset="0"/>
                <a:cs typeface="NikoshBAN" panose="02000000000000000000" pitchFamily="2" charset="0"/>
              </a:rPr>
              <a:t>রানী মৌমাছি মৌবাক্সে</a:t>
            </a:r>
            <a:r>
              <a:rPr lang="en-US" sz="4800" dirty="0" smtClean="0">
                <a:latin typeface="AtraiMJ" pitchFamily="2" charset="0"/>
                <a:cs typeface="AtraiMJ" pitchFamily="2" charset="0"/>
              </a:rPr>
              <a:t> </a:t>
            </a:r>
            <a:r>
              <a:rPr lang="bn-BD" sz="4800" dirty="0" smtClean="0">
                <a:latin typeface="NikoshBAN" panose="02000000000000000000" pitchFamily="2" charset="0"/>
                <a:cs typeface="NikoshBAN" panose="02000000000000000000" pitchFamily="2" charset="0"/>
              </a:rPr>
              <a:t>স্থাপন</a:t>
            </a:r>
          </a:p>
          <a:p>
            <a:r>
              <a:rPr lang="bn-BD" sz="3600" dirty="0">
                <a:latin typeface="NikoshBAN" panose="02000000000000000000" pitchFamily="2" charset="0"/>
                <a:cs typeface="NikoshBAN" panose="02000000000000000000" pitchFamily="2" charset="0"/>
              </a:rPr>
              <a:t>রানী মৌমাছি </a:t>
            </a:r>
            <a:r>
              <a:rPr lang="bn-BD" sz="3600" dirty="0" smtClean="0">
                <a:latin typeface="NikoshBAN" panose="02000000000000000000" pitchFamily="2" charset="0"/>
                <a:cs typeface="NikoshBAN" panose="02000000000000000000" pitchFamily="2" charset="0"/>
              </a:rPr>
              <a:t>সংগ্রহ করে রানীকে খাঁচায় আটকাতে হবে।</a:t>
            </a:r>
          </a:p>
          <a:p>
            <a:r>
              <a:rPr lang="bn-BD" sz="3600" dirty="0" smtClean="0">
                <a:latin typeface="NikoshBAN" panose="02000000000000000000" pitchFamily="2" charset="0"/>
                <a:cs typeface="NikoshBAN" panose="02000000000000000000" pitchFamily="2" charset="0"/>
              </a:rPr>
              <a:t>৪-৫ দিন পর </a:t>
            </a:r>
            <a:r>
              <a:rPr lang="bn-BD" sz="3600" b="1" dirty="0">
                <a:latin typeface="NikoshBAN" panose="02000000000000000000" pitchFamily="2" charset="0"/>
                <a:cs typeface="NikoshBAN" panose="02000000000000000000" pitchFamily="2" charset="0"/>
              </a:rPr>
              <a:t>কর্মী</a:t>
            </a:r>
            <a:r>
              <a:rPr lang="bn-BD" sz="3600" dirty="0">
                <a:latin typeface="NikoshBAN" panose="02000000000000000000" pitchFamily="2" charset="0"/>
                <a:cs typeface="NikoshBAN" panose="02000000000000000000" pitchFamily="2" charset="0"/>
              </a:rPr>
              <a:t> মৌমাছি </a:t>
            </a:r>
            <a:r>
              <a:rPr lang="bn-BD" sz="3600" dirty="0" smtClean="0">
                <a:latin typeface="NikoshBAN" panose="02000000000000000000" pitchFamily="2" charset="0"/>
                <a:cs typeface="NikoshBAN" panose="02000000000000000000" pitchFamily="2" charset="0"/>
              </a:rPr>
              <a:t>মৌচাক তৈরি করে।</a:t>
            </a:r>
          </a:p>
          <a:p>
            <a:endParaRPr lang="en-US" sz="4800" dirty="0">
              <a:latin typeface="AtraiMJ" pitchFamily="2" charset="0"/>
              <a:cs typeface="AtraiMJ"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mWP.jpg"/>
          <p:cNvPicPr>
            <a:picLocks noChangeAspect="1"/>
          </p:cNvPicPr>
          <p:nvPr/>
        </p:nvPicPr>
        <p:blipFill>
          <a:blip r:embed="rId2" cstate="print">
            <a:lum contrast="40000"/>
          </a:blip>
          <a:stretch>
            <a:fillRect/>
          </a:stretch>
        </p:blipFill>
        <p:spPr>
          <a:xfrm>
            <a:off x="304800" y="914400"/>
            <a:ext cx="8229600" cy="5791200"/>
          </a:xfrm>
          <a:prstGeom prst="roundRect">
            <a:avLst/>
          </a:prstGeom>
          <a:ln>
            <a:solidFill>
              <a:srgbClr val="FF0000"/>
            </a:solidFill>
          </a:ln>
        </p:spPr>
      </p:pic>
      <p:sp>
        <p:nvSpPr>
          <p:cNvPr id="3" name="Down Arrow 2"/>
          <p:cNvSpPr/>
          <p:nvPr/>
        </p:nvSpPr>
        <p:spPr>
          <a:xfrm>
            <a:off x="1752600" y="0"/>
            <a:ext cx="5715000" cy="9144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bn-BD" dirty="0" smtClean="0"/>
              <a:t> </a:t>
            </a:r>
            <a:r>
              <a:rPr lang="bn-BD" sz="44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মৌবাক্স</a:t>
            </a:r>
            <a:endPar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4000" dirty="0" smtClean="0">
                <a:solidFill>
                  <a:srgbClr val="002060"/>
                </a:solidFill>
                <a:latin typeface="NikoshBAN" panose="02000000000000000000" pitchFamily="2" charset="0"/>
                <a:cs typeface="NikoshBAN" panose="02000000000000000000" pitchFamily="2" charset="0"/>
              </a:rPr>
              <a:t>3.</a:t>
            </a:r>
            <a:r>
              <a:rPr lang="bn-BD" sz="4000" dirty="0" smtClean="0">
                <a:solidFill>
                  <a:srgbClr val="002060"/>
                </a:solidFill>
                <a:latin typeface="NikoshBAN" panose="02000000000000000000" pitchFamily="2" charset="0"/>
                <a:cs typeface="NikoshBAN" panose="02000000000000000000" pitchFamily="2" charset="0"/>
              </a:rPr>
              <a:t> মৌ বাক্স মাঠে স্থাপন</a:t>
            </a:r>
          </a:p>
          <a:p>
            <a:pPr algn="just"/>
            <a:endParaRPr lang="en-US" sz="3200" dirty="0" smtClean="0">
              <a:latin typeface="NikoshBAN" panose="02000000000000000000" pitchFamily="2" charset="0"/>
              <a:cs typeface="NikoshBAN" panose="02000000000000000000" pitchFamily="2" charset="0"/>
            </a:endParaRPr>
          </a:p>
          <a:p>
            <a:pPr algn="just"/>
            <a:r>
              <a:rPr lang="bn-BD" sz="3200" dirty="0" smtClean="0">
                <a:latin typeface="NikoshBAN" panose="02000000000000000000" pitchFamily="2" charset="0"/>
                <a:cs typeface="NikoshBAN" panose="02000000000000000000" pitchFamily="2" charset="0"/>
              </a:rPr>
              <a:t>জমিতে ফুল ধরার আগে </a:t>
            </a:r>
          </a:p>
          <a:p>
            <a:pPr marL="0" indent="0" algn="just">
              <a:buNone/>
            </a:pPr>
            <a:r>
              <a:rPr lang="bn-BD" sz="3200" dirty="0" smtClean="0">
                <a:latin typeface="NikoshBAN" panose="02000000000000000000" pitchFamily="2" charset="0"/>
                <a:cs typeface="NikoshBAN" panose="02000000000000000000" pitchFamily="2" charset="0"/>
              </a:rPr>
              <a:t>১</a:t>
            </a:r>
            <a:r>
              <a:rPr lang="en-US" sz="3200" dirty="0" smtClean="0">
                <a:latin typeface="NikoshBAN" panose="02000000000000000000" pitchFamily="2" charset="0"/>
                <a:cs typeface="NikoshBAN" panose="02000000000000000000" pitchFamily="2" charset="0"/>
              </a:rPr>
              <a:t>.</a:t>
            </a:r>
            <a:r>
              <a:rPr lang="bn-BD" sz="3200" dirty="0" smtClean="0">
                <a:latin typeface="NikoshBAN" panose="02000000000000000000" pitchFamily="2" charset="0"/>
                <a:cs typeface="NikoshBAN" panose="02000000000000000000" pitchFamily="2" charset="0"/>
              </a:rPr>
              <a:t>৫-২</a:t>
            </a:r>
            <a:r>
              <a:rPr lang="en-US" sz="3200" dirty="0" smtClean="0">
                <a:latin typeface="NikoshBAN" panose="02000000000000000000" pitchFamily="2" charset="0"/>
                <a:cs typeface="NikoshBAN" panose="02000000000000000000" pitchFamily="2" charset="0"/>
              </a:rPr>
              <a:t>.</a:t>
            </a:r>
            <a:r>
              <a:rPr lang="bn-BD" sz="3200" dirty="0" smtClean="0">
                <a:latin typeface="NikoshBAN" panose="02000000000000000000" pitchFamily="2" charset="0"/>
                <a:cs typeface="NikoshBAN" panose="02000000000000000000" pitchFamily="2" charset="0"/>
              </a:rPr>
              <a:t>০ ফুট উঁচু </a:t>
            </a:r>
            <a:r>
              <a:rPr lang="bn-BD" sz="3200" dirty="0">
                <a:latin typeface="NikoshBAN" panose="02000000000000000000" pitchFamily="2" charset="0"/>
                <a:cs typeface="NikoshBAN" panose="02000000000000000000" pitchFamily="2" charset="0"/>
              </a:rPr>
              <a:t>টুলে স্থাপন</a:t>
            </a:r>
          </a:p>
          <a:p>
            <a:pPr marL="0" indent="0" algn="just">
              <a:buNone/>
            </a:pPr>
            <a:r>
              <a:rPr lang="bn-BD" sz="2800" dirty="0" smtClean="0">
                <a:latin typeface="NikoshBAN" panose="02000000000000000000" pitchFamily="2" charset="0"/>
                <a:cs typeface="NikoshBAN" panose="02000000000000000000" pitchFamily="2" charset="0"/>
              </a:rPr>
              <a:t>করতে হয়।</a:t>
            </a:r>
            <a:endParaRPr lang="en-US" sz="2800" dirty="0">
              <a:latin typeface="NikoshBAN" panose="02000000000000000000" pitchFamily="2" charset="0"/>
              <a:cs typeface="NikoshBAN" panose="02000000000000000000" pitchFamily="2" charset="0"/>
            </a:endParaRPr>
          </a:p>
        </p:txBody>
      </p:sp>
      <p:pic>
        <p:nvPicPr>
          <p:cNvPr id="4" name="Picture 7" descr="HMHPIM4562"/>
          <p:cNvPicPr>
            <a:picLocks noChangeAspect="1" noChangeArrowheads="1"/>
          </p:cNvPicPr>
          <p:nvPr/>
        </p:nvPicPr>
        <p:blipFill>
          <a:blip r:embed="rId2"/>
          <a:srcRect/>
          <a:stretch>
            <a:fillRect/>
          </a:stretch>
        </p:blipFill>
        <p:spPr bwMode="auto">
          <a:xfrm>
            <a:off x="5029200" y="2057400"/>
            <a:ext cx="4022725" cy="3014663"/>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533400" y="1066800"/>
            <a:ext cx="8001000" cy="914400"/>
          </a:xfrm>
          <a:prstGeom prst="beve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BD" sz="6600" dirty="0" smtClean="0">
                <a:solidFill>
                  <a:schemeClr val="tx1"/>
                </a:solidFill>
                <a:latin typeface="NikoshLightBAN" panose="02000000000000000000" pitchFamily="2" charset="0"/>
                <a:cs typeface="NikoshLightBAN" panose="02000000000000000000" pitchFamily="2" charset="0"/>
              </a:rPr>
              <a:t>৪।মৌবাক্স রক্ষণাবেক্ষণ</a:t>
            </a:r>
            <a:endParaRPr lang="en-US" sz="6600" dirty="0">
              <a:solidFill>
                <a:schemeClr val="tx1"/>
              </a:solidFill>
              <a:latin typeface="NikoshLightBAN" panose="02000000000000000000" pitchFamily="2" charset="0"/>
              <a:cs typeface="NikoshLightBAN" panose="02000000000000000000" pitchFamily="2" charset="0"/>
            </a:endParaRPr>
          </a:p>
        </p:txBody>
      </p:sp>
      <p:sp>
        <p:nvSpPr>
          <p:cNvPr id="3" name="Plaque 2"/>
          <p:cNvSpPr/>
          <p:nvPr/>
        </p:nvSpPr>
        <p:spPr>
          <a:xfrm>
            <a:off x="533400" y="2084024"/>
            <a:ext cx="8305800" cy="4800600"/>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bn-BD" sz="3600" dirty="0" smtClean="0">
                <a:latin typeface="NikoshBAN" panose="02000000000000000000" pitchFamily="2" charset="0"/>
                <a:cs typeface="NikoshBAN" panose="02000000000000000000" pitchFamily="2" charset="0"/>
              </a:rPr>
              <a:t>১। প্রতি ৭ দিন পর পর মৌবাক্স পযবেক্ষণ  করতে হবে।</a:t>
            </a:r>
          </a:p>
          <a:p>
            <a:pPr algn="just"/>
            <a:r>
              <a:rPr lang="bn-BD" sz="3600" dirty="0" smtClean="0">
                <a:latin typeface="NikoshBAN" panose="02000000000000000000" pitchFamily="2" charset="0"/>
                <a:cs typeface="NikoshBAN" panose="02000000000000000000" pitchFamily="2" charset="0"/>
              </a:rPr>
              <a:t>২। ময়লা পরিষ্কার করে ফেলতে হবে।</a:t>
            </a:r>
          </a:p>
          <a:p>
            <a:pPr algn="just"/>
            <a:r>
              <a:rPr lang="bn-BD" sz="3600" dirty="0" smtClean="0">
                <a:latin typeface="NikoshBAN" panose="02000000000000000000" pitchFamily="2" charset="0"/>
                <a:cs typeface="NikoshBAN" panose="02000000000000000000" pitchFamily="2" charset="0"/>
              </a:rPr>
              <a:t>৩। রাণীর  ঘর তৈরি  হলে ভেঙ্গে দিতে হবে।</a:t>
            </a:r>
          </a:p>
          <a:p>
            <a:pPr algn="just"/>
            <a:r>
              <a:rPr lang="bn-BD" sz="3600" dirty="0" smtClean="0">
                <a:latin typeface="NikoshBAN" panose="02000000000000000000" pitchFamily="2" charset="0"/>
                <a:cs typeface="NikoshBAN" panose="02000000000000000000" pitchFamily="2" charset="0"/>
              </a:rPr>
              <a:t>৪। খাদ্য সংকট হলে চিনির সিরা দিতে হবে। </a:t>
            </a:r>
          </a:p>
          <a:p>
            <a:pPr algn="just"/>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6668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2667000" cy="956604"/>
          </a:xfrm>
        </p:spPr>
        <p:txBody>
          <a:bodyPr/>
          <a:lstStyle/>
          <a:p>
            <a:pPr algn="just"/>
            <a:r>
              <a:rPr lang="en-US" sz="4000" dirty="0" smtClean="0">
                <a:latin typeface="AtraiMJ" pitchFamily="2" charset="0"/>
                <a:cs typeface="AtraiMJ" pitchFamily="2" charset="0"/>
              </a:rPr>
              <a:t>5| gay </a:t>
            </a:r>
            <a:r>
              <a:rPr lang="en-US" sz="4000" dirty="0" err="1" smtClean="0">
                <a:latin typeface="AtraiMJ" pitchFamily="2" charset="0"/>
                <a:cs typeface="AtraiMJ" pitchFamily="2" charset="0"/>
              </a:rPr>
              <a:t>AvniY</a:t>
            </a:r>
            <a:endParaRPr lang="en-US" sz="4000" dirty="0">
              <a:latin typeface="AtraiMJ" pitchFamily="2" charset="0"/>
              <a:cs typeface="AtraiMJ" pitchFamily="2" charset="0"/>
            </a:endParaRPr>
          </a:p>
        </p:txBody>
      </p:sp>
      <p:sp>
        <p:nvSpPr>
          <p:cNvPr id="3" name="Text Placeholder 2"/>
          <p:cNvSpPr>
            <a:spLocks noGrp="1"/>
          </p:cNvSpPr>
          <p:nvPr>
            <p:ph type="body" sz="half" idx="2"/>
          </p:nvPr>
        </p:nvSpPr>
        <p:spPr>
          <a:xfrm>
            <a:off x="381000" y="1676400"/>
            <a:ext cx="3124200" cy="3657600"/>
          </a:xfrm>
        </p:spPr>
        <p:txBody>
          <a:bodyPr/>
          <a:lstStyle/>
          <a:p>
            <a:pPr algn="just"/>
            <a:r>
              <a:rPr lang="bn-BD" sz="2400" dirty="0" smtClean="0">
                <a:latin typeface="NikoshBAN" panose="02000000000000000000" pitchFamily="2" charset="0"/>
                <a:cs typeface="NikoshBAN" panose="02000000000000000000" pitchFamily="2" charset="0"/>
              </a:rPr>
              <a:t>মৌচাকে সাদা মোমের স্তর পড়লে আগুনের ধুঁয়া দিয়া মৌমাছি সরিয়ে মধু সংগ্রহ করা হ্য।</a:t>
            </a:r>
            <a:endParaRPr lang="en-US" sz="2400" dirty="0">
              <a:latin typeface="NikoshBAN" panose="02000000000000000000" pitchFamily="2" charset="0"/>
              <a:cs typeface="NikoshBAN" panose="02000000000000000000" pitchFamily="2" charset="0"/>
            </a:endParaRPr>
          </a:p>
        </p:txBody>
      </p:sp>
      <p:pic>
        <p:nvPicPr>
          <p:cNvPr id="5" name="Picture Placeholder 4" descr="HPIM4843"/>
          <p:cNvPicPr>
            <a:picLocks noGrp="1" noChangeAspect="1" noChangeArrowheads="1"/>
          </p:cNvPicPr>
          <p:nvPr>
            <p:ph type="pic" idx="1"/>
          </p:nvPr>
        </p:nvPicPr>
        <p:blipFill>
          <a:blip r:embed="rId2"/>
          <a:srcRect l="5942" r="5942"/>
          <a:stretch>
            <a:fillRect/>
          </a:stretch>
        </p:blipFill>
        <p:spPr bwMode="auto">
          <a:xfrm rot="420000">
            <a:off x="3898065" y="746067"/>
            <a:ext cx="4981085" cy="3931920"/>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295400"/>
            <a:ext cx="6553200" cy="1200329"/>
          </a:xfrm>
          <a:prstGeom prst="rect">
            <a:avLst/>
          </a:prstGeom>
          <a:noFill/>
        </p:spPr>
        <p:txBody>
          <a:bodyPr wrap="square" rtlCol="0">
            <a:spAutoFit/>
          </a:bodyPr>
          <a:lstStyle/>
          <a:p>
            <a:pPr algn="ctr"/>
            <a:r>
              <a:rPr lang="bn-BD" sz="7200" b="1" dirty="0" smtClean="0">
                <a:ln/>
                <a:solidFill>
                  <a:srgbClr val="002060"/>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একক কাজ</a:t>
            </a:r>
            <a:endParaRPr lang="en-US" sz="7200" b="1" dirty="0">
              <a:ln/>
              <a:solidFill>
                <a:srgbClr val="002060"/>
              </a:solid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endParaRPr>
          </a:p>
        </p:txBody>
      </p:sp>
      <p:sp>
        <p:nvSpPr>
          <p:cNvPr id="3" name="Frame 2"/>
          <p:cNvSpPr/>
          <p:nvPr/>
        </p:nvSpPr>
        <p:spPr>
          <a:xfrm>
            <a:off x="228600" y="2209800"/>
            <a:ext cx="8534400" cy="38862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143000" y="2841879"/>
            <a:ext cx="6324600"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bn-BD" sz="3200" dirty="0" smtClean="0">
                <a:solidFill>
                  <a:schemeClr val="tx1"/>
                </a:solidFill>
                <a:latin typeface="NikoshBAN" panose="02000000000000000000" pitchFamily="2" charset="0"/>
                <a:cs typeface="NikoshBAN" panose="02000000000000000000" pitchFamily="2" charset="0"/>
              </a:rPr>
              <a:t>১।কর্মী মৌমাছি কতবার চাক থেকে বের হয়?</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1219200" y="3962400"/>
            <a:ext cx="6477000" cy="1077218"/>
          </a:xfrm>
          <a:prstGeom prst="rect">
            <a:avLst/>
          </a:prstGeom>
          <a:noFill/>
        </p:spPr>
        <p:txBody>
          <a:bodyPr wrap="square" rtlCol="0">
            <a:spAutoFit/>
          </a:bodyPr>
          <a:lstStyle/>
          <a:p>
            <a:r>
              <a:rPr lang="bn-BD" sz="3200" dirty="0" smtClean="0">
                <a:solidFill>
                  <a:srgbClr val="002060"/>
                </a:solidFill>
                <a:latin typeface="NikoshBAN" panose="02000000000000000000" pitchFamily="2" charset="0"/>
                <a:cs typeface="NikoshBAN" panose="02000000000000000000" pitchFamily="2" charset="0"/>
              </a:rPr>
              <a:t>২। একটি </a:t>
            </a:r>
            <a:r>
              <a:rPr lang="bn-BD" sz="3200" dirty="0">
                <a:solidFill>
                  <a:srgbClr val="002060"/>
                </a:solidFill>
                <a:latin typeface="NikoshBAN" panose="02000000000000000000" pitchFamily="2" charset="0"/>
                <a:cs typeface="NikoshBAN" panose="02000000000000000000" pitchFamily="2" charset="0"/>
              </a:rPr>
              <a:t>কর্মী মৌমাছি </a:t>
            </a:r>
            <a:r>
              <a:rPr lang="bn-BD" sz="3200" dirty="0" smtClean="0">
                <a:solidFill>
                  <a:srgbClr val="002060"/>
                </a:solidFill>
                <a:latin typeface="NikoshBAN" panose="02000000000000000000" pitchFamily="2" charset="0"/>
                <a:cs typeface="NikoshBAN" panose="02000000000000000000" pitchFamily="2" charset="0"/>
              </a:rPr>
              <a:t> কত  কিলোমিটার  পথ ভ্রমণ  করতে হয়?</a:t>
            </a: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9381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500" y="1066800"/>
            <a:ext cx="7851775" cy="1066800"/>
          </a:xfrm>
        </p:spPr>
        <p:txBody>
          <a:bodyPr>
            <a:normAutofit fontScale="90000"/>
          </a:bodyPr>
          <a:lstStyle/>
          <a:p>
            <a:pPr algn="ctr" fontAlgn="auto">
              <a:spcAft>
                <a:spcPts val="0"/>
              </a:spcAft>
              <a:defRPr/>
            </a:pPr>
            <a:r>
              <a:rPr lang="bn-BD" sz="800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শিক্ষক পরিচিতি</a:t>
            </a:r>
            <a:endParaRPr lang="en-US" sz="8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6147" name="Subtitle 2"/>
          <p:cNvSpPr>
            <a:spLocks noGrp="1"/>
          </p:cNvSpPr>
          <p:nvPr>
            <p:ph type="subTitle" idx="1"/>
          </p:nvPr>
        </p:nvSpPr>
        <p:spPr>
          <a:xfrm>
            <a:off x="533400" y="1981200"/>
            <a:ext cx="8153400" cy="4648200"/>
          </a:xfrm>
        </p:spPr>
        <p:txBody>
          <a:bodyPr/>
          <a:lstStyle/>
          <a:p>
            <a:pPr marR="0" algn="ctr"/>
            <a:r>
              <a:rPr lang="bn-BD" sz="72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ড</a:t>
            </a:r>
            <a:r>
              <a:rPr lang="en-US" sz="72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r>
              <a:rPr lang="bn-BD" sz="72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প্রণয় বালা</a:t>
            </a:r>
            <a:endParaRPr lang="bn-BD" sz="72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marR="0" algn="ctr"/>
            <a:r>
              <a:rPr lang="bn-BD" sz="6000" dirty="0" smtClean="0">
                <a:solidFill>
                  <a:srgbClr val="FFFF00"/>
                </a:solidFill>
                <a:latin typeface="NikoshBAN" panose="02000000000000000000" pitchFamily="2" charset="0"/>
                <a:cs typeface="NikoshBAN" panose="02000000000000000000" pitchFamily="2" charset="0"/>
              </a:rPr>
              <a:t>সহকারী অধ্যাপক, কৃ</a:t>
            </a:r>
            <a:r>
              <a:rPr lang="en-US" sz="6000" dirty="0" err="1" smtClean="0">
                <a:solidFill>
                  <a:srgbClr val="FFFF00"/>
                </a:solidFill>
                <a:latin typeface="NikoshBAN" panose="02000000000000000000" pitchFamily="2" charset="0"/>
                <a:cs typeface="NikoshBAN" panose="02000000000000000000" pitchFamily="2" charset="0"/>
              </a:rPr>
              <a:t>ষি</a:t>
            </a:r>
            <a:r>
              <a:rPr lang="bn-BD" sz="6000" dirty="0" smtClean="0">
                <a:solidFill>
                  <a:srgbClr val="FFFF00"/>
                </a:solidFill>
                <a:latin typeface="NikoshBAN" panose="02000000000000000000" pitchFamily="2" charset="0"/>
                <a:cs typeface="NikoshBAN" panose="02000000000000000000" pitchFamily="2" charset="0"/>
              </a:rPr>
              <a:t>শিক্ষা</a:t>
            </a:r>
          </a:p>
          <a:p>
            <a:pPr algn="ctr">
              <a:lnSpc>
                <a:spcPct val="90000"/>
              </a:lnSpc>
              <a:spcBef>
                <a:spcPct val="0"/>
              </a:spcBef>
              <a:buClrTx/>
              <a:buSzTx/>
            </a:pPr>
            <a:r>
              <a:rPr lang="bn-BD" sz="6000" b="1" dirty="0">
                <a:solidFill>
                  <a:srgbClr val="FF0000"/>
                </a:solidFill>
                <a:latin typeface="NikoshBAN" panose="02000000000000000000" pitchFamily="2" charset="0"/>
                <a:ea typeface="AtraiMJ" panose="00000400000000000000" pitchFamily="2" charset="0"/>
                <a:cs typeface="NikoshBAN" panose="02000000000000000000" pitchFamily="2" charset="0"/>
              </a:rPr>
              <a:t>হাজী লালমিয়া সিটি কলেজ</a:t>
            </a:r>
            <a:r>
              <a:rPr lang="en-US" sz="6000" b="1" dirty="0">
                <a:solidFill>
                  <a:srgbClr val="FF0000"/>
                </a:solidFill>
                <a:latin typeface="NikoshBAN" panose="02000000000000000000" pitchFamily="2" charset="0"/>
                <a:ea typeface="AtraiMJ" panose="00000400000000000000" pitchFamily="2" charset="0"/>
                <a:cs typeface="NikoshBAN" panose="02000000000000000000" pitchFamily="2" charset="0"/>
              </a:rPr>
              <a:t>, </a:t>
            </a:r>
            <a:r>
              <a:rPr lang="bn-BD" sz="7200" b="1" dirty="0" smtClean="0">
                <a:solidFill>
                  <a:schemeClr val="bg1"/>
                </a:solidFill>
                <a:latin typeface="NikoshBAN" panose="02000000000000000000" pitchFamily="2" charset="0"/>
                <a:ea typeface="AtraiMJ" panose="00000400000000000000" pitchFamily="2" charset="0"/>
                <a:cs typeface="NikoshBAN" panose="02000000000000000000" pitchFamily="2" charset="0"/>
              </a:rPr>
              <a:t>গোপালগঞ্জ</a:t>
            </a:r>
            <a:r>
              <a:rPr lang="en-US" sz="7200" b="1" dirty="0" smtClean="0">
                <a:solidFill>
                  <a:schemeClr val="bg1"/>
                </a:solidFill>
                <a:latin typeface="NikoshBAN" panose="02000000000000000000" pitchFamily="2" charset="0"/>
                <a:ea typeface="AtraiMJ" panose="00000400000000000000" pitchFamily="2" charset="0"/>
                <a:cs typeface="NikoshBAN" panose="02000000000000000000" pitchFamily="2" charset="0"/>
              </a:rPr>
              <a:t>.</a:t>
            </a:r>
            <a:endParaRPr lang="en-US" sz="7200" b="1" dirty="0">
              <a:solidFill>
                <a:schemeClr val="bg1"/>
              </a:solidFill>
              <a:latin typeface="NikoshBAN" panose="02000000000000000000" pitchFamily="2" charset="0"/>
              <a:ea typeface="AtraiMJ" panose="00000400000000000000" pitchFamily="2" charset="0"/>
              <a:cs typeface="NikoshBAN" panose="02000000000000000000" pitchFamily="2" charset="0"/>
            </a:endParaRPr>
          </a:p>
          <a:p>
            <a:pPr marR="0" algn="ctr"/>
            <a:endParaRPr lang="en-US" sz="6000" dirty="0" smtClean="0">
              <a:latin typeface="BhagirathiMJ" pitchFamily="2" charset="0"/>
              <a:cs typeface="BhagirathiMJ" pitchFamily="2" charset="0"/>
            </a:endParaRPr>
          </a:p>
          <a:p>
            <a:pPr marR="0"/>
            <a:endParaRPr lang="en-US" dirty="0" smtClean="0">
              <a:latin typeface="ArhialkhanMJ" pitchFamily="2" charset="0"/>
              <a:cs typeface="ArhialkhanMJ" pitchFamily="2" charset="0"/>
            </a:endParaRPr>
          </a:p>
          <a:p>
            <a:pPr marR="0"/>
            <a:endParaRPr lang="en-US" dirty="0" smtClean="0">
              <a:latin typeface="ArhialkhanMJ" pitchFamily="2" charset="0"/>
              <a:cs typeface="ArhialkhanMJ" pitchFamily="2" charset="0"/>
            </a:endParaRPr>
          </a:p>
          <a:p>
            <a:pPr marR="0"/>
            <a:endParaRPr lang="en-US" dirty="0" smtClean="0">
              <a:latin typeface="ArhialkhanMJ" pitchFamily="2" charset="0"/>
              <a:cs typeface="ArhialkhanMJ" pitchFamily="2" charset="0"/>
            </a:endParaRPr>
          </a:p>
          <a:p>
            <a:pPr marR="0"/>
            <a:endParaRPr lang="en-US" dirty="0" smtClean="0">
              <a:latin typeface="ArhialkhanMJ" pitchFamily="2" charset="0"/>
              <a:cs typeface="ArhialkhanMJ" pitchFamily="2" charset="0"/>
            </a:endParaRPr>
          </a:p>
        </p:txBody>
      </p:sp>
      <p:pic>
        <p:nvPicPr>
          <p:cNvPr id="4" name="Picture 3" descr="A11.jpg"/>
          <p:cNvPicPr>
            <a:picLocks noChangeAspect="1"/>
          </p:cNvPicPr>
          <p:nvPr/>
        </p:nvPicPr>
        <p:blipFill>
          <a:blip r:embed="rId2"/>
          <a:stretch>
            <a:fillRect/>
          </a:stretch>
        </p:blipFill>
        <p:spPr>
          <a:xfrm>
            <a:off x="8991600" y="4876800"/>
            <a:ext cx="1752600" cy="1905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1.11022E-16 L -0.2125 -0.52731 " pathEditMode="relative" rAng="0" ptsTypes="AA">
                                      <p:cBhvr>
                                        <p:cTn id="6" dur="2000" fill="hold"/>
                                        <p:tgtEl>
                                          <p:spTgt spid="4"/>
                                        </p:tgtEl>
                                        <p:attrNameLst>
                                          <p:attrName>ppt_x</p:attrName>
                                          <p:attrName>ppt_y</p:attrName>
                                        </p:attrNameLst>
                                      </p:cBhvr>
                                      <p:rCtr x="-10625" y="-26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4-Point Star 1"/>
          <p:cNvSpPr/>
          <p:nvPr/>
        </p:nvSpPr>
        <p:spPr>
          <a:xfrm>
            <a:off x="1371600" y="990600"/>
            <a:ext cx="5867400" cy="18288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anose="02000000000000000000" pitchFamily="2" charset="0"/>
                <a:cs typeface="NikoshBAN" panose="02000000000000000000" pitchFamily="2" charset="0"/>
              </a:rPr>
              <a:t>উত্তর</a:t>
            </a:r>
            <a:endParaRPr lang="en-US" sz="7200" dirty="0">
              <a:latin typeface="NikoshBAN" panose="02000000000000000000" pitchFamily="2" charset="0"/>
              <a:cs typeface="NikoshBAN" panose="02000000000000000000" pitchFamily="2" charset="0"/>
            </a:endParaRPr>
          </a:p>
        </p:txBody>
      </p:sp>
      <p:sp>
        <p:nvSpPr>
          <p:cNvPr id="3" name="Plaque 2"/>
          <p:cNvSpPr/>
          <p:nvPr/>
        </p:nvSpPr>
        <p:spPr>
          <a:xfrm>
            <a:off x="342900" y="2819400"/>
            <a:ext cx="7924800" cy="3429000"/>
          </a:xfrm>
          <a:prstGeom prst="plaqu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bn-BD" sz="660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১। ৪০,০০০-৮০,‌০০০ বার</a:t>
            </a:r>
          </a:p>
          <a:p>
            <a:pPr algn="just"/>
            <a:r>
              <a:rPr lang="bn-BD" sz="6600"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২। ৩্‌০০০-৪২,০০০ কিমি</a:t>
            </a:r>
            <a:endParaRPr lang="en-US" sz="6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8038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457200" y="685800"/>
            <a:ext cx="7924800" cy="114300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বাড়ির কাজ</a:t>
            </a:r>
            <a:endParaRPr lang="en-US" sz="8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0"/>
            <a:ext cx="2552700" cy="1790700"/>
          </a:xfrm>
          <a:prstGeom prst="rect">
            <a:avLst/>
          </a:prstGeom>
        </p:spPr>
      </p:pic>
      <p:sp>
        <p:nvSpPr>
          <p:cNvPr id="4" name="10-Point Star 3"/>
          <p:cNvSpPr/>
          <p:nvPr/>
        </p:nvSpPr>
        <p:spPr>
          <a:xfrm>
            <a:off x="762000" y="2819400"/>
            <a:ext cx="7162800" cy="3352800"/>
          </a:xfrm>
          <a:prstGeom prst="star1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bn-BD" sz="8800" dirty="0" smtClean="0">
                <a:latin typeface="NikoshBAN" panose="02000000000000000000" pitchFamily="2" charset="0"/>
                <a:cs typeface="NikoshBAN" panose="02000000000000000000" pitchFamily="2" charset="0"/>
              </a:rPr>
              <a:t>মধুর গুরুত্ব</a:t>
            </a:r>
            <a:endParaRPr lang="en-US" sz="8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3644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172450" cy="1205228"/>
          </a:xfrm>
        </p:spPr>
        <p:txBody>
          <a:bodyPr/>
          <a:lstStyle/>
          <a:p>
            <a:pPr algn="ctr"/>
            <a:r>
              <a:rPr lang="bn-BD" sz="9600" b="1" dirty="0" smtClean="0">
                <a:ln w="9525">
                  <a:solidFill>
                    <a:schemeClr val="bg1"/>
                  </a:solidFill>
                  <a:prstDash val="solid"/>
                </a:ln>
                <a:solidFill>
                  <a:srgbClr val="7030A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ধন্যবাদ</a:t>
            </a:r>
            <a:endParaRPr lang="en-US" sz="9600" b="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pic>
        <p:nvPicPr>
          <p:cNvPr id="4" name="Picture 5" descr="http://www.freewebs.com/4hbeekeeping/">
            <a:hlinkClick r:id="rId2"/>
          </p:cNvPr>
          <p:cNvPicPr>
            <a:picLocks noGrp="1" noChangeAspect="1" noChangeArrowheads="1"/>
          </p:cNvPicPr>
          <p:nvPr>
            <p:ph idx="1"/>
          </p:nvPr>
        </p:nvPicPr>
        <p:blipFill>
          <a:blip r:embed="rId3"/>
          <a:srcRect/>
          <a:stretch>
            <a:fillRect/>
          </a:stretch>
        </p:blipFill>
        <p:spPr bwMode="auto">
          <a:xfrm>
            <a:off x="990600" y="1905000"/>
            <a:ext cx="1752600"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10" descr="hive"/>
          <p:cNvPicPr>
            <a:picLocks noChangeAspect="1" noChangeArrowheads="1"/>
          </p:cNvPicPr>
          <p:nvPr/>
        </p:nvPicPr>
        <p:blipFill>
          <a:blip r:embed="rId4"/>
          <a:srcRect b="8545"/>
          <a:stretch>
            <a:fillRect/>
          </a:stretch>
        </p:blipFill>
        <p:spPr bwMode="auto">
          <a:xfrm>
            <a:off x="5943600" y="2133600"/>
            <a:ext cx="2720975" cy="3262312"/>
          </a:xfrm>
          <a:prstGeom prst="rect">
            <a:avLst/>
          </a:prstGeom>
          <a:ln w="88900" cap="sq" cmpd="thickThin">
            <a:solidFill>
              <a:srgbClr val="000000"/>
            </a:solidFill>
            <a:prstDash val="solid"/>
            <a:miter lim="800000"/>
          </a:ln>
          <a:effectLst>
            <a:innerShdw blurRad="76200">
              <a:srgbClr val="000000"/>
            </a:innerShdw>
          </a:effectLst>
        </p:spPr>
      </p:pic>
      <p:pic>
        <p:nvPicPr>
          <p:cNvPr id="6" name="Picture 4" descr="IMG_6306.JPG"/>
          <p:cNvPicPr>
            <a:picLocks noChangeAspect="1" noChangeArrowheads="1"/>
          </p:cNvPicPr>
          <p:nvPr/>
        </p:nvPicPr>
        <p:blipFill>
          <a:blip r:embed="rId5"/>
          <a:srcRect/>
          <a:stretch>
            <a:fillRect/>
          </a:stretch>
        </p:blipFill>
        <p:spPr bwMode="auto">
          <a:xfrm>
            <a:off x="2819400" y="4422755"/>
            <a:ext cx="30480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Bee Veil Tie On">
            <a:hlinkClick r:id="rId6" tooltip="Bee Veil Tie On"/>
          </p:cNvPr>
          <p:cNvPicPr>
            <a:picLocks noChangeAspect="1" noChangeArrowheads="1"/>
          </p:cNvPicPr>
          <p:nvPr/>
        </p:nvPicPr>
        <p:blipFill>
          <a:blip r:embed="rId7"/>
          <a:srcRect/>
          <a:stretch>
            <a:fillRect/>
          </a:stretch>
        </p:blipFill>
        <p:spPr bwMode="auto">
          <a:xfrm>
            <a:off x="2819400" y="1753317"/>
            <a:ext cx="2857500" cy="2333625"/>
          </a:xfrm>
          <a:prstGeom prst="bevel">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bn-BD" sz="7200" dirty="0" smtClean="0">
                <a:latin typeface="NikoshBAN" panose="02000000000000000000" pitchFamily="2" charset="0"/>
                <a:cs typeface="NikoshBAN" panose="02000000000000000000" pitchFamily="2" charset="0"/>
              </a:rPr>
              <a:t>আজকের পাঠ</a:t>
            </a:r>
            <a:endParaRPr lang="en-US" sz="7200" dirty="0" smtClean="0">
              <a:latin typeface="NikoshBAN" panose="02000000000000000000" pitchFamily="2" charset="0"/>
              <a:cs typeface="NikoshBAN" panose="02000000000000000000" pitchFamily="2"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47850"/>
            <a:ext cx="8382000" cy="5010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bn-BD" sz="4800" dirty="0" smtClean="0">
                <a:solidFill>
                  <a:schemeClr val="bg1"/>
                </a:solidFill>
                <a:latin typeface="NikoshBAN" panose="02000000000000000000" pitchFamily="2" charset="0"/>
                <a:cs typeface="NikoshBAN" panose="02000000000000000000" pitchFamily="2" charset="0"/>
              </a:rPr>
              <a:t>মৌমাছি পালন</a:t>
            </a:r>
            <a:r>
              <a:rPr lang="en-US" sz="4800" dirty="0" smtClean="0">
                <a:solidFill>
                  <a:schemeClr val="bg1"/>
                </a:solidFill>
                <a:latin typeface="NikoshBAN" panose="02000000000000000000" pitchFamily="2" charset="0"/>
                <a:cs typeface="NikoshBAN" panose="02000000000000000000" pitchFamily="2" charset="0"/>
              </a:rPr>
              <a:t> </a:t>
            </a:r>
            <a:r>
              <a:rPr lang="en-US" sz="4400" dirty="0" smtClean="0">
                <a:solidFill>
                  <a:schemeClr val="bg1"/>
                </a:solidFill>
                <a:latin typeface="AtraiMJ" pitchFamily="2" charset="0"/>
                <a:cs typeface="AtraiMJ" pitchFamily="2" charset="0"/>
              </a:rPr>
              <a:t>(</a:t>
            </a:r>
            <a:r>
              <a:rPr lang="en-US" sz="4400" dirty="0" smtClean="0">
                <a:solidFill>
                  <a:schemeClr val="bg1"/>
                </a:solidFill>
                <a:latin typeface="Arial Black" pitchFamily="34" charset="0"/>
                <a:cs typeface="AtraiMJ" pitchFamily="2" charset="0"/>
              </a:rPr>
              <a:t>APICULTURE)</a:t>
            </a:r>
            <a:endParaRPr lang="en-US" sz="4400" dirty="0">
              <a:solidFill>
                <a:schemeClr val="bg1"/>
              </a:solidFill>
            </a:endParaRPr>
          </a:p>
        </p:txBody>
      </p:sp>
      <p:sp>
        <p:nvSpPr>
          <p:cNvPr id="3" name="Subtitle 2"/>
          <p:cNvSpPr>
            <a:spLocks noGrp="1"/>
          </p:cNvSpPr>
          <p:nvPr>
            <p:ph type="subTitle" idx="1"/>
          </p:nvPr>
        </p:nvSpPr>
        <p:spPr/>
        <p:txBody>
          <a:bodyPr/>
          <a:lstStyle/>
          <a:p>
            <a:endParaRPr lang="en-US" dirty="0"/>
          </a:p>
        </p:txBody>
      </p:sp>
      <p:sp>
        <p:nvSpPr>
          <p:cNvPr id="4" name="TextBox 3"/>
          <p:cNvSpPr txBox="1"/>
          <p:nvPr/>
        </p:nvSpPr>
        <p:spPr>
          <a:xfrm>
            <a:off x="304800" y="3228536"/>
            <a:ext cx="8229600" cy="1038664"/>
          </a:xfrm>
          <a:prstGeom prst="rect">
            <a:avLst/>
          </a:prstGeom>
          <a:noFill/>
        </p:spPr>
        <p:txBody>
          <a:bodyPr wrap="square" rtlCol="0">
            <a:spAutoFit/>
          </a:bodyPr>
          <a:lstStyle/>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6-Point Star 1"/>
          <p:cNvSpPr/>
          <p:nvPr/>
        </p:nvSpPr>
        <p:spPr>
          <a:xfrm>
            <a:off x="762000" y="609600"/>
            <a:ext cx="7162800" cy="16002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latin typeface="NikoshBAN" panose="02000000000000000000" pitchFamily="2" charset="0"/>
                <a:cs typeface="NikoshBAN" panose="02000000000000000000" pitchFamily="2" charset="0"/>
              </a:rPr>
              <a:t>শিখনফল</a:t>
            </a:r>
            <a:endParaRPr lang="en-US" sz="8000" dirty="0">
              <a:latin typeface="NikoshBAN" panose="02000000000000000000" pitchFamily="2" charset="0"/>
              <a:cs typeface="NikoshBAN" panose="02000000000000000000" pitchFamily="2" charset="0"/>
            </a:endParaRPr>
          </a:p>
        </p:txBody>
      </p:sp>
      <p:sp>
        <p:nvSpPr>
          <p:cNvPr id="3" name="Bevel 2"/>
          <p:cNvSpPr/>
          <p:nvPr/>
        </p:nvSpPr>
        <p:spPr>
          <a:xfrm>
            <a:off x="381000" y="2244687"/>
            <a:ext cx="8534400" cy="4495800"/>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 মৌমাছি পালন ও মধু উৎপাদন ব্যাখ্যা করতে পারবে।</a:t>
            </a:r>
          </a:p>
          <a:p>
            <a:pPr algn="just"/>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২।মৌমাছি </a:t>
            </a: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পালনের বিভিন্ন ধাপ </a:t>
            </a: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বর্ণনা করতে পারবে</a:t>
            </a: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just"/>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৩</a:t>
            </a: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মধু </a:t>
            </a: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উৎপাদনের  কৌশল </a:t>
            </a: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বর্ণনা করতে পারবে।</a:t>
            </a:r>
          </a:p>
          <a:p>
            <a:pPr algn="just"/>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৪।</a:t>
            </a: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মধু উৎপাদনের </a:t>
            </a:r>
            <a:r>
              <a:rPr lang="bn-BD"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গুরুত্ব বিশ্লেষণ </a:t>
            </a:r>
            <a:r>
              <a:rPr lang="bn-BD"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 পারবে।</a:t>
            </a:r>
          </a:p>
          <a:p>
            <a:pPr algn="just"/>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53619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dirty="0" smtClean="0">
                <a:solidFill>
                  <a:srgbClr val="FF0000"/>
                </a:solidFill>
                <a:latin typeface="AtraiMJ" pitchFamily="2" charset="0"/>
                <a:cs typeface="AtraiMJ" pitchFamily="2" charset="0"/>
              </a:rPr>
              <a:t>‡</a:t>
            </a:r>
            <a:r>
              <a:rPr lang="en-US" dirty="0" err="1" smtClean="0">
                <a:solidFill>
                  <a:srgbClr val="FF0000"/>
                </a:solidFill>
                <a:latin typeface="AtraiMJ" pitchFamily="2" charset="0"/>
                <a:cs typeface="AtraiMJ" pitchFamily="2" charset="0"/>
              </a:rPr>
              <a:t>gŠgvwQ</a:t>
            </a:r>
            <a:r>
              <a:rPr lang="en-US" dirty="0" smtClean="0">
                <a:solidFill>
                  <a:srgbClr val="FF0000"/>
                </a:solidFill>
                <a:latin typeface="AtraiMJ" pitchFamily="2" charset="0"/>
                <a:cs typeface="AtraiMJ" pitchFamily="2" charset="0"/>
              </a:rPr>
              <a:t> </a:t>
            </a:r>
            <a:r>
              <a:rPr lang="en-US" dirty="0" err="1" smtClean="0">
                <a:solidFill>
                  <a:srgbClr val="FF0000"/>
                </a:solidFill>
                <a:latin typeface="AtraiMJ" pitchFamily="2" charset="0"/>
                <a:cs typeface="AtraiMJ" pitchFamily="2" charset="0"/>
              </a:rPr>
              <a:t>cvjb</a:t>
            </a:r>
            <a:r>
              <a:rPr lang="en-US" dirty="0" smtClean="0">
                <a:solidFill>
                  <a:srgbClr val="FF0000"/>
                </a:solidFill>
                <a:latin typeface="AtraiMJ" pitchFamily="2" charset="0"/>
                <a:cs typeface="AtraiMJ" pitchFamily="2" charset="0"/>
              </a:rPr>
              <a:t> </a:t>
            </a:r>
            <a:r>
              <a:rPr lang="en-US" dirty="0" err="1" smtClean="0">
                <a:solidFill>
                  <a:srgbClr val="FF0000"/>
                </a:solidFill>
                <a:latin typeface="AtraiMJ" pitchFamily="2" charset="0"/>
                <a:cs typeface="AtraiMJ" pitchFamily="2" charset="0"/>
              </a:rPr>
              <a:t>wK</a:t>
            </a:r>
            <a:r>
              <a:rPr lang="en-US" dirty="0" smtClean="0">
                <a:solidFill>
                  <a:srgbClr val="FF0000"/>
                </a:solidFill>
                <a:latin typeface="AtraiMJ" pitchFamily="2" charset="0"/>
                <a:cs typeface="AtraiMJ" pitchFamily="2" charset="0"/>
              </a:rPr>
              <a:t> ? </a:t>
            </a:r>
          </a:p>
        </p:txBody>
      </p:sp>
      <p:sp>
        <p:nvSpPr>
          <p:cNvPr id="8195" name="Content Placeholder 2"/>
          <p:cNvSpPr>
            <a:spLocks noGrp="1"/>
          </p:cNvSpPr>
          <p:nvPr>
            <p:ph idx="1"/>
          </p:nvPr>
        </p:nvSpPr>
        <p:spPr/>
        <p:txBody>
          <a:bodyPr/>
          <a:lstStyle/>
          <a:p>
            <a:pPr algn="just"/>
            <a:r>
              <a:rPr lang="en-US" sz="3600" dirty="0" smtClean="0">
                <a:latin typeface="AtraiMJ" pitchFamily="2" charset="0"/>
                <a:cs typeface="AtraiMJ" pitchFamily="2" charset="0"/>
              </a:rPr>
              <a:t>gay I †</a:t>
            </a:r>
            <a:r>
              <a:rPr lang="en-US" sz="3600" dirty="0" err="1" smtClean="0">
                <a:latin typeface="AtraiMJ" pitchFamily="2" charset="0"/>
                <a:cs typeface="AtraiMJ" pitchFamily="2" charset="0"/>
              </a:rPr>
              <a:t>gvg</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Drcv</a:t>
            </a:r>
            <a:r>
              <a:rPr lang="en-US" sz="3600" dirty="0" smtClean="0">
                <a:latin typeface="AtraiMJ" pitchFamily="2" charset="0"/>
                <a:cs typeface="AtraiMJ" pitchFamily="2" charset="0"/>
              </a:rPr>
              <a:t>`‡bi </a:t>
            </a:r>
            <a:r>
              <a:rPr lang="en-US" sz="3600" dirty="0" err="1" smtClean="0">
                <a:latin typeface="AtraiMJ" pitchFamily="2" charset="0"/>
                <a:cs typeface="AtraiMJ" pitchFamily="2" charset="0"/>
              </a:rPr>
              <a:t>D‡Ï‡k</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gŠgvwQ</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cvjb</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Kivi</a:t>
            </a:r>
            <a:r>
              <a:rPr lang="en-US" sz="3600" dirty="0" smtClean="0">
                <a:latin typeface="AtraiMJ" pitchFamily="2" charset="0"/>
                <a:cs typeface="AtraiMJ" pitchFamily="2" charset="0"/>
              </a:rPr>
              <a:t> we`¨</a:t>
            </a:r>
            <a:r>
              <a:rPr lang="en-US" sz="3600" dirty="0" err="1" smtClean="0">
                <a:latin typeface="AtraiMJ" pitchFamily="2" charset="0"/>
                <a:cs typeface="AtraiMJ" pitchFamily="2" charset="0"/>
              </a:rPr>
              <a:t>v‡K</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gŠgvwQ</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cvjbwe</a:t>
            </a:r>
            <a:r>
              <a:rPr lang="en-US" sz="3600" dirty="0" smtClean="0">
                <a:latin typeface="AtraiMJ" pitchFamily="2" charset="0"/>
                <a:cs typeface="AtraiMJ" pitchFamily="2" charset="0"/>
              </a:rPr>
              <a:t>`¨v </a:t>
            </a:r>
            <a:r>
              <a:rPr lang="bn-BD" sz="3600" dirty="0" smtClean="0">
                <a:latin typeface="AtraiMJ" pitchFamily="2" charset="0"/>
                <a:cs typeface="AtraiMJ" pitchFamily="2" charset="0"/>
              </a:rPr>
              <a:t> </a:t>
            </a:r>
            <a:r>
              <a:rPr lang="bn-BD" sz="3600" dirty="0" smtClean="0">
                <a:latin typeface="NikoshBAN" panose="02000000000000000000" pitchFamily="2" charset="0"/>
                <a:cs typeface="NikoshBAN" panose="02000000000000000000" pitchFamily="2" charset="0"/>
              </a:rPr>
              <a:t>বা এপিকালচার</a:t>
            </a:r>
            <a:r>
              <a:rPr lang="bn-BD" sz="3600" dirty="0" smtClean="0">
                <a:latin typeface="AtraiMJ" pitchFamily="2" charset="0"/>
                <a:cs typeface="AtraiMJ" pitchFamily="2" charset="0"/>
              </a:rPr>
              <a:t> </a:t>
            </a:r>
            <a:r>
              <a:rPr lang="en-US" sz="3600" dirty="0" err="1" smtClean="0">
                <a:latin typeface="AtraiMJ" pitchFamily="2" charset="0"/>
                <a:cs typeface="AtraiMJ" pitchFamily="2" charset="0"/>
              </a:rPr>
              <a:t>ejv</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nq</a:t>
            </a:r>
            <a:r>
              <a:rPr lang="en-US" sz="3600" dirty="0" smtClean="0">
                <a:latin typeface="AtraiMJ" pitchFamily="2" charset="0"/>
                <a:cs typeface="AtraiMJ" pitchFamily="2" charset="0"/>
              </a:rPr>
              <a:t>|</a:t>
            </a:r>
          </a:p>
          <a:p>
            <a:pPr algn="just"/>
            <a:r>
              <a:rPr lang="en-US" sz="3600" dirty="0" err="1" smtClean="0">
                <a:latin typeface="AtraiMJ" pitchFamily="2" charset="0"/>
                <a:cs typeface="AtraiMJ" pitchFamily="2" charset="0"/>
              </a:rPr>
              <a:t>cÖvK</a:t>
            </a:r>
            <a:r>
              <a:rPr lang="en-US" sz="3600" dirty="0" smtClean="0">
                <a:latin typeface="AtraiMJ" pitchFamily="2" charset="0"/>
                <a:cs typeface="AtraiMJ" pitchFamily="2" charset="0"/>
              </a:rPr>
              <a:t>…</a:t>
            </a:r>
            <a:r>
              <a:rPr lang="en-US" sz="3600" dirty="0" err="1" smtClean="0">
                <a:latin typeface="AtraiMJ" pitchFamily="2" charset="0"/>
                <a:cs typeface="AtraiMJ" pitchFamily="2" charset="0"/>
              </a:rPr>
              <a:t>wZK</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cwi‡ek</a:t>
            </a:r>
            <a:r>
              <a:rPr lang="en-US" sz="3600" dirty="0" smtClean="0">
                <a:latin typeface="AtraiMJ" pitchFamily="2" charset="0"/>
                <a:cs typeface="AtraiMJ" pitchFamily="2" charset="0"/>
              </a:rPr>
              <a:t> †_‡K †</a:t>
            </a:r>
            <a:r>
              <a:rPr lang="en-US" sz="3600" dirty="0" err="1" smtClean="0">
                <a:latin typeface="AtraiMJ" pitchFamily="2" charset="0"/>
                <a:cs typeface="AtraiMJ" pitchFamily="2" charset="0"/>
              </a:rPr>
              <a:t>gŠgvwQ</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msMÖn</a:t>
            </a:r>
            <a:r>
              <a:rPr lang="en-US" sz="3600" dirty="0" smtClean="0">
                <a:latin typeface="AtraiMJ" pitchFamily="2" charset="0"/>
                <a:cs typeface="AtraiMJ" pitchFamily="2" charset="0"/>
              </a:rPr>
              <a:t> </a:t>
            </a:r>
            <a:r>
              <a:rPr lang="bn-BD" sz="3600" dirty="0" smtClean="0">
                <a:latin typeface="NikoshBAN" panose="02000000000000000000" pitchFamily="2" charset="0"/>
                <a:cs typeface="NikoshBAN" panose="02000000000000000000" pitchFamily="2" charset="0"/>
              </a:rPr>
              <a:t>করে </a:t>
            </a:r>
            <a:r>
              <a:rPr lang="en-US" sz="3600" dirty="0" smtClean="0">
                <a:latin typeface="AtraiMJ" pitchFamily="2" charset="0"/>
                <a:cs typeface="AtraiMJ" pitchFamily="2" charset="0"/>
              </a:rPr>
              <a:t>†</a:t>
            </a:r>
            <a:r>
              <a:rPr lang="en-US" sz="3600" dirty="0" err="1" smtClean="0">
                <a:latin typeface="AtraiMJ" pitchFamily="2" charset="0"/>
                <a:cs typeface="AtraiMJ" pitchFamily="2" charset="0"/>
              </a:rPr>
              <a:t>gŠev</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gŠPv‡Ki</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Dc‡hvMx</a:t>
            </a:r>
            <a:r>
              <a:rPr lang="en-US" sz="3600" dirty="0" smtClean="0">
                <a:latin typeface="AtraiMJ" pitchFamily="2" charset="0"/>
                <a:cs typeface="AtraiMJ" pitchFamily="2" charset="0"/>
              </a:rPr>
              <a:t> K…</a:t>
            </a:r>
            <a:r>
              <a:rPr lang="en-US" sz="3600" dirty="0" err="1" smtClean="0">
                <a:latin typeface="AtraiMJ" pitchFamily="2" charset="0"/>
                <a:cs typeface="AtraiMJ" pitchFamily="2" charset="0"/>
              </a:rPr>
              <a:t>wÎg</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cwi‡ek</a:t>
            </a:r>
            <a:r>
              <a:rPr lang="en-US" sz="3600" dirty="0" smtClean="0">
                <a:latin typeface="AtraiMJ" pitchFamily="2" charset="0"/>
                <a:cs typeface="AtraiMJ" pitchFamily="2" charset="0"/>
              </a:rPr>
              <a:t> ˆ</a:t>
            </a:r>
            <a:r>
              <a:rPr lang="en-US" sz="3600" dirty="0" err="1" smtClean="0">
                <a:latin typeface="AtraiMJ" pitchFamily="2" charset="0"/>
                <a:cs typeface="AtraiMJ" pitchFamily="2" charset="0"/>
              </a:rPr>
              <a:t>Zwi</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K‡i</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weÁvbm</a:t>
            </a:r>
            <a:r>
              <a:rPr lang="en-US" sz="3600" dirty="0" smtClean="0">
                <a:latin typeface="AtraiMJ" pitchFamily="2" charset="0"/>
                <a:cs typeface="AtraiMJ" pitchFamily="2" charset="0"/>
              </a:rPr>
              <a:t>¤§Z </a:t>
            </a:r>
            <a:r>
              <a:rPr lang="en-US" sz="3600" dirty="0" err="1" smtClean="0">
                <a:latin typeface="AtraiMJ" pitchFamily="2" charset="0"/>
                <a:cs typeface="AtraiMJ" pitchFamily="2" charset="0"/>
              </a:rPr>
              <a:t>AvaywbK</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c×wZ‡Z</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gŠgvwQ</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cvjb</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Kiv‡K</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gŠgvwQ</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Pvl</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ejv</a:t>
            </a:r>
            <a:r>
              <a:rPr lang="en-US" sz="3600" dirty="0" smtClean="0">
                <a:latin typeface="AtraiMJ" pitchFamily="2" charset="0"/>
                <a:cs typeface="AtraiMJ" pitchFamily="2" charset="0"/>
              </a:rPr>
              <a:t> </a:t>
            </a:r>
            <a:r>
              <a:rPr lang="en-US" sz="3600" dirty="0" err="1" smtClean="0">
                <a:latin typeface="AtraiMJ" pitchFamily="2" charset="0"/>
                <a:cs typeface="AtraiMJ" pitchFamily="2" charset="0"/>
              </a:rPr>
              <a:t>nq</a:t>
            </a:r>
            <a:r>
              <a:rPr lang="en-US" sz="3600" dirty="0" smtClean="0">
                <a:latin typeface="AtraiMJ" pitchFamily="2" charset="0"/>
                <a:cs typeface="AtraiMJ" pitchFamily="2"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047750"/>
          </a:xfrm>
        </p:spPr>
        <p:txBody>
          <a:bodyPr/>
          <a:lstStyle/>
          <a:p>
            <a:pPr algn="ctr"/>
            <a:r>
              <a:rPr lang="bn-BD" dirty="0" smtClean="0"/>
              <a:t> </a:t>
            </a:r>
            <a:r>
              <a:rPr lang="bn-BD" sz="6600" dirty="0" smtClean="0">
                <a:latin typeface="NikoshBAN" panose="02000000000000000000" pitchFamily="2" charset="0"/>
                <a:cs typeface="NikoshBAN" panose="02000000000000000000" pitchFamily="2" charset="0"/>
              </a:rPr>
              <a:t>মৌমাছির ধরণ</a:t>
            </a:r>
            <a:endParaRPr lang="en-US" sz="6600" dirty="0">
              <a:latin typeface="NikoshBAN" panose="02000000000000000000" pitchFamily="2" charset="0"/>
              <a:cs typeface="NikoshBAN" panose="02000000000000000000" pitchFamily="2" charset="0"/>
            </a:endParaRPr>
          </a:p>
        </p:txBody>
      </p:sp>
      <p:pic>
        <p:nvPicPr>
          <p:cNvPr id="4" name="Picture 14" descr="BeesQueenDroneWorker"/>
          <p:cNvPicPr>
            <a:picLocks noGrp="1" noChangeAspect="1" noChangeArrowheads="1"/>
          </p:cNvPicPr>
          <p:nvPr>
            <p:ph idx="1"/>
          </p:nvPr>
        </p:nvPicPr>
        <p:blipFill>
          <a:blip r:embed="rId2"/>
          <a:srcRect r="50040" b="58720"/>
          <a:stretch>
            <a:fillRect/>
          </a:stretch>
        </p:blipFill>
        <p:spPr bwMode="auto">
          <a:xfrm>
            <a:off x="1295400" y="2743200"/>
            <a:ext cx="6705600" cy="3200400"/>
          </a:xfrm>
          <a:prstGeom prst="rect">
            <a:avLst/>
          </a:prstGeom>
          <a:noFill/>
          <a:ln w="9525">
            <a:noFill/>
            <a:miter lim="800000"/>
            <a:headEnd/>
            <a:tailEnd/>
          </a:ln>
        </p:spPr>
      </p:pic>
      <p:sp>
        <p:nvSpPr>
          <p:cNvPr id="5" name="Text Box 11"/>
          <p:cNvSpPr txBox="1">
            <a:spLocks noChangeArrowheads="1"/>
          </p:cNvSpPr>
          <p:nvPr/>
        </p:nvSpPr>
        <p:spPr bwMode="auto">
          <a:xfrm>
            <a:off x="990600" y="2209800"/>
            <a:ext cx="2819400" cy="584775"/>
          </a:xfrm>
          <a:prstGeom prst="rect">
            <a:avLst/>
          </a:prstGeom>
          <a:noFill/>
          <a:ln w="9525">
            <a:noFill/>
            <a:miter lim="800000"/>
            <a:headEnd/>
            <a:tailEnd/>
          </a:ln>
        </p:spPr>
        <p:txBody>
          <a:bodyPr>
            <a:spAutoFit/>
          </a:bodyPr>
          <a:lstStyle/>
          <a:p>
            <a:pPr algn="ctr">
              <a:spcBef>
                <a:spcPct val="50000"/>
              </a:spcBef>
            </a:pPr>
            <a:r>
              <a:rPr lang="bn-BD" sz="3200" b="1" dirty="0" smtClean="0">
                <a:latin typeface="NikoshBAN" panose="02000000000000000000" pitchFamily="2" charset="0"/>
                <a:cs typeface="NikoshBAN" panose="02000000000000000000" pitchFamily="2" charset="0"/>
              </a:rPr>
              <a:t>রানী</a:t>
            </a:r>
            <a:endParaRPr lang="en-US" sz="3200" b="1" dirty="0">
              <a:latin typeface="NikoshBAN" panose="02000000000000000000" pitchFamily="2" charset="0"/>
              <a:cs typeface="NikoshBAN" panose="02000000000000000000" pitchFamily="2" charset="0"/>
            </a:endParaRPr>
          </a:p>
        </p:txBody>
      </p:sp>
      <p:sp>
        <p:nvSpPr>
          <p:cNvPr id="6" name="Text Box 11"/>
          <p:cNvSpPr txBox="1">
            <a:spLocks noChangeArrowheads="1"/>
          </p:cNvSpPr>
          <p:nvPr/>
        </p:nvSpPr>
        <p:spPr bwMode="auto">
          <a:xfrm>
            <a:off x="3238500" y="2286000"/>
            <a:ext cx="2819400" cy="584775"/>
          </a:xfrm>
          <a:prstGeom prst="rect">
            <a:avLst/>
          </a:prstGeom>
          <a:noFill/>
          <a:ln w="9525">
            <a:noFill/>
            <a:miter lim="800000"/>
            <a:headEnd/>
            <a:tailEnd/>
          </a:ln>
        </p:spPr>
        <p:txBody>
          <a:bodyPr>
            <a:spAutoFit/>
          </a:bodyPr>
          <a:lstStyle/>
          <a:p>
            <a:pPr algn="ctr">
              <a:spcBef>
                <a:spcPct val="50000"/>
              </a:spcBef>
            </a:pPr>
            <a:r>
              <a:rPr lang="bn-BD" sz="3200" b="1" dirty="0">
                <a:solidFill>
                  <a:srgbClr val="002060"/>
                </a:solidFill>
                <a:latin typeface="NikoshBAN" panose="02000000000000000000" pitchFamily="2" charset="0"/>
                <a:cs typeface="NikoshBAN" panose="02000000000000000000" pitchFamily="2" charset="0"/>
              </a:rPr>
              <a:t>কর্মী</a:t>
            </a:r>
            <a:endParaRPr lang="en-US" sz="3200" b="1" dirty="0">
              <a:latin typeface="AtraiMJ" pitchFamily="2" charset="0"/>
              <a:cs typeface="AtraiMJ" pitchFamily="2" charset="0"/>
            </a:endParaRPr>
          </a:p>
        </p:txBody>
      </p:sp>
      <p:sp>
        <p:nvSpPr>
          <p:cNvPr id="7" name="Text Box 11"/>
          <p:cNvSpPr txBox="1">
            <a:spLocks noChangeArrowheads="1"/>
          </p:cNvSpPr>
          <p:nvPr/>
        </p:nvSpPr>
        <p:spPr bwMode="auto">
          <a:xfrm>
            <a:off x="5029200" y="2235506"/>
            <a:ext cx="2819400" cy="523220"/>
          </a:xfrm>
          <a:prstGeom prst="rect">
            <a:avLst/>
          </a:prstGeom>
          <a:noFill/>
          <a:ln w="9525">
            <a:noFill/>
            <a:miter lim="800000"/>
            <a:headEnd/>
            <a:tailEnd/>
          </a:ln>
        </p:spPr>
        <p:txBody>
          <a:bodyPr>
            <a:spAutoFit/>
          </a:bodyPr>
          <a:lstStyle/>
          <a:p>
            <a:pPr algn="ctr">
              <a:spcBef>
                <a:spcPct val="50000"/>
              </a:spcBef>
            </a:pPr>
            <a:r>
              <a:rPr lang="bn-BD" sz="2800" b="1" dirty="0" smtClean="0">
                <a:latin typeface="NikoshBAN" panose="02000000000000000000" pitchFamily="2" charset="0"/>
                <a:cs typeface="NikoshBAN" panose="02000000000000000000" pitchFamily="2" charset="0"/>
              </a:rPr>
              <a:t>পুরুষ</a:t>
            </a:r>
            <a:endParaRPr lang="en-US" sz="2800" b="1"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u="sng" dirty="0" smtClean="0">
                <a:solidFill>
                  <a:srgbClr val="7030A0"/>
                </a:solidFill>
                <a:latin typeface="Comic Sans MS" pitchFamily="66" charset="0"/>
              </a:rPr>
              <a:t>The Queen(</a:t>
            </a:r>
            <a:r>
              <a:rPr lang="en-US" sz="6000" b="1" u="sng" dirty="0" err="1" smtClean="0">
                <a:solidFill>
                  <a:srgbClr val="7030A0"/>
                </a:solidFill>
                <a:latin typeface="ChandrabatiMatraMJ" pitchFamily="2" charset="0"/>
                <a:cs typeface="ChandrabatiMatraMJ" pitchFamily="2" charset="0"/>
              </a:rPr>
              <a:t>ivYx</a:t>
            </a:r>
            <a:r>
              <a:rPr lang="en-US" sz="5400" b="1" u="sng" dirty="0" smtClean="0">
                <a:solidFill>
                  <a:srgbClr val="7030A0"/>
                </a:solidFill>
                <a:latin typeface="ChandrabatiMatraMJ" pitchFamily="2" charset="0"/>
                <a:cs typeface="ChandrabatiMatraMJ" pitchFamily="2" charset="0"/>
              </a:rPr>
              <a:t>)</a:t>
            </a:r>
            <a:endParaRPr lang="en-US" dirty="0">
              <a:solidFill>
                <a:srgbClr val="7030A0"/>
              </a:solidFill>
            </a:endParaRPr>
          </a:p>
        </p:txBody>
      </p:sp>
      <p:sp>
        <p:nvSpPr>
          <p:cNvPr id="3" name="Content Placeholder 2"/>
          <p:cNvSpPr>
            <a:spLocks noGrp="1"/>
          </p:cNvSpPr>
          <p:nvPr>
            <p:ph sz="half" idx="1"/>
          </p:nvPr>
        </p:nvSpPr>
        <p:spPr>
          <a:xfrm>
            <a:off x="152400" y="1878302"/>
            <a:ext cx="4038600" cy="4434840"/>
          </a:xfrm>
        </p:spPr>
        <p:txBody>
          <a:bodyPr/>
          <a:lstStyle/>
          <a:p>
            <a:r>
              <a:rPr lang="bn-BD" sz="2800" dirty="0" smtClean="0">
                <a:latin typeface="NikoshBAN" panose="02000000000000000000" pitchFamily="2" charset="0"/>
                <a:cs typeface="NikoshBAN" panose="02000000000000000000" pitchFamily="2" charset="0"/>
              </a:rPr>
              <a:t>সবথেকে বড় ও ১ টি থাকে।</a:t>
            </a:r>
          </a:p>
          <a:p>
            <a:r>
              <a:rPr lang="bn-BD" sz="2800" dirty="0" smtClean="0">
                <a:latin typeface="NikoshBAN" panose="02000000000000000000" pitchFamily="2" charset="0"/>
                <a:cs typeface="NikoshBAN" panose="02000000000000000000" pitchFamily="2" charset="0"/>
              </a:rPr>
              <a:t>গড়ে প্রতিদিন ৩০২১ টি ডিম পাড়ে ।</a:t>
            </a:r>
          </a:p>
          <a:p>
            <a:r>
              <a:rPr lang="bn-BD" sz="2800" dirty="0" smtClean="0">
                <a:latin typeface="NikoshBAN" panose="02000000000000000000" pitchFamily="2" charset="0"/>
                <a:cs typeface="NikoshBAN" panose="02000000000000000000" pitchFamily="2" charset="0"/>
              </a:rPr>
              <a:t>দু ধরণের </a:t>
            </a:r>
            <a:r>
              <a:rPr lang="bn-BD" sz="2800" dirty="0">
                <a:latin typeface="NikoshBAN" panose="02000000000000000000" pitchFamily="2" charset="0"/>
                <a:cs typeface="NikoshBAN" panose="02000000000000000000" pitchFamily="2" charset="0"/>
              </a:rPr>
              <a:t>ডিম </a:t>
            </a:r>
            <a:r>
              <a:rPr lang="bn-BD" sz="2800" dirty="0" smtClean="0">
                <a:latin typeface="NikoshBAN" panose="02000000000000000000" pitchFamily="2" charset="0"/>
                <a:cs typeface="NikoshBAN" panose="02000000000000000000" pitchFamily="2" charset="0"/>
              </a:rPr>
              <a:t>পাড়ে- নিষিক্ত </a:t>
            </a:r>
            <a:r>
              <a:rPr lang="bn-BD" sz="2800" dirty="0">
                <a:latin typeface="NikoshBAN" panose="02000000000000000000" pitchFamily="2" charset="0"/>
                <a:cs typeface="NikoshBAN" panose="02000000000000000000" pitchFamily="2" charset="0"/>
              </a:rPr>
              <a:t>ও </a:t>
            </a:r>
            <a:r>
              <a:rPr lang="bn-BD" sz="2800" dirty="0" smtClean="0">
                <a:latin typeface="NikoshBAN" panose="02000000000000000000" pitchFamily="2" charset="0"/>
                <a:cs typeface="NikoshBAN" panose="02000000000000000000" pitchFamily="2" charset="0"/>
              </a:rPr>
              <a:t>অনিষিক্ত </a:t>
            </a:r>
            <a:r>
              <a:rPr lang="bn-BD" sz="2800" dirty="0">
                <a:latin typeface="NikoshBAN" panose="02000000000000000000" pitchFamily="2" charset="0"/>
                <a:cs typeface="NikoshBAN" panose="02000000000000000000" pitchFamily="2" charset="0"/>
              </a:rPr>
              <a:t>।</a:t>
            </a:r>
            <a:endParaRPr lang="bn-BD" sz="2800" dirty="0" smtClean="0">
              <a:latin typeface="NikoshBAN" panose="02000000000000000000" pitchFamily="2" charset="0"/>
              <a:cs typeface="NikoshBAN" panose="02000000000000000000" pitchFamily="2" charset="0"/>
            </a:endParaRPr>
          </a:p>
          <a:p>
            <a:endParaRPr lang="en-US" sz="2800" dirty="0">
              <a:latin typeface="NikoshBAN" panose="02000000000000000000" pitchFamily="2" charset="0"/>
              <a:cs typeface="NikoshBAN" panose="02000000000000000000" pitchFamily="2" charset="0"/>
            </a:endParaRPr>
          </a:p>
        </p:txBody>
      </p:sp>
      <p:pic>
        <p:nvPicPr>
          <p:cNvPr id="5" name="Content Placeholder 4" descr="Bee Queen 1"/>
          <p:cNvPicPr>
            <a:picLocks noGrp="1" noChangeAspect="1" noChangeArrowheads="1"/>
          </p:cNvPicPr>
          <p:nvPr>
            <p:ph sz="half" idx="2"/>
          </p:nvPr>
        </p:nvPicPr>
        <p:blipFill>
          <a:blip r:embed="rId2"/>
          <a:srcRect/>
          <a:stretch>
            <a:fillRect/>
          </a:stretch>
        </p:blipFill>
        <p:spPr bwMode="auto">
          <a:xfrm>
            <a:off x="4613313" y="1981200"/>
            <a:ext cx="4419600" cy="3657600"/>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solidFill>
                  <a:srgbClr val="002060"/>
                </a:solidFill>
                <a:latin typeface="Comic Sans MS" pitchFamily="66" charset="0"/>
              </a:rPr>
              <a:t>The Worker</a:t>
            </a:r>
            <a:r>
              <a:rPr lang="bn-BD" sz="5400" b="1" dirty="0" smtClean="0">
                <a:solidFill>
                  <a:srgbClr val="002060"/>
                </a:solidFill>
                <a:latin typeface="Comic Sans MS" pitchFamily="66" charset="0"/>
              </a:rPr>
              <a:t>(</a:t>
            </a:r>
            <a:r>
              <a:rPr lang="bn-BD" sz="5400" b="1" dirty="0" smtClean="0">
                <a:solidFill>
                  <a:srgbClr val="002060"/>
                </a:solidFill>
                <a:latin typeface="NikoshBAN" panose="02000000000000000000" pitchFamily="2" charset="0"/>
                <a:cs typeface="NikoshBAN" panose="02000000000000000000" pitchFamily="2" charset="0"/>
              </a:rPr>
              <a:t>কর্মী</a:t>
            </a:r>
            <a:r>
              <a:rPr lang="en-US" sz="5400" b="1" dirty="0" smtClean="0">
                <a:solidFill>
                  <a:srgbClr val="002060"/>
                </a:solidFill>
                <a:latin typeface="ChandrabatiEMJ" pitchFamily="2" charset="0"/>
              </a:rPr>
              <a:t>)</a:t>
            </a:r>
            <a:endParaRPr lang="en-US" dirty="0"/>
          </a:p>
        </p:txBody>
      </p:sp>
      <p:sp>
        <p:nvSpPr>
          <p:cNvPr id="3" name="Content Placeholder 2"/>
          <p:cNvSpPr>
            <a:spLocks noGrp="1"/>
          </p:cNvSpPr>
          <p:nvPr>
            <p:ph sz="half" idx="1"/>
          </p:nvPr>
        </p:nvSpPr>
        <p:spPr/>
        <p:txBody>
          <a:bodyPr/>
          <a:lstStyle/>
          <a:p>
            <a:r>
              <a:rPr lang="bn-BD"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আকারে সবচেয়ে ছোট।</a:t>
            </a:r>
          </a:p>
          <a:p>
            <a:r>
              <a:rPr lang="bn-BD" sz="3200" dirty="0" smtClean="0">
                <a:latin typeface="NikoshBAN" panose="02000000000000000000" pitchFamily="2" charset="0"/>
                <a:cs typeface="NikoshBAN" panose="02000000000000000000" pitchFamily="2" charset="0"/>
              </a:rPr>
              <a:t>শক্তিশালী ও পরিশ্রমী বন্ধ্যা স্ত্রী মৌমাছি।</a:t>
            </a:r>
          </a:p>
          <a:p>
            <a:pPr algn="just"/>
            <a:r>
              <a:rPr lang="bn-BD" sz="32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কলোনিতে ২০,০০০-৩০,০০০ </a:t>
            </a:r>
            <a:r>
              <a:rPr lang="bn-BD" sz="2800" b="1" dirty="0" smtClean="0">
                <a:latin typeface="NikoshBAN" panose="02000000000000000000" pitchFamily="2" charset="0"/>
                <a:cs typeface="NikoshBAN" panose="02000000000000000000" pitchFamily="2" charset="0"/>
              </a:rPr>
              <a:t>কর্মী</a:t>
            </a:r>
            <a:r>
              <a:rPr lang="bn-BD" sz="2800" dirty="0" smtClean="0">
                <a:latin typeface="NikoshBAN" panose="02000000000000000000" pitchFamily="2" charset="0"/>
                <a:cs typeface="NikoshBAN" panose="02000000000000000000" pitchFamily="2" charset="0"/>
              </a:rPr>
              <a:t> মৌমাছি থাকে।</a:t>
            </a:r>
          </a:p>
          <a:p>
            <a:pPr algn="just"/>
            <a:endParaRPr lang="en-US" sz="2800" dirty="0">
              <a:latin typeface="NikoshBAN" panose="02000000000000000000" pitchFamily="2" charset="0"/>
              <a:cs typeface="NikoshBAN" panose="02000000000000000000" pitchFamily="2" charset="0"/>
            </a:endParaRPr>
          </a:p>
        </p:txBody>
      </p:sp>
      <p:pic>
        <p:nvPicPr>
          <p:cNvPr id="5" name="Content Placeholder 4" descr="Bee Worker 1"/>
          <p:cNvPicPr>
            <a:picLocks noGrp="1" noChangeAspect="1" noChangeArrowheads="1"/>
          </p:cNvPicPr>
          <p:nvPr>
            <p:ph sz="half" idx="2"/>
          </p:nvPr>
        </p:nvPicPr>
        <p:blipFill>
          <a:blip r:embed="rId2"/>
          <a:srcRect/>
          <a:stretch>
            <a:fillRect/>
          </a:stretch>
        </p:blipFill>
        <p:spPr bwMode="auto">
          <a:xfrm>
            <a:off x="4648200" y="2286000"/>
            <a:ext cx="4114800" cy="3100394"/>
          </a:xfrm>
          <a:prstGeom prst="rect">
            <a:avLst/>
          </a:prstGeom>
          <a:solidFill>
            <a:schemeClr val="accent1">
              <a:lumMod val="75000"/>
            </a:schemeClr>
          </a:solid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
        <p15:prstTrans prst="wind"/>
      </p:transition>
    </mc:Choice>
    <mc:Fallback xmlns="">
      <p:transition spd="slow" advClick="0" advTm="1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Trek</Template>
  <TotalTime>424</TotalTime>
  <Words>532</Words>
  <Application>Microsoft Office PowerPoint</Application>
  <PresentationFormat>On-screen Show (4:3)</PresentationFormat>
  <Paragraphs>73</Paragraphs>
  <Slides>22</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22</vt:i4>
      </vt:variant>
    </vt:vector>
  </HeadingPairs>
  <TitlesOfParts>
    <vt:vector size="39" baseType="lpstr">
      <vt:lpstr>ArhialkhanMJ</vt:lpstr>
      <vt:lpstr>Arial</vt:lpstr>
      <vt:lpstr>Arial Black</vt:lpstr>
      <vt:lpstr>AtraiMJ</vt:lpstr>
      <vt:lpstr>BhagirathiMJ</vt:lpstr>
      <vt:lpstr>Calibri</vt:lpstr>
      <vt:lpstr>ChandrabatiEMJ</vt:lpstr>
      <vt:lpstr>ChandrabatiMatraMJ</vt:lpstr>
      <vt:lpstr>Comic Sans MS</vt:lpstr>
      <vt:lpstr>Constantia</vt:lpstr>
      <vt:lpstr>NikoshBAN</vt:lpstr>
      <vt:lpstr>NikoshLightBAN</vt:lpstr>
      <vt:lpstr>SutonnyMJ</vt:lpstr>
      <vt:lpstr>Vrinda</vt:lpstr>
      <vt:lpstr>Wingdings</vt:lpstr>
      <vt:lpstr>Wingdings 2</vt:lpstr>
      <vt:lpstr>Flow</vt:lpstr>
      <vt:lpstr>¯^vMZg</vt:lpstr>
      <vt:lpstr>শিক্ষক পরিচিতি</vt:lpstr>
      <vt:lpstr>আজকের পাঠ</vt:lpstr>
      <vt:lpstr>মৌমাছি পালন (APICULTURE)</vt:lpstr>
      <vt:lpstr>PowerPoint Presentation</vt:lpstr>
      <vt:lpstr>‡gŠgvwQ cvjb wK ? </vt:lpstr>
      <vt:lpstr> মৌমাছির ধরণ</vt:lpstr>
      <vt:lpstr>The Queen(ivYx)</vt:lpstr>
      <vt:lpstr>The Worker(কর্মী)</vt:lpstr>
      <vt:lpstr>পুরুষ (The Drone )</vt:lpstr>
      <vt:lpstr>  †gŠgvwQi Dbœqb (Bee Development)</vt:lpstr>
      <vt:lpstr>রয়েল জেলী </vt:lpstr>
      <vt:lpstr> †gŠgvwQ cvj‡bi avcmg~n</vt:lpstr>
      <vt:lpstr>PowerPoint Presentation</vt:lpstr>
      <vt:lpstr>PowerPoint Presentation</vt:lpstr>
      <vt:lpstr>PowerPoint Presentation</vt:lpstr>
      <vt:lpstr>PowerPoint Presentation</vt:lpstr>
      <vt:lpstr>5| gay AvniY</vt:lpstr>
      <vt:lpstr>PowerPoint Presentation</vt:lpstr>
      <vt:lpstr>PowerPoint Presentation</vt:lpstr>
      <vt:lpstr>PowerPoint Presentation</vt:lpstr>
      <vt:lpstr>ধন্যবাদ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Dr.Pronay</dc:creator>
  <cp:lastModifiedBy>Pronay</cp:lastModifiedBy>
  <cp:revision>77</cp:revision>
  <dcterms:created xsi:type="dcterms:W3CDTF">2020-12-04T09:56:16Z</dcterms:created>
  <dcterms:modified xsi:type="dcterms:W3CDTF">2020-05-19T16:40:10Z</dcterms:modified>
</cp:coreProperties>
</file>