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88" r:id="rId2"/>
    <p:sldId id="266" r:id="rId3"/>
    <p:sldId id="286" r:id="rId4"/>
    <p:sldId id="257" r:id="rId5"/>
    <p:sldId id="258" r:id="rId6"/>
    <p:sldId id="261" r:id="rId7"/>
    <p:sldId id="280" r:id="rId8"/>
    <p:sldId id="284" r:id="rId9"/>
    <p:sldId id="270" r:id="rId10"/>
    <p:sldId id="285" r:id="rId11"/>
    <p:sldId id="259" r:id="rId12"/>
    <p:sldId id="271" r:id="rId13"/>
    <p:sldId id="28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  <a:srgbClr val="333399"/>
    <a:srgbClr val="336600"/>
    <a:srgbClr val="9900FF"/>
    <a:srgbClr val="00B451"/>
    <a:srgbClr val="008080"/>
    <a:srgbClr val="00CCFF"/>
    <a:srgbClr val="003300"/>
    <a:srgbClr val="336699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68" autoAdjust="0"/>
    <p:restoredTop sz="94660"/>
  </p:normalViewPr>
  <p:slideViewPr>
    <p:cSldViewPr snapToGrid="0">
      <p:cViewPr>
        <p:scale>
          <a:sx n="81" d="100"/>
          <a:sy n="81" d="100"/>
        </p:scale>
        <p:origin x="-282" y="-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A0078B6-5C35-4E1B-8EB5-C5BC6F77EC40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CA17B43-FC00-42B1-9242-83B108799D5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3906664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78B6-5C35-4E1B-8EB5-C5BC6F77EC40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17B43-FC00-42B1-9242-83B108799D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467410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78B6-5C35-4E1B-8EB5-C5BC6F77EC40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17B43-FC00-42B1-9242-83B108799D5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5853456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78B6-5C35-4E1B-8EB5-C5BC6F77EC40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17B43-FC00-42B1-9242-83B108799D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4195368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78B6-5C35-4E1B-8EB5-C5BC6F77EC40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17B43-FC00-42B1-9242-83B108799D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05816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78B6-5C35-4E1B-8EB5-C5BC6F77EC40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17B43-FC00-42B1-9242-83B108799D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4154397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78B6-5C35-4E1B-8EB5-C5BC6F77EC40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17B43-FC00-42B1-9242-83B108799D5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5998036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78B6-5C35-4E1B-8EB5-C5BC6F77EC40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17B43-FC00-42B1-9242-83B108799D5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8172862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78B6-5C35-4E1B-8EB5-C5BC6F77EC40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17B43-FC00-42B1-9242-83B108799D5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7740258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78B6-5C35-4E1B-8EB5-C5BC6F77EC40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17B43-FC00-42B1-9242-83B108799D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193380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78B6-5C35-4E1B-8EB5-C5BC6F77EC40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17B43-FC00-42B1-9242-83B108799D5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2386082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78B6-5C35-4E1B-8EB5-C5BC6F77EC40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17B43-FC00-42B1-9242-83B108799D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647720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78B6-5C35-4E1B-8EB5-C5BC6F77EC40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17B43-FC00-42B1-9242-83B108799D5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3334373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78B6-5C35-4E1B-8EB5-C5BC6F77EC40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17B43-FC00-42B1-9242-83B108799D5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2393639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78B6-5C35-4E1B-8EB5-C5BC6F77EC40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17B43-FC00-42B1-9242-83B108799D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599822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78B6-5C35-4E1B-8EB5-C5BC6F77EC40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17B43-FC00-42B1-9242-83B108799D5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6230400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78B6-5C35-4E1B-8EB5-C5BC6F77EC40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17B43-FC00-42B1-9242-83B108799D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194320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A0078B6-5C35-4E1B-8EB5-C5BC6F77EC40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CA17B43-FC00-42B1-9242-83B108799D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679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ransition spd="slow">
    <p:fade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938" y="627713"/>
            <a:ext cx="1518878" cy="8591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298" y="348443"/>
            <a:ext cx="2389640" cy="13143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523" y="4915722"/>
            <a:ext cx="2343477" cy="101931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5935040"/>
            <a:ext cx="12192000" cy="5924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96" y="6527448"/>
            <a:ext cx="12192000" cy="27295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9096" y="6368926"/>
            <a:ext cx="12192000" cy="13648"/>
          </a:xfrm>
          <a:prstGeom prst="line">
            <a:avLst/>
          </a:prstGeom>
          <a:ln w="38100">
            <a:solidFill>
              <a:srgbClr val="0FB1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269450" y="2049919"/>
            <a:ext cx="10482451" cy="1200329"/>
          </a:xfrm>
          <a:prstGeom prst="rect">
            <a:avLst/>
          </a:prstGeom>
          <a:ln w="28575">
            <a:solidFill>
              <a:srgbClr val="BB360D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 smtClean="0">
                <a:gradFill flip="none" rotWithShape="1">
                  <a:gsLst>
                    <a:gs pos="8000">
                      <a:srgbClr val="FF0000"/>
                    </a:gs>
                    <a:gs pos="36000">
                      <a:srgbClr val="FF00FF"/>
                    </a:gs>
                    <a:gs pos="73000">
                      <a:srgbClr val="00B050"/>
                    </a:gs>
                    <a:gs pos="49000">
                      <a:srgbClr val="FFFF00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 err="1" smtClean="0">
                <a:gradFill flip="none" rotWithShape="1">
                  <a:gsLst>
                    <a:gs pos="8000">
                      <a:srgbClr val="FF0000"/>
                    </a:gs>
                    <a:gs pos="36000">
                      <a:srgbClr val="FF00FF"/>
                    </a:gs>
                    <a:gs pos="73000">
                      <a:srgbClr val="00B050"/>
                    </a:gs>
                    <a:gs pos="49000">
                      <a:srgbClr val="FFFF00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মৃদ্ধ</a:t>
            </a:r>
            <a:r>
              <a:rPr lang="en-US" sz="3600" b="1" dirty="0" smtClean="0">
                <a:gradFill flip="none" rotWithShape="1">
                  <a:gsLst>
                    <a:gs pos="8000">
                      <a:srgbClr val="FF0000"/>
                    </a:gs>
                    <a:gs pos="36000">
                      <a:srgbClr val="FF00FF"/>
                    </a:gs>
                    <a:gs pos="73000">
                      <a:srgbClr val="00B050"/>
                    </a:gs>
                    <a:gs pos="49000">
                      <a:srgbClr val="FFFF00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gradFill flip="none" rotWithShape="1">
                  <a:gsLst>
                    <a:gs pos="8000">
                      <a:srgbClr val="FF0000"/>
                    </a:gs>
                    <a:gs pos="36000">
                      <a:srgbClr val="FF00FF"/>
                    </a:gs>
                    <a:gs pos="73000">
                      <a:srgbClr val="00B050"/>
                    </a:gs>
                    <a:gs pos="49000">
                      <a:srgbClr val="FFFF00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600" b="1" dirty="0" smtClean="0">
                <a:gradFill flip="none" rotWithShape="1">
                  <a:gsLst>
                    <a:gs pos="8000">
                      <a:srgbClr val="FF0000"/>
                    </a:gs>
                    <a:gs pos="36000">
                      <a:srgbClr val="FF00FF"/>
                    </a:gs>
                    <a:gs pos="73000">
                      <a:srgbClr val="00B050"/>
                    </a:gs>
                    <a:gs pos="49000">
                      <a:srgbClr val="FFFF00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gradFill flip="none" rotWithShape="1">
                  <a:gsLst>
                    <a:gs pos="8000">
                      <a:srgbClr val="FF0000"/>
                    </a:gs>
                    <a:gs pos="36000">
                      <a:srgbClr val="FF00FF"/>
                    </a:gs>
                    <a:gs pos="73000">
                      <a:srgbClr val="00B050"/>
                    </a:gs>
                    <a:gs pos="49000">
                      <a:srgbClr val="FFFF00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3600" b="1" dirty="0" smtClean="0">
                <a:gradFill flip="none" rotWithShape="1">
                  <a:gsLst>
                    <a:gs pos="8000">
                      <a:srgbClr val="FF0000"/>
                    </a:gs>
                    <a:gs pos="36000">
                      <a:srgbClr val="FF00FF"/>
                    </a:gs>
                    <a:gs pos="73000">
                      <a:srgbClr val="00B050"/>
                    </a:gs>
                    <a:gs pos="49000">
                      <a:srgbClr val="FFFF00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gradFill flip="none" rotWithShape="1">
                  <a:gsLst>
                    <a:gs pos="8000">
                      <a:srgbClr val="FF0000"/>
                    </a:gs>
                    <a:gs pos="36000">
                      <a:srgbClr val="FF00FF"/>
                    </a:gs>
                    <a:gs pos="73000">
                      <a:srgbClr val="00B050"/>
                    </a:gs>
                    <a:gs pos="49000">
                      <a:srgbClr val="FFFF00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তোলার</a:t>
            </a:r>
            <a:r>
              <a:rPr lang="en-US" sz="3600" b="1" dirty="0" smtClean="0">
                <a:gradFill flip="none" rotWithShape="1">
                  <a:gsLst>
                    <a:gs pos="8000">
                      <a:srgbClr val="FF0000"/>
                    </a:gs>
                    <a:gs pos="36000">
                      <a:srgbClr val="FF00FF"/>
                    </a:gs>
                    <a:gs pos="73000">
                      <a:srgbClr val="00B050"/>
                    </a:gs>
                    <a:gs pos="49000">
                      <a:srgbClr val="FFFF00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gradFill flip="none" rotWithShape="1">
                  <a:gsLst>
                    <a:gs pos="8000">
                      <a:srgbClr val="FF0000"/>
                    </a:gs>
                    <a:gs pos="36000">
                      <a:srgbClr val="FF00FF"/>
                    </a:gs>
                    <a:gs pos="73000">
                      <a:srgbClr val="00B050"/>
                    </a:gs>
                    <a:gs pos="49000">
                      <a:srgbClr val="FFFF00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b="1" dirty="0" smtClean="0">
                <a:gradFill flip="none" rotWithShape="1">
                  <a:gsLst>
                    <a:gs pos="8000">
                      <a:srgbClr val="FF0000"/>
                    </a:gs>
                    <a:gs pos="36000">
                      <a:srgbClr val="FF00FF"/>
                    </a:gs>
                    <a:gs pos="73000">
                      <a:srgbClr val="00B050"/>
                    </a:gs>
                    <a:gs pos="49000">
                      <a:srgbClr val="FFFF00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gradFill flip="none" rotWithShape="1">
                  <a:gsLst>
                    <a:gs pos="8000">
                      <a:srgbClr val="FF0000"/>
                    </a:gs>
                    <a:gs pos="36000">
                      <a:srgbClr val="FF00FF"/>
                    </a:gs>
                    <a:gs pos="73000">
                      <a:srgbClr val="00B050"/>
                    </a:gs>
                    <a:gs pos="49000">
                      <a:srgbClr val="FFFF00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যোগ্যতা</a:t>
            </a:r>
            <a:r>
              <a:rPr lang="en-US" sz="3600" b="1" dirty="0" smtClean="0">
                <a:gradFill flip="none" rotWithShape="1">
                  <a:gsLst>
                    <a:gs pos="8000">
                      <a:srgbClr val="FF0000"/>
                    </a:gs>
                    <a:gs pos="36000">
                      <a:srgbClr val="FF00FF"/>
                    </a:gs>
                    <a:gs pos="73000">
                      <a:srgbClr val="00B050"/>
                    </a:gs>
                    <a:gs pos="49000">
                      <a:srgbClr val="FFFF00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gradFill flip="none" rotWithShape="1">
                  <a:gsLst>
                    <a:gs pos="8000">
                      <a:srgbClr val="FF0000"/>
                    </a:gs>
                    <a:gs pos="36000">
                      <a:srgbClr val="FF00FF"/>
                    </a:gs>
                    <a:gs pos="73000">
                      <a:srgbClr val="00B050"/>
                    </a:gs>
                    <a:gs pos="49000">
                      <a:srgbClr val="FFFF00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3600" b="1" dirty="0" smtClean="0">
                <a:gradFill flip="none" rotWithShape="1">
                  <a:gsLst>
                    <a:gs pos="8000">
                      <a:srgbClr val="FF0000"/>
                    </a:gs>
                    <a:gs pos="36000">
                      <a:srgbClr val="FF00FF"/>
                    </a:gs>
                    <a:gs pos="73000">
                      <a:srgbClr val="00B050"/>
                    </a:gs>
                    <a:gs pos="49000">
                      <a:srgbClr val="FFFF00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gradFill flip="none" rotWithShape="1">
                  <a:gsLst>
                    <a:gs pos="8000">
                      <a:srgbClr val="FF0000"/>
                    </a:gs>
                    <a:gs pos="36000">
                      <a:srgbClr val="FF00FF"/>
                    </a:gs>
                    <a:gs pos="73000">
                      <a:srgbClr val="00B050"/>
                    </a:gs>
                    <a:gs pos="49000">
                      <a:srgbClr val="FFFF00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 smtClean="0">
                <a:gradFill flip="none" rotWithShape="1">
                  <a:gsLst>
                    <a:gs pos="8000">
                      <a:srgbClr val="FF0000"/>
                    </a:gs>
                    <a:gs pos="36000">
                      <a:srgbClr val="FF00FF"/>
                    </a:gs>
                    <a:gs pos="73000">
                      <a:srgbClr val="00B050"/>
                    </a:gs>
                    <a:gs pos="49000">
                      <a:srgbClr val="FFFF00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600" b="1" dirty="0" smtClean="0">
              <a:gradFill flip="none" rotWithShape="1">
                <a:gsLst>
                  <a:gs pos="8000">
                    <a:srgbClr val="FF0000"/>
                  </a:gs>
                  <a:gs pos="36000">
                    <a:srgbClr val="FF00FF"/>
                  </a:gs>
                  <a:gs pos="73000">
                    <a:srgbClr val="00B050"/>
                  </a:gs>
                  <a:gs pos="49000">
                    <a:srgbClr val="FFFF00"/>
                  </a:gs>
                </a:gsLst>
                <a:path path="shape">
                  <a:fillToRect l="50000" t="50000" r="50000" b="50000"/>
                </a:path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b="1" dirty="0">
                <a:gradFill flip="none" rotWithShape="1">
                  <a:gsLst>
                    <a:gs pos="8000">
                      <a:srgbClr val="FF0000"/>
                    </a:gs>
                    <a:gs pos="36000">
                      <a:srgbClr val="FF00FF"/>
                    </a:gs>
                    <a:gs pos="73000">
                      <a:srgbClr val="00B050"/>
                    </a:gs>
                    <a:gs pos="49000">
                      <a:srgbClr val="FFFF00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600" b="1" dirty="0" smtClean="0">
                <a:gradFill flip="none" rotWithShape="1">
                  <a:gsLst>
                    <a:gs pos="8000">
                      <a:srgbClr val="FF0000"/>
                    </a:gs>
                    <a:gs pos="36000">
                      <a:srgbClr val="FF00FF"/>
                    </a:gs>
                    <a:gs pos="73000">
                      <a:srgbClr val="00B050"/>
                    </a:gs>
                    <a:gs pos="49000">
                      <a:srgbClr val="FFFF00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					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মাননীয়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প্রধানমন্ত্রী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হাসিনা</a:t>
            </a:r>
            <a:r>
              <a:rPr lang="bn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b="1" dirty="0" smtClean="0">
                <a:gradFill flip="none" rotWithShape="1">
                  <a:gsLst>
                    <a:gs pos="8000">
                      <a:srgbClr val="FF0000"/>
                    </a:gs>
                    <a:gs pos="36000">
                      <a:srgbClr val="FF00FF"/>
                    </a:gs>
                    <a:gs pos="73000">
                      <a:srgbClr val="00B050"/>
                    </a:gs>
                    <a:gs pos="49000">
                      <a:srgbClr val="FFFF00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962424" y="4315558"/>
            <a:ext cx="9644141" cy="1553660"/>
          </a:xfrm>
          <a:prstGeom prst="rect">
            <a:avLst/>
          </a:prstGeom>
        </p:spPr>
        <p:txBody>
          <a:bodyPr wrap="square">
            <a:prstTxWarp prst="textArchUp">
              <a:avLst>
                <a:gd name="adj" fmla="val 10667297"/>
              </a:avLst>
            </a:prstTxWarp>
            <a:spAutoFit/>
          </a:bodyPr>
          <a:lstStyle/>
          <a:p>
            <a:r>
              <a:rPr lang="bn-IN" sz="4800" b="1" dirty="0" smtClean="0">
                <a:gradFill>
                  <a:gsLst>
                    <a:gs pos="15000">
                      <a:srgbClr val="C00000"/>
                    </a:gs>
                    <a:gs pos="35000">
                      <a:srgbClr val="6600CC"/>
                    </a:gs>
                    <a:gs pos="71000">
                      <a:srgbClr val="CC0099"/>
                    </a:gs>
                    <a:gs pos="93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শিক্ষা নিয়ে গড়ব দেশ </a:t>
            </a:r>
            <a:r>
              <a:rPr lang="bn-IN" sz="4800" b="1" dirty="0" smtClean="0">
                <a:gradFill flip="none" rotWithShape="1">
                  <a:gsLst>
                    <a:gs pos="87000">
                      <a:srgbClr val="F5FA34"/>
                    </a:gs>
                    <a:gs pos="65000">
                      <a:srgbClr val="FF0000"/>
                    </a:gs>
                    <a:gs pos="31000">
                      <a:srgbClr val="00BC55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r>
              <a:rPr lang="bn-IN" sz="4800" b="1" dirty="0" smtClean="0">
                <a:gradFill flip="none" rotWithShape="1">
                  <a:gsLst>
                    <a:gs pos="87000">
                      <a:srgbClr val="F5FA34"/>
                    </a:gs>
                    <a:gs pos="65000">
                      <a:srgbClr val="FF0000"/>
                    </a:gs>
                    <a:gs pos="31000">
                      <a:srgbClr val="00BC55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শেখ হাসিনার বাংলাদেশ </a:t>
            </a:r>
            <a:endParaRPr lang="en-US" sz="4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961" y="348443"/>
            <a:ext cx="2721892" cy="14028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371" y="99153"/>
            <a:ext cx="2467778" cy="180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91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517"/>
    </mc:Choice>
    <mc:Fallback xmlns="">
      <p:transition advTm="55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76519" y="1324705"/>
            <a:ext cx="6135391" cy="1794103"/>
            <a:chOff x="553792" y="1002733"/>
            <a:chExt cx="6135391" cy="1794103"/>
          </a:xfrm>
          <a:solidFill>
            <a:srgbClr val="FFFF00"/>
          </a:solidFill>
        </p:grpSpPr>
        <p:sp>
          <p:nvSpPr>
            <p:cNvPr id="3" name="Curved Down Arrow 2"/>
            <p:cNvSpPr/>
            <p:nvPr/>
          </p:nvSpPr>
          <p:spPr>
            <a:xfrm rot="1960476">
              <a:off x="1352300" y="1002733"/>
              <a:ext cx="5336883" cy="1794103"/>
            </a:xfrm>
            <a:prstGeom prst="curvedDownArrow">
              <a:avLst>
                <a:gd name="adj1" fmla="val 25000"/>
                <a:gd name="adj2" fmla="val 46382"/>
                <a:gd name="adj3" fmla="val 25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53792" y="1017430"/>
              <a:ext cx="2086377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একক</a:t>
              </a:r>
              <a:r>
                <a:rPr lang="en-US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r>
                <a:rPr lang="en-US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66206" y="4417454"/>
            <a:ext cx="10737668" cy="646331"/>
          </a:xfrm>
          <a:prstGeom prst="rect">
            <a:avLst/>
          </a:prstGeom>
          <a:solidFill>
            <a:srgbClr val="1DA362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ক্যাথোডে উৎপন্ন গ্যাসের একটি ধর্ম ও একটি ব্যবহার লিখ 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15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32609" y="605307"/>
            <a:ext cx="1880315" cy="646331"/>
          </a:xfrm>
          <a:prstGeom prst="rect">
            <a:avLst/>
          </a:prstGeom>
          <a:solidFill>
            <a:srgbClr val="00B45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9549" y="1468192"/>
            <a:ext cx="1106295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Ä"/>
            </a:pP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খাবার লবণের দ্রবণে কী কী আয়ন সৃষ্টি হয় ?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Ä"/>
            </a:pPr>
            <a:r>
              <a:rPr lang="bn-I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টয়লেট ক্লিনারে কস্টিক সোডা ব্যবহার করা হয় কেন ? 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Ä"/>
            </a:pPr>
            <a:r>
              <a:rPr lang="bn-I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অ্যানোডে উৎপন্ন গ্যাসটির নাম কি? </a:t>
            </a:r>
          </a:p>
        </p:txBody>
      </p:sp>
    </p:spTree>
    <p:extLst>
      <p:ext uri="{BB962C8B-B14F-4D97-AF65-F5344CB8AC3E}">
        <p14:creationId xmlns:p14="http://schemas.microsoft.com/office/powerpoint/2010/main" val="7725947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3095897" y="731518"/>
            <a:ext cx="4428309" cy="1672047"/>
          </a:xfrm>
          <a:prstGeom prst="cloudCallout">
            <a:avLst>
              <a:gd name="adj1" fmla="val -19986"/>
              <a:gd name="adj2" fmla="val 189286"/>
            </a:avLst>
          </a:prstGeom>
          <a:noFill/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3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57444" y="4929113"/>
            <a:ext cx="10259494" cy="1200329"/>
          </a:xfrm>
          <a:prstGeom prst="rect">
            <a:avLst/>
          </a:prstGeom>
          <a:solidFill>
            <a:srgbClr val="00B45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অ্যানোডে উৎপন্ন গ্যাসকে উন্নুক্ত বাতাসে ছেড়ে দিলে জলবায়ুতে যে প্রভাব পড়বে তা বিশ্লেষন কর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12480" y="731518"/>
            <a:ext cx="3004458" cy="2233751"/>
          </a:xfrm>
          <a:prstGeom prst="rect">
            <a:avLst/>
          </a:prstGeom>
          <a:solidFill>
            <a:srgbClr val="1DA36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800" dirty="0" smtClean="0">
                <a:solidFill>
                  <a:srgbClr val="C00000"/>
                </a:solidFill>
                <a:sym typeface="Webdings" panose="05030102010509060703" pitchFamily="18" charset="2"/>
              </a:rPr>
              <a:t></a:t>
            </a:r>
            <a:endParaRPr lang="en-US" sz="13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93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83" y="360286"/>
            <a:ext cx="3992940" cy="58079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976" y="464789"/>
            <a:ext cx="3992940" cy="58079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169" y="360286"/>
            <a:ext cx="3992940" cy="58079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89498" y="4013312"/>
            <a:ext cx="7146387" cy="1323439"/>
          </a:xfrm>
          <a:prstGeom prst="rect">
            <a:avLst/>
          </a:prstGeom>
          <a:solidFill>
            <a:srgbClr val="00CCFF"/>
          </a:solidFill>
          <a:ln>
            <a:solidFill>
              <a:schemeClr val="accent2"/>
            </a:solidFill>
          </a:ln>
          <a:scene3d>
            <a:camera prst="orthographicFront"/>
            <a:lightRig rig="chilly" dir="t"/>
          </a:scene3d>
          <a:sp3d>
            <a:bevelT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8000" b="1" dirty="0" smtClean="0"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 ধন্যবাদ </a:t>
            </a:r>
            <a:endParaRPr lang="en-US" sz="8000" b="1" dirty="0"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6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661" y="567677"/>
            <a:ext cx="5713122" cy="531320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84118" y="1386955"/>
            <a:ext cx="8848579" cy="3207435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>
                <a:gd name="adj" fmla="val 38597"/>
              </a:avLst>
            </a:prstTxWarp>
            <a:spAutoFit/>
          </a:bodyPr>
          <a:lstStyle/>
          <a:p>
            <a:pPr algn="ctr"/>
            <a:r>
              <a:rPr lang="bn-IN" sz="8000" dirty="0" smtClean="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bn-IN" sz="8000" dirty="0" smtClean="0">
                <a:solidFill>
                  <a:srgbClr val="00B0F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8000" dirty="0" smtClean="0">
                <a:solidFill>
                  <a:srgbClr val="00B05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8000" dirty="0" smtClean="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endParaRPr lang="en-US" sz="8000" dirty="0">
              <a:solidFill>
                <a:srgbClr val="FF00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132980"/>
      </p:ext>
    </p:extLst>
  </p:cSld>
  <p:clrMapOvr>
    <a:masterClrMapping/>
  </p:clrMapOvr>
  <p:transition spd="slow" advTm="744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4667" y="656822"/>
            <a:ext cx="3318933" cy="646331"/>
          </a:xfrm>
          <a:prstGeom prst="rect">
            <a:avLst/>
          </a:prstGeom>
          <a:solidFill>
            <a:srgbClr val="00B45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518269" y="2163651"/>
            <a:ext cx="5298832" cy="4060873"/>
          </a:xfrm>
          <a:prstGeom prst="round2DiagRect">
            <a:avLst/>
          </a:prstGeom>
          <a:noFill/>
          <a:ln w="57150">
            <a:solidFill>
              <a:srgbClr val="1DC4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সাইফুল ইসলাম</a:t>
            </a:r>
            <a:r>
              <a:rPr lang="bn-I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বিএসসি বিএড এম এড</a:t>
            </a:r>
            <a:endParaRPr lang="bn-IN" sz="2400" b="1" dirty="0" smtClean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(গণিত) 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গিধাউষা এইচ এ</a:t>
            </a:r>
            <a:r>
              <a:rPr lang="bn-IN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উচ্চ বিদ্যালয়,  । </a:t>
            </a:r>
            <a:endParaRPr lang="en-SG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-0১৭১৬১৯৩৮৬৫</a:t>
            </a:r>
            <a:endParaRPr 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ctr"/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-sflislm69,@gmail.com</a:t>
            </a:r>
          </a:p>
          <a:p>
            <a:pPr algn="ctr"/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গৌরিপুর 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ময়মনসিংহ</a:t>
            </a:r>
            <a:endParaRPr lang="en-SG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NikoshBAN" panose="02000000000000000000" pitchFamily="2" charset="0"/>
              <a:sym typeface="Wingdings" panose="05000000000000000000" pitchFamily="2" charset="2"/>
            </a:endParaRPr>
          </a:p>
          <a:p>
            <a:pPr algn="ctr"/>
            <a:endParaRPr lang="en-SG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NikoshBAN" panose="02000000000000000000" pitchFamily="2" charset="0"/>
              <a:sym typeface="Wingdings" panose="05000000000000000000" pitchFamily="2" charset="2"/>
            </a:endParaRPr>
          </a:p>
          <a:p>
            <a:pPr algn="ctr"/>
            <a:endParaRPr lang="en-SG" sz="3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NikoshBAN" panose="02000000000000000000" pitchFamily="2" charset="0"/>
              <a:sym typeface="Wingdings" panose="05000000000000000000" pitchFamily="2" charset="2"/>
            </a:endParaRPr>
          </a:p>
          <a:p>
            <a:pPr algn="ctr"/>
            <a:endParaRPr lang="en-SG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NikoshBAN" panose="02000000000000000000" pitchFamily="2" charset="0"/>
              <a:sym typeface="Wingdings" panose="05000000000000000000" pitchFamily="2" charset="2"/>
            </a:endParaRPr>
          </a:p>
          <a:p>
            <a:pPr algn="ctr"/>
            <a:endParaRPr lang="en-US" sz="3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7171981" y="782198"/>
            <a:ext cx="4161956" cy="5788957"/>
            <a:chOff x="7043894" y="639271"/>
            <a:chExt cx="5169687" cy="9361979"/>
          </a:xfrm>
          <a:noFill/>
        </p:grpSpPr>
        <p:sp>
          <p:nvSpPr>
            <p:cNvPr id="4" name="Round Diagonal Corner Rectangle 3"/>
            <p:cNvSpPr/>
            <p:nvPr/>
          </p:nvSpPr>
          <p:spPr>
            <a:xfrm>
              <a:off x="7043894" y="2802193"/>
              <a:ext cx="5169687" cy="5407795"/>
            </a:xfrm>
            <a:prstGeom prst="round2Diag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89247" y="639271"/>
              <a:ext cx="2093187" cy="1724454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7043894" y="3381303"/>
              <a:ext cx="5169687" cy="6619947"/>
            </a:xfrm>
            <a:prstGeom prst="rect">
              <a:avLst/>
            </a:prstGeom>
            <a:grpFill/>
            <a:ln w="571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SG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বিষয় -রসায়ন</a:t>
              </a:r>
            </a:p>
            <a:p>
              <a:pPr algn="ctr"/>
              <a:r>
                <a:rPr lang="bn-IN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শ্রেণি- ১০ম </a:t>
              </a:r>
              <a:endParaRPr lang="en-SG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SG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অধ্যায় –দ্বাদশ </a:t>
              </a:r>
            </a:p>
            <a:p>
              <a:pPr algn="ctr"/>
              <a:r>
                <a:rPr lang="en-SG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সময়-৫০মি,</a:t>
              </a:r>
            </a:p>
            <a:p>
              <a:pPr algn="ctr"/>
              <a:r>
                <a:rPr lang="en-SG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তাং-১২/২/২০২০</a:t>
              </a:r>
            </a:p>
            <a:p>
              <a:pPr algn="ctr"/>
              <a:endParaRPr lang="en-SG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SG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010279" y="2522072"/>
            <a:ext cx="879918" cy="3316546"/>
            <a:chOff x="6010279" y="2019794"/>
            <a:chExt cx="515155" cy="3316546"/>
          </a:xfrm>
        </p:grpSpPr>
        <p:cxnSp>
          <p:nvCxnSpPr>
            <p:cNvPr id="10" name="Straight Connector 9"/>
            <p:cNvCxnSpPr/>
            <p:nvPr/>
          </p:nvCxnSpPr>
          <p:spPr>
            <a:xfrm flipH="1">
              <a:off x="6031094" y="2099256"/>
              <a:ext cx="12879" cy="282604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6259133" y="2460480"/>
              <a:ext cx="12879" cy="2826044"/>
            </a:xfrm>
            <a:prstGeom prst="line">
              <a:avLst/>
            </a:prstGeom>
            <a:ln w="38100">
              <a:solidFill>
                <a:srgbClr val="1DA3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6499676" y="2060619"/>
              <a:ext cx="12879" cy="2826044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Chevron 12"/>
            <p:cNvSpPr/>
            <p:nvPr/>
          </p:nvSpPr>
          <p:spPr>
            <a:xfrm rot="5400000">
              <a:off x="5890894" y="2155839"/>
              <a:ext cx="770585" cy="498495"/>
            </a:xfrm>
            <a:prstGeom prst="chevron">
              <a:avLst/>
            </a:prstGeom>
            <a:solidFill>
              <a:srgbClr val="0070C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Chevron 13"/>
            <p:cNvSpPr/>
            <p:nvPr/>
          </p:nvSpPr>
          <p:spPr>
            <a:xfrm rot="5400000">
              <a:off x="5882564" y="4693470"/>
              <a:ext cx="770585" cy="515155"/>
            </a:xfrm>
            <a:prstGeom prst="chevron">
              <a:avLst/>
            </a:prstGeom>
            <a:solidFill>
              <a:srgbClr val="00B45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600" y="340825"/>
            <a:ext cx="2365518" cy="19490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14306352"/>
      </p:ext>
    </p:extLst>
  </p:cSld>
  <p:clrMapOvr>
    <a:masterClrMapping/>
  </p:clrMapOvr>
  <p:transition spd="slow" advTm="607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43477" y="1806505"/>
            <a:ext cx="3240414" cy="1538883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en-US" sz="5400" b="1" dirty="0" smtClean="0">
                <a:solidFill>
                  <a:srgbClr val="00B4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</a:t>
            </a:r>
            <a:endParaRPr lang="bn-IN" sz="5400" b="1" dirty="0" smtClean="0">
              <a:solidFill>
                <a:srgbClr val="00B45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  <a:p>
            <a:pPr algn="ctr"/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</a:t>
            </a:r>
            <a:endParaRPr lang="en-US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65847" y="556958"/>
            <a:ext cx="2560321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4000" b="1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076547" y="710491"/>
            <a:ext cx="3237657" cy="1020190"/>
            <a:chOff x="7413171" y="1019411"/>
            <a:chExt cx="3237657" cy="1020190"/>
          </a:xfrm>
        </p:grpSpPr>
        <p:sp>
          <p:nvSpPr>
            <p:cNvPr id="2" name="Oval 1"/>
            <p:cNvSpPr/>
            <p:nvPr/>
          </p:nvSpPr>
          <p:spPr>
            <a:xfrm>
              <a:off x="7413171" y="1081825"/>
              <a:ext cx="3237657" cy="957776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621762" y="1019411"/>
              <a:ext cx="282047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800" b="1" dirty="0" smtClean="0">
                  <a:solidFill>
                    <a:srgbClr val="CC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অধ্যায়-১২</a:t>
              </a:r>
            </a:p>
            <a:p>
              <a:pPr algn="ctr"/>
              <a:r>
                <a:rPr lang="bn-IN" sz="2800" b="1" dirty="0" smtClean="0">
                  <a:solidFill>
                    <a:srgbClr val="CC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আমাদের জীবনে রসায়ন </a:t>
              </a:r>
              <a:endParaRPr lang="en-US" sz="2800" b="1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139441" y="656995"/>
            <a:ext cx="1867436" cy="1918952"/>
          </a:xfrm>
          <a:prstGeom prst="rect">
            <a:avLst/>
          </a:prstGeom>
          <a:solidFill>
            <a:srgbClr val="00B0F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ln w="19050">
                  <a:solidFill>
                    <a:schemeClr val="tx1"/>
                  </a:solidFill>
                </a:ln>
                <a:sym typeface="Wingdings" panose="05000000000000000000" pitchFamily="2" charset="2"/>
              </a:rPr>
              <a:t></a:t>
            </a:r>
            <a:endParaRPr lang="bn-IN" sz="900" dirty="0" smtClean="0">
              <a:ln w="19050">
                <a:solidFill>
                  <a:schemeClr val="tx1"/>
                </a:solidFill>
              </a:ln>
              <a:sym typeface="Wingdings" panose="05000000000000000000" pitchFamily="2" charset="2"/>
            </a:endParaRPr>
          </a:p>
          <a:p>
            <a:pPr algn="ctr"/>
            <a:r>
              <a:rPr lang="bn-IN" sz="2000" dirty="0" smtClean="0">
                <a:ln w="1905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সময়-৫০ মিনিট </a:t>
            </a:r>
            <a:endParaRPr lang="en-US" sz="2000" dirty="0">
              <a:ln w="1905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07" y="3023081"/>
            <a:ext cx="3057525" cy="33337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665" y="3846603"/>
            <a:ext cx="2143125" cy="21431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533" y="4246653"/>
            <a:ext cx="2619375" cy="17430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55505" y="2453207"/>
            <a:ext cx="10175966" cy="76944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গৃহে ব্যবহার্য পরিষ্কারক সামগ্রীর (কস্টিক সোডা) প্রস্তুতি  </a:t>
            </a:r>
            <a:endParaRPr lang="en-US" sz="4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5430689"/>
      </p:ext>
    </p:extLst>
  </p:cSld>
  <p:clrMapOvr>
    <a:masterClrMapping/>
  </p:clrMapOvr>
  <p:transition spd="slow" advTm="878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remove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4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15944" y="598762"/>
            <a:ext cx="1545465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1724" y="1235932"/>
            <a:ext cx="10921285" cy="3508653"/>
          </a:xfrm>
          <a:prstGeom prst="rect">
            <a:avLst/>
          </a:prstGeom>
          <a:solidFill>
            <a:schemeClr val="bg1"/>
          </a:solidFill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smtClean="0">
                <a:solidFill>
                  <a:srgbClr val="00B4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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এই অধ্যায় শেষে শিক্ষার্থীরা ..................</a:t>
            </a:r>
          </a:p>
          <a:p>
            <a:pPr marL="571500" indent="-571500">
              <a:lnSpc>
                <a:spcPct val="150000"/>
              </a:lnSpc>
              <a:buFont typeface="Wingdings 2" panose="05020102010507070707" pitchFamily="18" charset="2"/>
              <a:buChar char="ª"/>
            </a:pPr>
            <a:r>
              <a:rPr lang="bn-IN" sz="28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কস্টিক</a:t>
            </a:r>
            <a:r>
              <a:rPr lang="en-US" sz="28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সোডা</a:t>
            </a:r>
            <a:r>
              <a:rPr lang="bn-IN" sz="28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এর প্রস্তুতি </a:t>
            </a:r>
            <a:r>
              <a:rPr lang="en-US" sz="28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b="1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r>
              <a:rPr lang="en-US" sz="28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 করতে পারবে ।</a:t>
            </a:r>
          </a:p>
          <a:p>
            <a:pPr marL="571500" indent="-571500">
              <a:lnSpc>
                <a:spcPct val="150000"/>
              </a:lnSpc>
              <a:buFont typeface="Wingdings 2" panose="05020102010507070707" pitchFamily="18" charset="2"/>
              <a:buChar char="ª"/>
            </a:pP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কস্টিক সোডা প্রস্তুতিতে 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ব্যবহৃত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যৌগগুলোর 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 বলতে  পারবে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lnSpc>
                <a:spcPct val="150000"/>
              </a:lnSpc>
              <a:buFont typeface="Wingdings 2" panose="05020102010507070707" pitchFamily="18" charset="2"/>
              <a:buChar char="ª"/>
            </a:pPr>
            <a:r>
              <a:rPr lang="bn-IN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কস্টিক সোডা </a:t>
            </a:r>
            <a:r>
              <a:rPr lang="bn-IN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প্রস্তুতিতে অ্যানোড এবং ক্যাথোডে সংঘঠিত রাসায়নিক বিক্রিয়াগুলো লিখতে পারবে । </a:t>
            </a:r>
          </a:p>
          <a:p>
            <a:pPr marL="571500" indent="-571500">
              <a:lnSpc>
                <a:spcPct val="150000"/>
              </a:lnSpc>
              <a:buFont typeface="Wingdings 2" panose="05020102010507070707" pitchFamily="18" charset="2"/>
              <a:buChar char="ª"/>
            </a:pPr>
            <a:r>
              <a:rPr lang="bn-IN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অ্যানোড এবং ক্যাথোডে উৎপন্ন গ্যাস সম্পর্কে বলতে পারবে । </a:t>
            </a:r>
            <a:endParaRPr lang="bn-IN" sz="28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320215"/>
      </p:ext>
    </p:extLst>
  </p:cSld>
  <p:clrMapOvr>
    <a:masterClrMapping/>
  </p:clrMapOvr>
  <p:transition spd="slow" advTm="1259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76519" y="1324705"/>
            <a:ext cx="6135391" cy="1794103"/>
            <a:chOff x="553792" y="1002733"/>
            <a:chExt cx="6135391" cy="1794103"/>
          </a:xfrm>
        </p:grpSpPr>
        <p:sp>
          <p:nvSpPr>
            <p:cNvPr id="3" name="Curved Down Arrow 2"/>
            <p:cNvSpPr/>
            <p:nvPr/>
          </p:nvSpPr>
          <p:spPr>
            <a:xfrm rot="1960476">
              <a:off x="1352300" y="1002733"/>
              <a:ext cx="5336883" cy="1794103"/>
            </a:xfrm>
            <a:prstGeom prst="curvedDownArrow">
              <a:avLst>
                <a:gd name="adj1" fmla="val 25000"/>
                <a:gd name="adj2" fmla="val 46382"/>
                <a:gd name="adj3" fmla="val 2500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53792" y="1017430"/>
              <a:ext cx="2086377" cy="646331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জোড়ায়</a:t>
              </a:r>
              <a:r>
                <a:rPr lang="en-US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r>
                <a:rPr lang="en-US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66206" y="4848484"/>
            <a:ext cx="10737668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প্রদর্শিত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কোষে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কস্টিস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সোডা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প্রস্তুতিতে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বিক্রিয়ক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যৌগগুলোর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461" y="820615"/>
            <a:ext cx="4982307" cy="359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03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678">
        <p14:prism isInverted="1"/>
      </p:transition>
    </mc:Choice>
    <mc:Fallback xmlns="">
      <p:transition spd="slow" advTm="167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76519" y="1324705"/>
            <a:ext cx="6135391" cy="1794103"/>
            <a:chOff x="553792" y="1002733"/>
            <a:chExt cx="6135391" cy="1794103"/>
          </a:xfrm>
          <a:solidFill>
            <a:srgbClr val="37D9A7"/>
          </a:solidFill>
        </p:grpSpPr>
        <p:sp>
          <p:nvSpPr>
            <p:cNvPr id="3" name="Curved Down Arrow 2"/>
            <p:cNvSpPr/>
            <p:nvPr/>
          </p:nvSpPr>
          <p:spPr>
            <a:xfrm rot="1960476">
              <a:off x="1352300" y="1002733"/>
              <a:ext cx="5336883" cy="1794103"/>
            </a:xfrm>
            <a:prstGeom prst="curvedDownArrow">
              <a:avLst>
                <a:gd name="adj1" fmla="val 25000"/>
                <a:gd name="adj2" fmla="val 46382"/>
                <a:gd name="adj3" fmla="val 25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53792" y="1017430"/>
              <a:ext cx="2086377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একক</a:t>
              </a:r>
              <a:r>
                <a:rPr lang="en-US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r>
                <a:rPr lang="en-US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66206" y="4848484"/>
            <a:ext cx="10737668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অ্যানোডে ও ক্যাথোডে সংঘঠিত রাসায়নিক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বিক্রিয়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লেখ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5956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42427" y="1339402"/>
            <a:ext cx="6130635" cy="1211919"/>
            <a:chOff x="553792" y="1017430"/>
            <a:chExt cx="6130635" cy="1211919"/>
          </a:xfrm>
          <a:solidFill>
            <a:srgbClr val="37D9A7"/>
          </a:solidFill>
        </p:grpSpPr>
        <p:sp>
          <p:nvSpPr>
            <p:cNvPr id="3" name="Curved Down Arrow 2"/>
            <p:cNvSpPr/>
            <p:nvPr/>
          </p:nvSpPr>
          <p:spPr>
            <a:xfrm rot="1960476">
              <a:off x="2198118" y="1053937"/>
              <a:ext cx="4486309" cy="1175412"/>
            </a:xfrm>
            <a:prstGeom prst="curvedDownArrow">
              <a:avLst>
                <a:gd name="adj1" fmla="val 25000"/>
                <a:gd name="adj2" fmla="val 46382"/>
                <a:gd name="adj3" fmla="val 25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53792" y="1017430"/>
              <a:ext cx="2086377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দলীয়</a:t>
              </a:r>
              <a:r>
                <a:rPr lang="en-US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কাজ </a:t>
              </a:r>
              <a:endPara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66206" y="4417454"/>
            <a:ext cx="10737668" cy="1077218"/>
          </a:xfrm>
          <a:prstGeom prst="rect">
            <a:avLst/>
          </a:prstGeom>
          <a:solidFill>
            <a:srgbClr val="10D8B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অ্যানোডে উৎপন্ন গ্যাসকে ধরে রেখে কোন কোন কাজে ব্যবহার করা যায় তার তালিকা তৈরি কর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832" y="633046"/>
            <a:ext cx="4478216" cy="3528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76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8488" r="27361" b="5091"/>
          <a:stretch/>
        </p:blipFill>
        <p:spPr>
          <a:xfrm>
            <a:off x="2207623" y="626336"/>
            <a:ext cx="6453051" cy="53695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02" t="11334" r="23766" b="11321"/>
          <a:stretch/>
        </p:blipFill>
        <p:spPr>
          <a:xfrm>
            <a:off x="2403566" y="626336"/>
            <a:ext cx="6074228" cy="54118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6" t="27475" r="14674" b="6031"/>
          <a:stretch/>
        </p:blipFill>
        <p:spPr>
          <a:xfrm>
            <a:off x="1045029" y="789620"/>
            <a:ext cx="9064750" cy="472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34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6|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6.5|3.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Custom 1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Extreme Shadow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707</TotalTime>
  <Words>228</Words>
  <Application>Microsoft Office PowerPoint</Application>
  <PresentationFormat>Custom</PresentationFormat>
  <Paragraphs>53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moslim</dc:creator>
  <cp:lastModifiedBy>Saiful Islam</cp:lastModifiedBy>
  <cp:revision>144</cp:revision>
  <dcterms:created xsi:type="dcterms:W3CDTF">2017-07-01T15:19:51Z</dcterms:created>
  <dcterms:modified xsi:type="dcterms:W3CDTF">2020-05-19T06:46:59Z</dcterms:modified>
</cp:coreProperties>
</file>