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sldIdLst>
    <p:sldId id="517" r:id="rId2"/>
    <p:sldId id="516" r:id="rId3"/>
    <p:sldId id="532" r:id="rId4"/>
    <p:sldId id="520" r:id="rId5"/>
    <p:sldId id="534" r:id="rId6"/>
    <p:sldId id="521" r:id="rId7"/>
    <p:sldId id="523" r:id="rId8"/>
    <p:sldId id="522" r:id="rId9"/>
    <p:sldId id="481" r:id="rId10"/>
    <p:sldId id="524" r:id="rId11"/>
    <p:sldId id="526" r:id="rId12"/>
    <p:sldId id="476" r:id="rId13"/>
    <p:sldId id="519" r:id="rId14"/>
    <p:sldId id="483" r:id="rId15"/>
    <p:sldId id="527" r:id="rId16"/>
    <p:sldId id="533" r:id="rId17"/>
    <p:sldId id="488" r:id="rId18"/>
    <p:sldId id="505" r:id="rId19"/>
    <p:sldId id="506" r:id="rId20"/>
    <p:sldId id="490" r:id="rId21"/>
    <p:sldId id="507" r:id="rId22"/>
    <p:sldId id="508" r:id="rId23"/>
    <p:sldId id="528" r:id="rId24"/>
    <p:sldId id="529" r:id="rId25"/>
    <p:sldId id="530" r:id="rId26"/>
    <p:sldId id="531" r:id="rId27"/>
  </p:sldIdLst>
  <p:sldSz cx="10972800" cy="7315200"/>
  <p:notesSz cx="6858000" cy="9144000"/>
  <p:defaultTextStyle>
    <a:defPPr>
      <a:defRPr lang="en-US"/>
    </a:defPPr>
    <a:lvl1pPr marL="0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23341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46682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70023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93363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116704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540046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63387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86728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6FF25"/>
    <a:srgbClr val="E6E6E6"/>
    <a:srgbClr val="2B0AB6"/>
    <a:srgbClr val="009900"/>
    <a:srgbClr val="66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90" y="66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33EF9-5A8C-4DE9-9ECF-98889BE643D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08B4B-1652-4854-A453-303E2854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9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6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9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9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8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8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8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4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92953"/>
            <a:ext cx="3086101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292953"/>
            <a:ext cx="9075421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1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700701"/>
            <a:ext cx="9326880" cy="1452880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3100496"/>
            <a:ext cx="9326880" cy="1600199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80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960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940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921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901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881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7861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1842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1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706888"/>
            <a:ext cx="6080760" cy="482769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9443" y="1706888"/>
            <a:ext cx="6080760" cy="482769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8"/>
            <a:ext cx="98755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637455"/>
            <a:ext cx="4848226" cy="6824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98027" indent="0">
              <a:buNone/>
              <a:defRPr sz="1700" b="1"/>
            </a:lvl2pPr>
            <a:lvl3pPr marL="796053" indent="0">
              <a:buNone/>
              <a:defRPr sz="1500" b="1"/>
            </a:lvl3pPr>
            <a:lvl4pPr marL="1194080" indent="0">
              <a:buNone/>
              <a:defRPr sz="1400" b="1"/>
            </a:lvl4pPr>
            <a:lvl5pPr marL="1592106" indent="0">
              <a:buNone/>
              <a:defRPr sz="1400" b="1"/>
            </a:lvl5pPr>
            <a:lvl6pPr marL="1990132" indent="0">
              <a:buNone/>
              <a:defRPr sz="1400" b="1"/>
            </a:lvl6pPr>
            <a:lvl7pPr marL="2388159" indent="0">
              <a:buNone/>
              <a:defRPr sz="1400" b="1"/>
            </a:lvl7pPr>
            <a:lvl8pPr marL="2786185" indent="0">
              <a:buNone/>
              <a:defRPr sz="1400" b="1"/>
            </a:lvl8pPr>
            <a:lvl9pPr marL="318421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4" y="2319867"/>
            <a:ext cx="4848226" cy="4214708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6" y="1637455"/>
            <a:ext cx="4850132" cy="6824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98027" indent="0">
              <a:buNone/>
              <a:defRPr sz="1700" b="1"/>
            </a:lvl2pPr>
            <a:lvl3pPr marL="796053" indent="0">
              <a:buNone/>
              <a:defRPr sz="1500" b="1"/>
            </a:lvl3pPr>
            <a:lvl4pPr marL="1194080" indent="0">
              <a:buNone/>
              <a:defRPr sz="1400" b="1"/>
            </a:lvl4pPr>
            <a:lvl5pPr marL="1592106" indent="0">
              <a:buNone/>
              <a:defRPr sz="1400" b="1"/>
            </a:lvl5pPr>
            <a:lvl6pPr marL="1990132" indent="0">
              <a:buNone/>
              <a:defRPr sz="1400" b="1"/>
            </a:lvl6pPr>
            <a:lvl7pPr marL="2388159" indent="0">
              <a:buNone/>
              <a:defRPr sz="1400" b="1"/>
            </a:lvl7pPr>
            <a:lvl8pPr marL="2786185" indent="0">
              <a:buNone/>
              <a:defRPr sz="1400" b="1"/>
            </a:lvl8pPr>
            <a:lvl9pPr marL="318421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6" y="2319867"/>
            <a:ext cx="4850132" cy="4214708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2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7" y="291253"/>
            <a:ext cx="3609975" cy="123952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9"/>
            <a:ext cx="6134101" cy="6243321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7" y="1530779"/>
            <a:ext cx="3609975" cy="5003801"/>
          </a:xfrm>
        </p:spPr>
        <p:txBody>
          <a:bodyPr/>
          <a:lstStyle>
            <a:lvl1pPr marL="0" indent="0">
              <a:buNone/>
              <a:defRPr sz="1300"/>
            </a:lvl1pPr>
            <a:lvl2pPr marL="398027" indent="0">
              <a:buNone/>
              <a:defRPr sz="1000"/>
            </a:lvl2pPr>
            <a:lvl3pPr marL="796053" indent="0">
              <a:buNone/>
              <a:defRPr sz="900"/>
            </a:lvl3pPr>
            <a:lvl4pPr marL="1194080" indent="0">
              <a:buNone/>
              <a:defRPr sz="800"/>
            </a:lvl4pPr>
            <a:lvl5pPr marL="1592106" indent="0">
              <a:buNone/>
              <a:defRPr sz="800"/>
            </a:lvl5pPr>
            <a:lvl6pPr marL="1990132" indent="0">
              <a:buNone/>
              <a:defRPr sz="800"/>
            </a:lvl6pPr>
            <a:lvl7pPr marL="2388159" indent="0">
              <a:buNone/>
              <a:defRPr sz="800"/>
            </a:lvl7pPr>
            <a:lvl8pPr marL="2786185" indent="0">
              <a:buNone/>
              <a:defRPr sz="800"/>
            </a:lvl8pPr>
            <a:lvl9pPr marL="318421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7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4"/>
            <a:ext cx="6583680" cy="60452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2700"/>
            </a:lvl1pPr>
            <a:lvl2pPr marL="398027" indent="0">
              <a:buNone/>
              <a:defRPr sz="2400"/>
            </a:lvl2pPr>
            <a:lvl3pPr marL="796053" indent="0">
              <a:buNone/>
              <a:defRPr sz="2200"/>
            </a:lvl3pPr>
            <a:lvl4pPr marL="1194080" indent="0">
              <a:buNone/>
              <a:defRPr sz="1700"/>
            </a:lvl4pPr>
            <a:lvl5pPr marL="1592106" indent="0">
              <a:buNone/>
              <a:defRPr sz="1700"/>
            </a:lvl5pPr>
            <a:lvl6pPr marL="1990132" indent="0">
              <a:buNone/>
              <a:defRPr sz="1700"/>
            </a:lvl6pPr>
            <a:lvl7pPr marL="2388159" indent="0">
              <a:buNone/>
              <a:defRPr sz="1700"/>
            </a:lvl7pPr>
            <a:lvl8pPr marL="2786185" indent="0">
              <a:buNone/>
              <a:defRPr sz="1700"/>
            </a:lvl8pPr>
            <a:lvl9pPr marL="3184212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5"/>
            <a:ext cx="6583680" cy="858519"/>
          </a:xfrm>
        </p:spPr>
        <p:txBody>
          <a:bodyPr/>
          <a:lstStyle>
            <a:lvl1pPr marL="0" indent="0">
              <a:buNone/>
              <a:defRPr sz="1300"/>
            </a:lvl1pPr>
            <a:lvl2pPr marL="398027" indent="0">
              <a:buNone/>
              <a:defRPr sz="1000"/>
            </a:lvl2pPr>
            <a:lvl3pPr marL="796053" indent="0">
              <a:buNone/>
              <a:defRPr sz="900"/>
            </a:lvl3pPr>
            <a:lvl4pPr marL="1194080" indent="0">
              <a:buNone/>
              <a:defRPr sz="800"/>
            </a:lvl4pPr>
            <a:lvl5pPr marL="1592106" indent="0">
              <a:buNone/>
              <a:defRPr sz="800"/>
            </a:lvl5pPr>
            <a:lvl6pPr marL="1990132" indent="0">
              <a:buNone/>
              <a:defRPr sz="800"/>
            </a:lvl6pPr>
            <a:lvl7pPr marL="2388159" indent="0">
              <a:buNone/>
              <a:defRPr sz="800"/>
            </a:lvl7pPr>
            <a:lvl8pPr marL="2786185" indent="0">
              <a:buNone/>
              <a:defRPr sz="800"/>
            </a:lvl8pPr>
            <a:lvl9pPr marL="318421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8"/>
            <a:ext cx="9875520" cy="1219200"/>
          </a:xfrm>
          <a:prstGeom prst="rect">
            <a:avLst/>
          </a:prstGeom>
        </p:spPr>
        <p:txBody>
          <a:bodyPr vert="horz" lIns="79605" tIns="39803" rIns="79605" bIns="398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8"/>
            <a:ext cx="9875520" cy="4827694"/>
          </a:xfrm>
          <a:prstGeom prst="rect">
            <a:avLst/>
          </a:prstGeom>
        </p:spPr>
        <p:txBody>
          <a:bodyPr vert="horz" lIns="79605" tIns="39803" rIns="79605" bIns="398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12"/>
            <a:ext cx="2560320" cy="389467"/>
          </a:xfrm>
          <a:prstGeom prst="rect">
            <a:avLst/>
          </a:prstGeom>
        </p:spPr>
        <p:txBody>
          <a:bodyPr vert="horz" lIns="79605" tIns="39803" rIns="79605" bIns="398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12"/>
            <a:ext cx="3474720" cy="389467"/>
          </a:xfrm>
          <a:prstGeom prst="rect">
            <a:avLst/>
          </a:prstGeom>
        </p:spPr>
        <p:txBody>
          <a:bodyPr vert="horz" lIns="79605" tIns="39803" rIns="79605" bIns="398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12"/>
            <a:ext cx="2560320" cy="389467"/>
          </a:xfrm>
          <a:prstGeom prst="rect">
            <a:avLst/>
          </a:prstGeom>
        </p:spPr>
        <p:txBody>
          <a:bodyPr vert="horz" lIns="79605" tIns="39803" rIns="79605" bIns="398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79605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520" indent="-298520" algn="l" defTabSz="79605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6793" indent="-248766" algn="l" defTabSz="79605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5066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093" indent="-199013" algn="l" defTabSz="79605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120" indent="-199013" algn="l" defTabSz="796053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9147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7172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199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3225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8027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6053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080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92106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90132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88159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86185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84212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224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26" name="TextBox 22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7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29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30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231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232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233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234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235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236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237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238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431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432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433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435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436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437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438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439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440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44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Rectangle 442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6" name="Rectangle 195"/>
          <p:cNvSpPr/>
          <p:nvPr/>
        </p:nvSpPr>
        <p:spPr>
          <a:xfrm>
            <a:off x="1961188" y="6682788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Abdul </a:t>
            </a:r>
            <a:r>
              <a:rPr lang="en-US" sz="1400" b="1" dirty="0" err="1">
                <a:solidFill>
                  <a:schemeClr val="tx1"/>
                </a:solidFill>
              </a:rPr>
              <a:t>Alim</a:t>
            </a:r>
            <a:r>
              <a:rPr lang="en-US" sz="1400" b="1" dirty="0">
                <a:solidFill>
                  <a:schemeClr val="tx1"/>
                </a:solidFill>
              </a:rPr>
              <a:t>, Lecturer (Arabic), </a:t>
            </a:r>
            <a:r>
              <a:rPr lang="en-US" sz="1400" b="1" dirty="0" err="1">
                <a:solidFill>
                  <a:schemeClr val="tx1"/>
                </a:solidFill>
              </a:rPr>
              <a:t>Patari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Fazil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Madrasha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Sapahar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Naogaon</a:t>
            </a:r>
            <a:r>
              <a:rPr lang="en-US" sz="14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"/>
          <a:stretch/>
        </p:blipFill>
        <p:spPr>
          <a:xfrm>
            <a:off x="748146" y="549032"/>
            <a:ext cx="9382991" cy="5961197"/>
          </a:xfrm>
          <a:prstGeom prst="rect">
            <a:avLst/>
          </a:prstGeom>
        </p:spPr>
      </p:pic>
      <p:sp>
        <p:nvSpPr>
          <p:cNvPr id="197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4223906" y="4105870"/>
            <a:ext cx="6367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54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أرحبكم جميعا لهذا اليوم</a:t>
            </a:r>
            <a:endParaRPr lang="en-US" sz="54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12963E-6 1.04167E-6 L 2.12963E-6 -0.0720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2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" name="Down Arrow 193"/>
          <p:cNvSpPr/>
          <p:nvPr/>
        </p:nvSpPr>
        <p:spPr>
          <a:xfrm>
            <a:off x="776250" y="1552794"/>
            <a:ext cx="2306782" cy="185068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5" name="12-Point Star 194"/>
          <p:cNvSpPr/>
          <p:nvPr/>
        </p:nvSpPr>
        <p:spPr>
          <a:xfrm>
            <a:off x="533400" y="3604443"/>
            <a:ext cx="2805545" cy="3101145"/>
          </a:xfrm>
          <a:prstGeom prst="star12">
            <a:avLst/>
          </a:prstGeom>
          <a:ln w="38100"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خمس </a:t>
            </a:r>
            <a:r>
              <a:rPr lang="ar-MA" sz="3200" b="1" dirty="0" smtClean="0">
                <a:solidFill>
                  <a:schemeClr val="bg1"/>
                </a:solidFill>
              </a:rPr>
              <a:t>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1219201" y="469326"/>
            <a:ext cx="8482307" cy="978474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7" name="Rectangle 196"/>
          <p:cNvSpPr/>
          <p:nvPr/>
        </p:nvSpPr>
        <p:spPr>
          <a:xfrm>
            <a:off x="4260063" y="649069"/>
            <a:ext cx="2281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8" name="Vertical Scroll 197"/>
          <p:cNvSpPr/>
          <p:nvPr/>
        </p:nvSpPr>
        <p:spPr>
          <a:xfrm>
            <a:off x="3276600" y="1692049"/>
            <a:ext cx="3590060" cy="4099152"/>
          </a:xfrm>
          <a:prstGeom prst="verticalScroll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200" b="1" dirty="0">
                <a:solidFill>
                  <a:schemeClr val="tx1"/>
                </a:solidFill>
              </a:rPr>
              <a:t>اكتب معاني الكلمات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ar-MA" sz="3200" b="1" dirty="0">
                <a:solidFill>
                  <a:schemeClr val="tx1"/>
                </a:solidFill>
              </a:rPr>
              <a:t>الأتية ثم اجعلها في جملة </a:t>
            </a:r>
            <a:r>
              <a:rPr lang="ar-MA" sz="3200" b="1" dirty="0" smtClean="0">
                <a:solidFill>
                  <a:schemeClr val="tx1"/>
                </a:solidFill>
              </a:rPr>
              <a:t>مفيدة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ar-MA" sz="3200" b="1" dirty="0" smtClean="0">
                <a:solidFill>
                  <a:schemeClr val="tx1"/>
                </a:solidFill>
              </a:rPr>
              <a:t>من عندك:</a:t>
            </a:r>
            <a:endParaRPr lang="ar-MA" sz="3200" b="1" dirty="0">
              <a:solidFill>
                <a:schemeClr val="tx1"/>
              </a:solidFill>
            </a:endParaRPr>
          </a:p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الإسلام، خائفا، أيام، اعلم.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7473" y="2315571"/>
            <a:ext cx="5043215" cy="364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973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6" grpId="0" animBg="1"/>
      <p:bldP spid="197" grpId="0"/>
      <p:bldP spid="1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09600" y="434033"/>
            <a:ext cx="9739086" cy="1013767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3874" y="1798323"/>
            <a:ext cx="7764812" cy="78193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r>
              <a:rPr lang="ar-MA" sz="2800" b="1" dirty="0" smtClean="0">
                <a:solidFill>
                  <a:schemeClr val="tx1"/>
                </a:solidFill>
              </a:rPr>
              <a:t>. لقد كان الفاروق رجلا ربانياً بحق                      إلا الله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9673" y="1798323"/>
            <a:ext cx="1816892" cy="78193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 smtClean="0"/>
              <a:t>)</a:t>
            </a:r>
            <a:r>
              <a:rPr lang="ar-MA" sz="2800" b="1" dirty="0" smtClean="0"/>
              <a:t>الخشى</a:t>
            </a:r>
            <a:r>
              <a:rPr lang="en-US" sz="2800" b="1" dirty="0" smtClean="0"/>
              <a:t>(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365731" y="685800"/>
            <a:ext cx="82413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rgbClr val="CC0099"/>
                </a:solidFill>
                <a:latin typeface="SutonnyMJ" pitchFamily="2" charset="0"/>
              </a:rPr>
              <a:t>املأ الفراغ في الجمل الآتية بكلمة مناسبة بين القوسين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rgbClr val="CC0099"/>
              </a:solidFill>
              <a:latin typeface="SutonnyMJ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30" name="Rectangle 29"/>
            <p:cNvSpPr/>
            <p:nvPr/>
          </p:nvSpPr>
          <p:spPr>
            <a:xfrm>
              <a:off x="1139952" y="5427663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4" name="Rectangle 223"/>
          <p:cNvSpPr/>
          <p:nvPr/>
        </p:nvSpPr>
        <p:spPr>
          <a:xfrm>
            <a:off x="4124360" y="1783084"/>
            <a:ext cx="1816892" cy="79717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لا يخشى</a:t>
            </a:r>
            <a:endParaRPr lang="en-US" sz="2800" b="1" dirty="0"/>
          </a:p>
        </p:txBody>
      </p:sp>
      <p:sp>
        <p:nvSpPr>
          <p:cNvPr id="225" name="Rectangle 224"/>
          <p:cNvSpPr/>
          <p:nvPr/>
        </p:nvSpPr>
        <p:spPr>
          <a:xfrm>
            <a:off x="2555737" y="2802991"/>
            <a:ext cx="7764812" cy="78193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r>
              <a:rPr lang="ar-MA" sz="2800" b="1" dirty="0" smtClean="0">
                <a:solidFill>
                  <a:schemeClr val="tx1"/>
                </a:solidFill>
              </a:rPr>
              <a:t>. إن عمر الفاروق قد أسلم وآمن بالله                      رسوله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561536" y="2802991"/>
            <a:ext cx="1816892" cy="78193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 smtClean="0"/>
              <a:t>)</a:t>
            </a:r>
            <a:r>
              <a:rPr lang="ar-MA" sz="2800" b="1" dirty="0" smtClean="0"/>
              <a:t>التصديق</a:t>
            </a:r>
            <a:r>
              <a:rPr lang="en-US" sz="2800" b="1" dirty="0" smtClean="0"/>
              <a:t>(</a:t>
            </a:r>
            <a:endParaRPr lang="en-US" sz="2800" b="1" dirty="0"/>
          </a:p>
        </p:txBody>
      </p:sp>
      <p:sp>
        <p:nvSpPr>
          <p:cNvPr id="227" name="Rectangle 226"/>
          <p:cNvSpPr/>
          <p:nvPr/>
        </p:nvSpPr>
        <p:spPr>
          <a:xfrm>
            <a:off x="3861764" y="2787752"/>
            <a:ext cx="1816892" cy="79717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وصدق</a:t>
            </a:r>
            <a:endParaRPr lang="en-US" sz="2800" b="1" dirty="0"/>
          </a:p>
        </p:txBody>
      </p:sp>
      <p:sp>
        <p:nvSpPr>
          <p:cNvPr id="228" name="Rectangle 227"/>
          <p:cNvSpPr/>
          <p:nvPr/>
        </p:nvSpPr>
        <p:spPr>
          <a:xfrm>
            <a:off x="2555737" y="3793591"/>
            <a:ext cx="7764812" cy="78193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r>
              <a:rPr lang="ar-MA" sz="2800" b="1" dirty="0" smtClean="0">
                <a:solidFill>
                  <a:schemeClr val="tx1"/>
                </a:solidFill>
              </a:rPr>
              <a:t>. بعد                      سيفه ذهب عمر لقتل محمد عليه السلام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561536" y="3793591"/>
            <a:ext cx="1816892" cy="78193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 smtClean="0"/>
              <a:t>)</a:t>
            </a:r>
            <a:r>
              <a:rPr lang="ar-MA" sz="2800" b="1" dirty="0" smtClean="0"/>
              <a:t>السن</a:t>
            </a:r>
            <a:r>
              <a:rPr lang="en-US" sz="2800" b="1" dirty="0" smtClean="0"/>
              <a:t>(</a:t>
            </a:r>
            <a:endParaRPr lang="en-US" sz="2800" b="1" dirty="0"/>
          </a:p>
        </p:txBody>
      </p:sp>
      <p:sp>
        <p:nvSpPr>
          <p:cNvPr id="230" name="Rectangle 229"/>
          <p:cNvSpPr/>
          <p:nvPr/>
        </p:nvSpPr>
        <p:spPr>
          <a:xfrm>
            <a:off x="7547500" y="3778352"/>
            <a:ext cx="1816892" cy="79717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سن</a:t>
            </a:r>
            <a:endParaRPr lang="en-US" sz="2800" b="1" dirty="0"/>
          </a:p>
        </p:txBody>
      </p:sp>
      <p:sp>
        <p:nvSpPr>
          <p:cNvPr id="231" name="Rectangle 230"/>
          <p:cNvSpPr/>
          <p:nvPr/>
        </p:nvSpPr>
        <p:spPr>
          <a:xfrm>
            <a:off x="2555737" y="4791221"/>
            <a:ext cx="7764812" cy="78193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r>
              <a:rPr lang="ar-MA" sz="2800" b="1" dirty="0" smtClean="0">
                <a:solidFill>
                  <a:schemeClr val="tx1"/>
                </a:solidFill>
              </a:rPr>
              <a:t>. كان خباب بن الأرت                     فاطمة وسعيد القرآن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561536" y="4791221"/>
            <a:ext cx="1816892" cy="78193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 smtClean="0"/>
              <a:t>)</a:t>
            </a:r>
            <a:r>
              <a:rPr lang="ar-MA" sz="2800" b="1" dirty="0" smtClean="0"/>
              <a:t>التعليم</a:t>
            </a:r>
            <a:r>
              <a:rPr lang="en-US" sz="2800" b="1" dirty="0" smtClean="0"/>
              <a:t>(</a:t>
            </a:r>
            <a:endParaRPr lang="en-US" sz="2800" b="1" dirty="0"/>
          </a:p>
        </p:txBody>
      </p:sp>
      <p:sp>
        <p:nvSpPr>
          <p:cNvPr id="233" name="Rectangle 232"/>
          <p:cNvSpPr/>
          <p:nvPr/>
        </p:nvSpPr>
        <p:spPr>
          <a:xfrm>
            <a:off x="5700932" y="4775982"/>
            <a:ext cx="1816892" cy="79717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يعلم</a:t>
            </a:r>
            <a:endParaRPr lang="en-US" sz="2800" b="1" dirty="0"/>
          </a:p>
        </p:txBody>
      </p:sp>
      <p:sp>
        <p:nvSpPr>
          <p:cNvPr id="234" name="Rectangle 233"/>
          <p:cNvSpPr/>
          <p:nvPr/>
        </p:nvSpPr>
        <p:spPr>
          <a:xfrm>
            <a:off x="2555737" y="5791193"/>
            <a:ext cx="7764812" cy="78193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r>
              <a:rPr lang="ar-MA" sz="2800" b="1" dirty="0" smtClean="0">
                <a:solidFill>
                  <a:schemeClr val="tx1"/>
                </a:solidFill>
              </a:rPr>
              <a:t>. توجه عمر إلى مقام إبراهيم فصلى                     إلى المدينة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561536" y="5791193"/>
            <a:ext cx="1816892" cy="78193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 smtClean="0"/>
              <a:t>)</a:t>
            </a:r>
            <a:r>
              <a:rPr lang="ar-MA" sz="2800" b="1" dirty="0" smtClean="0"/>
              <a:t>الهجرة</a:t>
            </a:r>
            <a:r>
              <a:rPr lang="en-US" sz="2800" b="1" dirty="0" smtClean="0"/>
              <a:t>(</a:t>
            </a:r>
            <a:endParaRPr lang="en-US" sz="2800" b="1" dirty="0"/>
          </a:p>
        </p:txBody>
      </p:sp>
      <p:sp>
        <p:nvSpPr>
          <p:cNvPr id="236" name="Rectangle 235"/>
          <p:cNvSpPr/>
          <p:nvPr/>
        </p:nvSpPr>
        <p:spPr>
          <a:xfrm>
            <a:off x="4058528" y="5775954"/>
            <a:ext cx="1816892" cy="79717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وهاجر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9920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" grpId="0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00" y="1459916"/>
            <a:ext cx="4648200" cy="887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r>
              <a:rPr lang="ar-MA" sz="2800" b="1" dirty="0" smtClean="0">
                <a:solidFill>
                  <a:schemeClr val="tx1"/>
                </a:solidFill>
              </a:rPr>
              <a:t>. قرر عمر قتل علي رضي الله عنه.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550195"/>
            <a:ext cx="4648200" cy="887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r>
              <a:rPr lang="ar-MA" sz="2800" b="1" dirty="0" smtClean="0">
                <a:solidFill>
                  <a:schemeClr val="tx1"/>
                </a:solidFill>
              </a:rPr>
              <a:t>. وجد عمر في الطريق صحابيا لرسول الله صلى الله عليه وسلم.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3614313"/>
            <a:ext cx="4648200" cy="889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r>
              <a:rPr lang="ar-MA" sz="2800" b="1" dirty="0" smtClean="0">
                <a:solidFill>
                  <a:schemeClr val="tx1"/>
                </a:solidFill>
              </a:rPr>
              <a:t>. فاطمة أخت عمر وزوجها خالد.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4664345"/>
            <a:ext cx="4648200" cy="858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r>
              <a:rPr lang="ar-MA" sz="2800" b="1" dirty="0" smtClean="0">
                <a:solidFill>
                  <a:schemeClr val="tx1"/>
                </a:solidFill>
              </a:rPr>
              <a:t>. ذهب عمر إلى بيت سعيد سريعاً.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5703280"/>
            <a:ext cx="4648200" cy="858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2800" b="1" dirty="0">
                <a:solidFill>
                  <a:schemeClr val="tx1"/>
                </a:solidFill>
              </a:rPr>
              <a:t>5</a:t>
            </a:r>
            <a:r>
              <a:rPr lang="ar-MA" sz="2800" b="1" dirty="0" smtClean="0">
                <a:solidFill>
                  <a:schemeClr val="tx1"/>
                </a:solidFill>
              </a:rPr>
              <a:t>.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ar-MA" sz="2800" b="1" dirty="0" smtClean="0">
                <a:solidFill>
                  <a:schemeClr val="tx1"/>
                </a:solidFill>
              </a:rPr>
              <a:t>قال له الصحابي أختك عائشة وزوجها اتبعا محمدا.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912" y="1497654"/>
            <a:ext cx="3505200" cy="849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b="1" dirty="0" smtClean="0">
                <a:solidFill>
                  <a:schemeClr val="tx1"/>
                </a:solidFill>
              </a:rPr>
              <a:t>والصحيح: </a:t>
            </a:r>
            <a:r>
              <a:rPr lang="ar-MA" sz="2800" b="1" dirty="0">
                <a:solidFill>
                  <a:schemeClr val="tx1"/>
                </a:solidFill>
              </a:rPr>
              <a:t>قرر عمر قتل </a:t>
            </a:r>
            <a:r>
              <a:rPr lang="ar-MA" sz="2800" b="1" dirty="0" smtClean="0">
                <a:solidFill>
                  <a:schemeClr val="tx1"/>
                </a:solidFill>
              </a:rPr>
              <a:t>محمد صلى الله عليه وسلم.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" y="457200"/>
            <a:ext cx="9829800" cy="8382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912" y="2604086"/>
            <a:ext cx="3505200" cy="8262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b="1" dirty="0">
                <a:solidFill>
                  <a:schemeClr val="tx1"/>
                </a:solidFill>
              </a:rPr>
              <a:t>وجد عمر في الطريق صحابيا لرسول الله </a:t>
            </a:r>
            <a:r>
              <a:rPr lang="ar-MA" sz="2800" b="1" dirty="0" smtClean="0">
                <a:solidFill>
                  <a:schemeClr val="tx1"/>
                </a:solidFill>
              </a:rPr>
              <a:t>عليه السلام.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6912" y="3675884"/>
            <a:ext cx="3505200" cy="8242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b="1" dirty="0" smtClean="0">
                <a:solidFill>
                  <a:schemeClr val="tx1"/>
                </a:solidFill>
              </a:rPr>
              <a:t>والصحيح: </a:t>
            </a:r>
            <a:r>
              <a:rPr lang="ar-MA" sz="2800" b="1" dirty="0">
                <a:solidFill>
                  <a:schemeClr val="tx1"/>
                </a:solidFill>
              </a:rPr>
              <a:t>فاطمة أخت عمر وزوجها </a:t>
            </a:r>
            <a:r>
              <a:rPr lang="ar-MA" sz="2800" b="1" dirty="0" smtClean="0">
                <a:solidFill>
                  <a:schemeClr val="tx1"/>
                </a:solidFill>
              </a:rPr>
              <a:t>سعيد.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912" y="4731656"/>
            <a:ext cx="3505200" cy="8281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b="1" dirty="0">
                <a:solidFill>
                  <a:schemeClr val="tx1"/>
                </a:solidFill>
              </a:rPr>
              <a:t>ذهب عمر إلى بيت سعيد سريعاً.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12" y="5723208"/>
            <a:ext cx="3505200" cy="8981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400" b="1" dirty="0">
                <a:solidFill>
                  <a:schemeClr val="tx1"/>
                </a:solidFill>
              </a:rPr>
              <a:t>و</a:t>
            </a:r>
            <a:r>
              <a:rPr lang="ar-MA" sz="2400" b="1" dirty="0" smtClean="0">
                <a:solidFill>
                  <a:schemeClr val="tx1"/>
                </a:solidFill>
              </a:rPr>
              <a:t>الصحيح: </a:t>
            </a:r>
            <a:r>
              <a:rPr lang="ar-MA" sz="2400" b="1" dirty="0">
                <a:solidFill>
                  <a:schemeClr val="tx1"/>
                </a:solidFill>
              </a:rPr>
              <a:t>قال له الصحابي أختك </a:t>
            </a:r>
            <a:r>
              <a:rPr lang="ar-MA" sz="2400" b="1" dirty="0" smtClean="0">
                <a:solidFill>
                  <a:schemeClr val="tx1"/>
                </a:solidFill>
              </a:rPr>
              <a:t>فاطمة </a:t>
            </a:r>
            <a:r>
              <a:rPr lang="ar-MA" sz="2400" b="1" dirty="0">
                <a:solidFill>
                  <a:schemeClr val="tx1"/>
                </a:solidFill>
              </a:rPr>
              <a:t>وزوجها اتبعا محمدا.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76932" y="2553756"/>
            <a:ext cx="1371600" cy="876579"/>
            <a:chOff x="4383024" y="2017776"/>
            <a:chExt cx="1371600" cy="787400"/>
          </a:xfrm>
        </p:grpSpPr>
        <p:sp>
          <p:nvSpPr>
            <p:cNvPr id="20" name="Rectangle 19"/>
            <p:cNvSpPr/>
            <p:nvPr/>
          </p:nvSpPr>
          <p:spPr>
            <a:xfrm>
              <a:off x="4383024" y="2017776"/>
              <a:ext cx="1371600" cy="787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 smtClean="0">
                  <a:solidFill>
                    <a:schemeClr val="tx1"/>
                  </a:solidFill>
                </a:rPr>
                <a:t>صحيح</a:t>
              </a:r>
              <a:r>
                <a:rPr lang="ar-MA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(  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453596" y="2249840"/>
                  <a:ext cx="381000" cy="429768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</m:oMath>
                    </m:oMathPara>
                  </a14:m>
                  <a:endParaRPr lang="en-US" sz="18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3596" y="2249840"/>
                  <a:ext cx="381000" cy="4297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4162864" y="1476028"/>
            <a:ext cx="1371600" cy="876579"/>
            <a:chOff x="4384431" y="1107831"/>
            <a:chExt cx="1371600" cy="787400"/>
          </a:xfrm>
        </p:grpSpPr>
        <p:sp>
          <p:nvSpPr>
            <p:cNvPr id="23" name="Rectangle 22"/>
            <p:cNvSpPr/>
            <p:nvPr/>
          </p:nvSpPr>
          <p:spPr>
            <a:xfrm>
              <a:off x="4384431" y="1107831"/>
              <a:ext cx="1371600" cy="787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>
                  <a:solidFill>
                    <a:schemeClr val="tx1"/>
                  </a:solidFill>
                </a:rPr>
                <a:t>خطأ</a:t>
              </a:r>
              <a:r>
                <a:rPr lang="ar-MA" sz="2800" dirty="0">
                  <a:solidFill>
                    <a:schemeClr val="tx1"/>
                  </a:solidFill>
                </a:rPr>
                <a:t>   </a:t>
              </a:r>
              <a:r>
                <a:rPr lang="en-US" sz="2400" dirty="0" smtClean="0">
                  <a:solidFill>
                    <a:schemeClr val="tx1"/>
                  </a:solidFill>
                </a:rPr>
                <a:t>(   </a:t>
              </a:r>
              <a:r>
                <a:rPr 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516903" y="1333101"/>
                  <a:ext cx="320040" cy="405059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US" sz="1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903" y="1333101"/>
                  <a:ext cx="320040" cy="40505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846" r="-21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4171072" y="3623604"/>
            <a:ext cx="1371600" cy="876579"/>
            <a:chOff x="4379040" y="2868176"/>
            <a:chExt cx="1371600" cy="787400"/>
          </a:xfrm>
        </p:grpSpPr>
        <p:sp>
          <p:nvSpPr>
            <p:cNvPr id="26" name="Rectangle 25"/>
            <p:cNvSpPr/>
            <p:nvPr/>
          </p:nvSpPr>
          <p:spPr>
            <a:xfrm>
              <a:off x="4379040" y="2868176"/>
              <a:ext cx="1371600" cy="787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>
                  <a:solidFill>
                    <a:schemeClr val="tx1"/>
                  </a:solidFill>
                </a:rPr>
                <a:t>خطأ</a:t>
              </a:r>
              <a:r>
                <a:rPr lang="ar-MA" sz="2800" dirty="0">
                  <a:solidFill>
                    <a:schemeClr val="tx1"/>
                  </a:solidFill>
                </a:rPr>
                <a:t> </a:t>
              </a:r>
              <a:r>
                <a:rPr lang="ar-MA" sz="2800" dirty="0" smtClean="0">
                  <a:solidFill>
                    <a:schemeClr val="tx1"/>
                  </a:solidFill>
                </a:rPr>
                <a:t>  </a:t>
              </a:r>
              <a:r>
                <a:rPr lang="en-US" sz="2400" dirty="0" smtClean="0">
                  <a:solidFill>
                    <a:schemeClr val="tx1"/>
                  </a:solidFill>
                </a:rPr>
                <a:t>(   </a:t>
              </a:r>
              <a:r>
                <a:rPr 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25108" y="3118027"/>
                  <a:ext cx="353568" cy="405059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108" y="3118027"/>
                  <a:ext cx="353568" cy="40505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724" r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4176932" y="4683200"/>
            <a:ext cx="1364332" cy="876579"/>
            <a:chOff x="4384900" y="3723244"/>
            <a:chExt cx="1364332" cy="787400"/>
          </a:xfrm>
        </p:grpSpPr>
        <p:sp>
          <p:nvSpPr>
            <p:cNvPr id="29" name="Rectangle 28"/>
            <p:cNvSpPr/>
            <p:nvPr/>
          </p:nvSpPr>
          <p:spPr>
            <a:xfrm>
              <a:off x="4384900" y="3723244"/>
              <a:ext cx="1364332" cy="787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 smtClean="0">
                  <a:solidFill>
                    <a:schemeClr val="tx1"/>
                  </a:solidFill>
                </a:rPr>
                <a:t>صحيح</a:t>
              </a:r>
              <a:r>
                <a:rPr lang="ar-MA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(  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441172" y="3972969"/>
                  <a:ext cx="396240" cy="429768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172" y="3972969"/>
                  <a:ext cx="396240" cy="4297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4191000" y="5722936"/>
            <a:ext cx="1371600" cy="858400"/>
            <a:chOff x="4342696" y="4825628"/>
            <a:chExt cx="1371600" cy="771071"/>
          </a:xfrm>
        </p:grpSpPr>
        <p:sp>
          <p:nvSpPr>
            <p:cNvPr id="32" name="Rectangle 31"/>
            <p:cNvSpPr/>
            <p:nvPr/>
          </p:nvSpPr>
          <p:spPr>
            <a:xfrm>
              <a:off x="4342696" y="4825628"/>
              <a:ext cx="1371600" cy="77107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>
                  <a:solidFill>
                    <a:schemeClr val="tx1"/>
                  </a:solidFill>
                </a:rPr>
                <a:t>خطأ</a:t>
              </a:r>
              <a:r>
                <a:rPr lang="ar-MA" sz="2800" dirty="0">
                  <a:solidFill>
                    <a:schemeClr val="tx1"/>
                  </a:solidFill>
                </a:rPr>
                <a:t>  </a:t>
              </a:r>
              <a:r>
                <a:rPr lang="ar-MA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(   </a:t>
              </a:r>
              <a:r>
                <a:rPr 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488765" y="5046094"/>
                  <a:ext cx="320040" cy="405059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8765" y="5046094"/>
                  <a:ext cx="320040" cy="40505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887" r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1534838" y="609600"/>
            <a:ext cx="7903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600" b="1" dirty="0">
                <a:ln>
                  <a:solidFill>
                    <a:schemeClr val="bg1"/>
                  </a:solidFill>
                </a:ln>
                <a:latin typeface="SutonnyMJ" pitchFamily="2" charset="0"/>
              </a:rPr>
              <a:t>كتابة الصحيح  أو الخطأ مع تصحيح الخطأ في النص</a:t>
            </a:r>
            <a:endParaRPr lang="en-US" sz="3600" b="1" dirty="0">
              <a:ln>
                <a:solidFill>
                  <a:schemeClr val="bg1"/>
                </a:solidFill>
              </a:ln>
              <a:latin typeface="SutonnyMJ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35" name="Rectangle 34"/>
            <p:cNvSpPr/>
            <p:nvPr/>
          </p:nvSpPr>
          <p:spPr>
            <a:xfrm>
              <a:off x="1139952" y="540004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224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conveyor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" name="Rounded Rectangle 193"/>
          <p:cNvSpPr/>
          <p:nvPr/>
        </p:nvSpPr>
        <p:spPr>
          <a:xfrm>
            <a:off x="658367" y="381000"/>
            <a:ext cx="9680449" cy="840157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/>
          </a:p>
        </p:txBody>
      </p:sp>
      <p:sp>
        <p:nvSpPr>
          <p:cNvPr id="195" name="Rectangle 194"/>
          <p:cNvSpPr/>
          <p:nvPr/>
        </p:nvSpPr>
        <p:spPr>
          <a:xfrm>
            <a:off x="2362200" y="45720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رتب الكلمات لتكون جملة مفيدة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8881404" y="1556558"/>
            <a:ext cx="1467506" cy="61280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أحد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4" name="Rounded Rectangle 203"/>
          <p:cNvSpPr/>
          <p:nvPr/>
        </p:nvSpPr>
        <p:spPr>
          <a:xfrm>
            <a:off x="8915400" y="3386796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على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5" name="Rounded Rectangle 224"/>
          <p:cNvSpPr/>
          <p:nvPr/>
        </p:nvSpPr>
        <p:spPr>
          <a:xfrm>
            <a:off x="7205004" y="1538068"/>
            <a:ext cx="1467506" cy="61280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الفاروق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6" name="Rounded Rectangle 225"/>
          <p:cNvSpPr/>
          <p:nvPr/>
        </p:nvSpPr>
        <p:spPr>
          <a:xfrm>
            <a:off x="5528604" y="1542490"/>
            <a:ext cx="1467506" cy="61280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المبشرين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7" name="Rounded Rectangle 226"/>
          <p:cNvSpPr/>
          <p:nvPr/>
        </p:nvSpPr>
        <p:spPr>
          <a:xfrm>
            <a:off x="3852204" y="1524000"/>
            <a:ext cx="1467506" cy="61280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هو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8" name="Rounded Rectangle 227"/>
          <p:cNvSpPr/>
          <p:nvPr/>
        </p:nvSpPr>
        <p:spPr>
          <a:xfrm>
            <a:off x="2223868" y="1542490"/>
            <a:ext cx="1467506" cy="61280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بالجنة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9" name="Rounded Rectangle 228"/>
          <p:cNvSpPr/>
          <p:nvPr/>
        </p:nvSpPr>
        <p:spPr>
          <a:xfrm>
            <a:off x="575604" y="1524000"/>
            <a:ext cx="1467506" cy="61280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العشرة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0" name="Rounded Rectangle 229"/>
          <p:cNvSpPr/>
          <p:nvPr/>
        </p:nvSpPr>
        <p:spPr>
          <a:xfrm>
            <a:off x="8873196" y="2358996"/>
            <a:ext cx="1467506" cy="61280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الفاروق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1" name="Rounded Rectangle 230"/>
          <p:cNvSpPr/>
          <p:nvPr/>
        </p:nvSpPr>
        <p:spPr>
          <a:xfrm>
            <a:off x="7196796" y="2340506"/>
            <a:ext cx="1467506" cy="61280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هو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2" name="Rounded Rectangle 231"/>
          <p:cNvSpPr/>
          <p:nvPr/>
        </p:nvSpPr>
        <p:spPr>
          <a:xfrm>
            <a:off x="5520396" y="2344928"/>
            <a:ext cx="1467506" cy="61280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أحد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3" name="Rounded Rectangle 232"/>
          <p:cNvSpPr/>
          <p:nvPr/>
        </p:nvSpPr>
        <p:spPr>
          <a:xfrm>
            <a:off x="3843996" y="2326438"/>
            <a:ext cx="1467506" cy="61280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العشرة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4" name="Rounded Rectangle 233"/>
          <p:cNvSpPr/>
          <p:nvPr/>
        </p:nvSpPr>
        <p:spPr>
          <a:xfrm>
            <a:off x="2215660" y="2344928"/>
            <a:ext cx="1467506" cy="61280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المبشرين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5" name="Rounded Rectangle 234"/>
          <p:cNvSpPr/>
          <p:nvPr/>
        </p:nvSpPr>
        <p:spPr>
          <a:xfrm>
            <a:off x="567396" y="2326438"/>
            <a:ext cx="1467506" cy="61280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بالجنة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7256103" y="3386796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كان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7" name="Rounded Rectangle 236"/>
          <p:cNvSpPr/>
          <p:nvPr/>
        </p:nvSpPr>
        <p:spPr>
          <a:xfrm>
            <a:off x="5545497" y="3389430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الحق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8" name="Rounded Rectangle 237"/>
          <p:cNvSpPr/>
          <p:nvPr/>
        </p:nvSpPr>
        <p:spPr>
          <a:xfrm>
            <a:off x="3886200" y="3389430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دائماً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9" name="Rounded Rectangle 238"/>
          <p:cNvSpPr/>
          <p:nvPr/>
        </p:nvSpPr>
        <p:spPr>
          <a:xfrm>
            <a:off x="2260689" y="3405846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وقلبه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0" name="Rounded Rectangle 239"/>
          <p:cNvSpPr/>
          <p:nvPr/>
        </p:nvSpPr>
        <p:spPr>
          <a:xfrm>
            <a:off x="601392" y="3405846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لسانه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3" name="Rounded Rectangle 242"/>
          <p:cNvSpPr/>
          <p:nvPr/>
        </p:nvSpPr>
        <p:spPr>
          <a:xfrm>
            <a:off x="8913052" y="4168746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كان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4" name="Rounded Rectangle 243"/>
          <p:cNvSpPr/>
          <p:nvPr/>
        </p:nvSpPr>
        <p:spPr>
          <a:xfrm>
            <a:off x="7253755" y="4168746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الحق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5" name="Rounded Rectangle 244"/>
          <p:cNvSpPr/>
          <p:nvPr/>
        </p:nvSpPr>
        <p:spPr>
          <a:xfrm>
            <a:off x="5543149" y="4171380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دائماً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3883852" y="4171380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على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7" name="Rounded Rectangle 246"/>
          <p:cNvSpPr/>
          <p:nvPr/>
        </p:nvSpPr>
        <p:spPr>
          <a:xfrm>
            <a:off x="2258341" y="4187796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لسانه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8" name="Rounded Rectangle 247"/>
          <p:cNvSpPr/>
          <p:nvPr/>
        </p:nvSpPr>
        <p:spPr>
          <a:xfrm>
            <a:off x="599044" y="4187796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وقلبه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9" name="Rounded Rectangle 248"/>
          <p:cNvSpPr/>
          <p:nvPr/>
        </p:nvSpPr>
        <p:spPr>
          <a:xfrm>
            <a:off x="8896636" y="5226154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وذهب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0" name="Rounded Rectangle 249"/>
          <p:cNvSpPr/>
          <p:nvPr/>
        </p:nvSpPr>
        <p:spPr>
          <a:xfrm>
            <a:off x="7237339" y="5226154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عمر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5526733" y="5228788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سن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3867436" y="5228788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محمد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3" name="Rounded Rectangle 252"/>
          <p:cNvSpPr/>
          <p:nvPr/>
        </p:nvSpPr>
        <p:spPr>
          <a:xfrm>
            <a:off x="2241925" y="5245204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لقتل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582628" y="5245204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سيفه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8908356" y="5997546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سن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6" name="Rounded Rectangle 255"/>
          <p:cNvSpPr/>
          <p:nvPr/>
        </p:nvSpPr>
        <p:spPr>
          <a:xfrm>
            <a:off x="7249059" y="5997546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عمر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5538453" y="6000180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سيفه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3879156" y="6000180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وذهب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2253645" y="6016596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لقتل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0" name="Rounded Rectangle 259"/>
          <p:cNvSpPr/>
          <p:nvPr/>
        </p:nvSpPr>
        <p:spPr>
          <a:xfrm>
            <a:off x="594348" y="6016596"/>
            <a:ext cx="1492829" cy="61280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محمد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Content="1"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decel="10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900" decel="100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900" decel="100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900" decel="100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9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900" decel="100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900" decel="100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/>
      <p:bldP spid="201" grpId="0" animBg="1"/>
      <p:bldP spid="20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7" name="TextBox 236"/>
          <p:cNvSpPr txBox="1"/>
          <p:nvPr/>
        </p:nvSpPr>
        <p:spPr>
          <a:xfrm>
            <a:off x="3291840" y="160020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8" name="Rectangle 237"/>
          <p:cNvSpPr/>
          <p:nvPr/>
        </p:nvSpPr>
        <p:spPr>
          <a:xfrm>
            <a:off x="8913682" y="2590800"/>
            <a:ext cx="1477066" cy="677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قال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7228610" y="2590800"/>
            <a:ext cx="1534390" cy="677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يقول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0" name="Rounded Rectangular Callout 239"/>
          <p:cNvSpPr/>
          <p:nvPr/>
        </p:nvSpPr>
        <p:spPr>
          <a:xfrm>
            <a:off x="8839200" y="1608408"/>
            <a:ext cx="1574800" cy="609600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الماضي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1" name="Rounded Rectangular Callout 240"/>
          <p:cNvSpPr/>
          <p:nvPr/>
        </p:nvSpPr>
        <p:spPr>
          <a:xfrm>
            <a:off x="7175500" y="1621108"/>
            <a:ext cx="1587500" cy="609600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المضارع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5511800" y="2590800"/>
            <a:ext cx="1569720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اتبعت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3884042" y="2590800"/>
            <a:ext cx="1498021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تتبع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4" name="Rounded Rectangular Callout 243"/>
          <p:cNvSpPr/>
          <p:nvPr/>
        </p:nvSpPr>
        <p:spPr>
          <a:xfrm>
            <a:off x="5511800" y="1633808"/>
            <a:ext cx="1574800" cy="609600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الماضي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5" name="Rounded Rectangular Callout 244"/>
          <p:cNvSpPr/>
          <p:nvPr/>
        </p:nvSpPr>
        <p:spPr>
          <a:xfrm>
            <a:off x="3850836" y="1646508"/>
            <a:ext cx="1587500" cy="609600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المضارع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2226212" y="2590800"/>
            <a:ext cx="1527516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اتبعا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546242" y="2590800"/>
            <a:ext cx="1568797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يتبعان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8" name="Rounded Rectangular Callout 247"/>
          <p:cNvSpPr/>
          <p:nvPr/>
        </p:nvSpPr>
        <p:spPr>
          <a:xfrm>
            <a:off x="2188504" y="1633808"/>
            <a:ext cx="1574800" cy="609600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الماضي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9" name="Rounded Rectangular Callout 248"/>
          <p:cNvSpPr/>
          <p:nvPr/>
        </p:nvSpPr>
        <p:spPr>
          <a:xfrm>
            <a:off x="546100" y="1646508"/>
            <a:ext cx="1587500" cy="609600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المضارع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0" name="Rounded Rectangle 249"/>
          <p:cNvSpPr/>
          <p:nvPr/>
        </p:nvSpPr>
        <p:spPr>
          <a:xfrm>
            <a:off x="799460" y="533400"/>
            <a:ext cx="9291205" cy="8382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إخراج الأفعال </a:t>
            </a:r>
            <a:r>
              <a:rPr lang="ar-MA" sz="3200" b="1" dirty="0" smtClean="0">
                <a:solidFill>
                  <a:schemeClr val="tx1"/>
                </a:solidFill>
              </a:rPr>
              <a:t>الم</a:t>
            </a:r>
            <a:r>
              <a:rPr lang="ar-MA" sz="3200" b="1" dirty="0" smtClean="0">
                <a:solidFill>
                  <a:schemeClr val="tx1"/>
                </a:solidFill>
              </a:rPr>
              <a:t>ضارعة</a:t>
            </a:r>
            <a:r>
              <a:rPr lang="ar-MA" sz="3200" b="1" dirty="0" smtClean="0">
                <a:solidFill>
                  <a:schemeClr val="tx1"/>
                </a:solidFill>
              </a:rPr>
              <a:t> </a:t>
            </a:r>
            <a:r>
              <a:rPr lang="ar-MA" sz="3200" b="1" dirty="0" smtClean="0">
                <a:solidFill>
                  <a:schemeClr val="tx1"/>
                </a:solidFill>
              </a:rPr>
              <a:t>من </a:t>
            </a:r>
            <a:r>
              <a:rPr lang="ar-MA" sz="3200" b="1" dirty="0" smtClean="0">
                <a:solidFill>
                  <a:schemeClr val="tx1"/>
                </a:solidFill>
              </a:rPr>
              <a:t>الماضية </a:t>
            </a:r>
            <a:r>
              <a:rPr lang="ar-MA" sz="3200" b="1" dirty="0" smtClean="0">
                <a:solidFill>
                  <a:schemeClr val="tx1"/>
                </a:solidFill>
              </a:rPr>
              <a:t>من النص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1" name="Rectangle 460"/>
          <p:cNvSpPr/>
          <p:nvPr/>
        </p:nvSpPr>
        <p:spPr>
          <a:xfrm>
            <a:off x="8920768" y="3641000"/>
            <a:ext cx="1477066" cy="677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سمعت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62" name="Rectangle 461"/>
          <p:cNvSpPr/>
          <p:nvPr/>
        </p:nvSpPr>
        <p:spPr>
          <a:xfrm>
            <a:off x="7235696" y="3641000"/>
            <a:ext cx="1534390" cy="677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تسمع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5518886" y="3641000"/>
            <a:ext cx="1569720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بادر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64" name="Rectangle 463"/>
          <p:cNvSpPr/>
          <p:nvPr/>
        </p:nvSpPr>
        <p:spPr>
          <a:xfrm>
            <a:off x="3891128" y="3641000"/>
            <a:ext cx="1498021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يبادر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65" name="Rectangle 464"/>
          <p:cNvSpPr/>
          <p:nvPr/>
        </p:nvSpPr>
        <p:spPr>
          <a:xfrm>
            <a:off x="2233298" y="3641000"/>
            <a:ext cx="1527516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طافوا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66" name="Rectangle 465"/>
          <p:cNvSpPr/>
          <p:nvPr/>
        </p:nvSpPr>
        <p:spPr>
          <a:xfrm>
            <a:off x="553328" y="3641000"/>
            <a:ext cx="1568797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يطوفون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67" name="Rectangle 466"/>
          <p:cNvSpPr/>
          <p:nvPr/>
        </p:nvSpPr>
        <p:spPr>
          <a:xfrm>
            <a:off x="8900840" y="4724400"/>
            <a:ext cx="1477066" cy="677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خافت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68" name="Rectangle 467"/>
          <p:cNvSpPr/>
          <p:nvPr/>
        </p:nvSpPr>
        <p:spPr>
          <a:xfrm>
            <a:off x="7215768" y="4724400"/>
            <a:ext cx="1534390" cy="677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تخاف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69" name="Rectangle 468"/>
          <p:cNvSpPr/>
          <p:nvPr/>
        </p:nvSpPr>
        <p:spPr>
          <a:xfrm>
            <a:off x="5498958" y="4724400"/>
            <a:ext cx="1569720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دخلت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3871200" y="4724400"/>
            <a:ext cx="1498021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تدخل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2213370" y="4724400"/>
            <a:ext cx="1527516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رضي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533400" y="4724400"/>
            <a:ext cx="1568797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يرضي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73" name="Rectangle 472"/>
          <p:cNvSpPr/>
          <p:nvPr/>
        </p:nvSpPr>
        <p:spPr>
          <a:xfrm>
            <a:off x="8907926" y="5774600"/>
            <a:ext cx="1477066" cy="677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بدأ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74" name="Rectangle 473"/>
          <p:cNvSpPr/>
          <p:nvPr/>
        </p:nvSpPr>
        <p:spPr>
          <a:xfrm>
            <a:off x="7222854" y="5774600"/>
            <a:ext cx="1534390" cy="677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يبدأ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75" name="Rectangle 474"/>
          <p:cNvSpPr/>
          <p:nvPr/>
        </p:nvSpPr>
        <p:spPr>
          <a:xfrm>
            <a:off x="5506044" y="5774600"/>
            <a:ext cx="1569720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هاجر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76" name="Rectangle 475"/>
          <p:cNvSpPr/>
          <p:nvPr/>
        </p:nvSpPr>
        <p:spPr>
          <a:xfrm>
            <a:off x="3878286" y="5774600"/>
            <a:ext cx="1498021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يهاجر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77" name="Rectangle 476"/>
          <p:cNvSpPr/>
          <p:nvPr/>
        </p:nvSpPr>
        <p:spPr>
          <a:xfrm>
            <a:off x="2220456" y="5774600"/>
            <a:ext cx="1527516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أرضى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78" name="Rectangle 477"/>
          <p:cNvSpPr/>
          <p:nvPr/>
        </p:nvSpPr>
        <p:spPr>
          <a:xfrm>
            <a:off x="540486" y="5774600"/>
            <a:ext cx="1568797" cy="702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يرضي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0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873477" y="1752600"/>
            <a:ext cx="2064327" cy="2063262"/>
          </a:xfrm>
          <a:prstGeom prst="downArrow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2-Point Star 14"/>
          <p:cNvSpPr/>
          <p:nvPr/>
        </p:nvSpPr>
        <p:spPr>
          <a:xfrm>
            <a:off x="741221" y="4038990"/>
            <a:ext cx="2320634" cy="2525934"/>
          </a:xfrm>
          <a:prstGeom prst="star12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خمس </a:t>
            </a:r>
            <a:r>
              <a:rPr lang="ar-MA" sz="3200" b="1" dirty="0" smtClean="0">
                <a:solidFill>
                  <a:schemeClr val="bg1"/>
                </a:solidFill>
              </a:rPr>
              <a:t>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57200"/>
            <a:ext cx="9677400" cy="97847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3811619" y="602570"/>
            <a:ext cx="31987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في أزواج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4"/>
          <a:stretch/>
        </p:blipFill>
        <p:spPr>
          <a:xfrm>
            <a:off x="3459429" y="1764327"/>
            <a:ext cx="6148699" cy="477169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12" name="Rectangle 1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7987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250870" y="499399"/>
            <a:ext cx="51054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>
                <a:solidFill>
                  <a:schemeClr val="tx1"/>
                </a:solidFill>
              </a:rPr>
              <a:t>إن </a:t>
            </a:r>
            <a:r>
              <a:rPr lang="ar-MA" sz="2800" b="1" dirty="0" smtClean="0">
                <a:solidFill>
                  <a:schemeClr val="tx1"/>
                </a:solidFill>
              </a:rPr>
              <a:t>.... </a:t>
            </a:r>
            <a:r>
              <a:rPr lang="ar-MA" sz="2800" b="1" dirty="0">
                <a:solidFill>
                  <a:schemeClr val="tx1"/>
                </a:solidFill>
              </a:rPr>
              <a:t>قد أسلم وآمن </a:t>
            </a:r>
            <a:r>
              <a:rPr lang="ar-MA" sz="2800" b="1" dirty="0" smtClean="0">
                <a:solidFill>
                  <a:schemeClr val="tx1"/>
                </a:solidFill>
              </a:rPr>
              <a:t>بالله ورسوله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02184" y="499399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عتبة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78184" y="499399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عمر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1188" y="6629400"/>
            <a:ext cx="707336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00" b="1" dirty="0" smtClean="0">
                <a:solidFill>
                  <a:schemeClr val="tx1"/>
                </a:solidFill>
              </a:rPr>
              <a:t>5</a:t>
            </a:r>
            <a:endParaRPr lang="en-US" sz="1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4184" y="499399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شيبه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250870" y="1531030"/>
            <a:ext cx="51054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>
                <a:solidFill>
                  <a:schemeClr val="tx1"/>
                </a:solidFill>
              </a:rPr>
              <a:t>فاطمة أخت عمر وزوجها </a:t>
            </a:r>
            <a:r>
              <a:rPr lang="ar-MA" sz="2800" b="1" dirty="0" smtClean="0">
                <a:solidFill>
                  <a:schemeClr val="tx1"/>
                </a:solidFill>
              </a:rPr>
              <a:t>....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02184" y="1562292"/>
            <a:ext cx="1447800" cy="8128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حمزة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78184" y="1577923"/>
            <a:ext cx="1447800" cy="797169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أبو بكر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4184" y="1577923"/>
            <a:ext cx="1447800" cy="797169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سعيد</a:t>
            </a:r>
            <a:endParaRPr lang="en-US" sz="28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250870" y="2562661"/>
            <a:ext cx="51054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توجه .... إلى مقام إبراهيم فصلى ركعتين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02184" y="2593922"/>
            <a:ext cx="1447800" cy="8128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عمر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78184" y="2593922"/>
            <a:ext cx="1447800" cy="8128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عثمان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4184" y="2593922"/>
            <a:ext cx="1447800" cy="8128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علي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250870" y="3594291"/>
            <a:ext cx="51054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كان الحق دائما على لسان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02184" y="3594291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عمر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078184" y="3594291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أبو جهل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4184" y="3594291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أوب لهب</a:t>
            </a:r>
            <a:endParaRPr lang="en-US" sz="2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250870" y="4625922"/>
            <a:ext cx="51054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بادر فعل ماضي ومضارعه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02184" y="4625922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يبدرون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78184" y="4625922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يبادر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4184" y="4625922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يهارب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40184" y="449199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84" y="449199"/>
                <a:ext cx="990600" cy="726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40384" y="240118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84" y="240118"/>
                <a:ext cx="838200" cy="8202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92384" y="240118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84" y="240118"/>
                <a:ext cx="838200" cy="8202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16184" y="1559412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84" y="1559412"/>
                <a:ext cx="990600" cy="726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16384" y="1343462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384" y="1343462"/>
                <a:ext cx="838200" cy="820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40384" y="1343462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84" y="1343462"/>
                <a:ext cx="838200" cy="820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16384" y="2303379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384" y="2303379"/>
                <a:ext cx="838200" cy="8202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64185" y="2550012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85" y="2550012"/>
                <a:ext cx="990600" cy="726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22619" y="3553690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619" y="3553690"/>
                <a:ext cx="990600" cy="726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92384" y="3335010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84" y="3335010"/>
                <a:ext cx="838200" cy="8202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16384" y="3335010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384" y="3335010"/>
                <a:ext cx="838200" cy="8202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40384" y="4366641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84" y="4366641"/>
                <a:ext cx="838200" cy="8202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392384" y="4366641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84" y="4366641"/>
                <a:ext cx="838200" cy="8202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840184" y="4600232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84" y="4600232"/>
                <a:ext cx="990600" cy="726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92385" y="2356536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85" y="2356536"/>
                <a:ext cx="838200" cy="8202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5250870" y="5632938"/>
            <a:ext cx="5105402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يطوفون فعل مضارع وماضيه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602185" y="5632938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يتطوفوا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078185" y="5632938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طافوا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54185" y="5632938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طافون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40185" y="5582738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85" y="5582738"/>
                <a:ext cx="990600" cy="726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40385" y="5373657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85" y="5373657"/>
                <a:ext cx="838200" cy="8202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392385" y="5373657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85" y="5373657"/>
                <a:ext cx="838200" cy="8202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" name="Rectangle 244"/>
          <p:cNvSpPr/>
          <p:nvPr/>
        </p:nvSpPr>
        <p:spPr>
          <a:xfrm>
            <a:off x="1243585" y="6700272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grpSp>
        <p:nvGrpSpPr>
          <p:cNvPr id="246" name="Group 245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47" name="Rectangle 246"/>
            <p:cNvSpPr/>
            <p:nvPr/>
          </p:nvSpPr>
          <p:spPr>
            <a:xfrm>
              <a:off x="1139952" y="5443971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9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51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52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53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54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55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56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57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58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59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260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261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262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263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264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265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266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267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268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269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70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71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72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273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4545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 decel="100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decel="100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00" decel="100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0" decel="100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400" decel="100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decel="100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decel="100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400" decel="100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4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400" decel="100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400" decel="100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00" decel="100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 decel="100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400" decel="100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4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25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400" decel="100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400" decel="100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400" decel="100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400" decel="100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400" decel="100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400" decel="100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400" decel="100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00" decel="100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25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25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25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animBg="1"/>
      <p:bldP spid="13" grpId="0" animBg="1"/>
      <p:bldP spid="14" grpId="0" animBg="1"/>
      <p:bldP spid="15" grpId="0" build="p" animBg="1"/>
      <p:bldP spid="16" grpId="0" animBg="1"/>
      <p:bldP spid="17" grpId="0" animBg="1"/>
      <p:bldP spid="18" grpId="0" animBg="1"/>
      <p:bldP spid="19" grpId="0" build="p" animBg="1"/>
      <p:bldP spid="20" grpId="0" animBg="1"/>
      <p:bldP spid="21" grpId="0" animBg="1"/>
      <p:bldP spid="22" grpId="0" animBg="1"/>
      <p:bldP spid="23" grpId="0" build="p" animBg="1"/>
      <p:bldP spid="24" grpId="0" animBg="1"/>
      <p:bldP spid="25" grpId="0" animBg="1"/>
      <p:bldP spid="26" grpId="0" animBg="1"/>
      <p:bldP spid="27" grpId="0" build="p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9" grpId="0" uiExpand="1" build="p" animBg="1"/>
      <p:bldP spid="50" grpId="0" animBg="1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6606588"/>
            <a:ext cx="7620000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8229600" y="1676400"/>
            <a:ext cx="1768338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وصف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740682" y="1676400"/>
            <a:ext cx="1803118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عاهدوا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248895" y="1711960"/>
            <a:ext cx="1782620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ينتظر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838200" y="1676400"/>
            <a:ext cx="1863862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ما بدلوا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8367" y="429485"/>
            <a:ext cx="9680449" cy="980091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90799"/>
            <a:ext cx="2257067" cy="38709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5" y="2606435"/>
            <a:ext cx="2173439" cy="38553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362200" y="581885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dirty="0">
                <a:solidFill>
                  <a:sysClr val="windowText" lastClr="000000"/>
                </a:solidFill>
              </a:rPr>
              <a:t>تحقيق بعض </a:t>
            </a:r>
            <a:r>
              <a:rPr lang="ar-MA" sz="3600" b="1" dirty="0" smtClean="0">
                <a:solidFill>
                  <a:sysClr val="windowText" lastClr="000000"/>
                </a:solidFill>
              </a:rPr>
              <a:t>الأفعال </a:t>
            </a:r>
            <a:r>
              <a:rPr lang="ar-MA" sz="3600" b="1" dirty="0" smtClean="0">
                <a:solidFill>
                  <a:sysClr val="windowText" lastClr="000000"/>
                </a:solidFill>
              </a:rPr>
              <a:t>من </a:t>
            </a:r>
            <a:r>
              <a:rPr lang="ar-MA" sz="3600" b="1" dirty="0">
                <a:solidFill>
                  <a:sysClr val="windowText" lastClr="000000"/>
                </a:solidFill>
              </a:rPr>
              <a:t>الدرس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r="5506"/>
          <a:stretch/>
        </p:blipFill>
        <p:spPr>
          <a:xfrm>
            <a:off x="8043631" y="2565405"/>
            <a:ext cx="2243369" cy="3907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" r="22201" b="8763"/>
          <a:stretch/>
        </p:blipFill>
        <p:spPr>
          <a:xfrm>
            <a:off x="3055271" y="2625977"/>
            <a:ext cx="2285659" cy="3843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894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8" grpId="0" animBg="1"/>
      <p:bldP spid="20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ضرب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الوصف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و ص 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مثال واوي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52879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بين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الجمع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وصف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المفاعلة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المعاهدة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ع هـ 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4717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جعلوا الميثاق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61188" y="6564924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عاهدوا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36" name="TextBox 3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5749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افتعال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الانتظار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 ظ 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52879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ضد اليأس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الجمع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ينتظر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الماضي المطلق المنفي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تفعيل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التبديل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ب د 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4717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ما غيروا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61188" y="6564924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ما بدلوا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36" name="TextBox 3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7372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61188" y="6571948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Abdul </a:t>
            </a:r>
            <a:r>
              <a:rPr lang="en-US" sz="1400" b="1" dirty="0" err="1">
                <a:solidFill>
                  <a:schemeClr val="tx1"/>
                </a:solidFill>
              </a:rPr>
              <a:t>Alim</a:t>
            </a:r>
            <a:r>
              <a:rPr lang="en-US" sz="1400" b="1" dirty="0">
                <a:solidFill>
                  <a:schemeClr val="tx1"/>
                </a:solidFill>
              </a:rPr>
              <a:t>, Lecturer (Arabic), </a:t>
            </a:r>
            <a:r>
              <a:rPr lang="en-US" sz="1400" b="1" dirty="0" err="1">
                <a:solidFill>
                  <a:schemeClr val="tx1"/>
                </a:solidFill>
              </a:rPr>
              <a:t>Patari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Fazil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Madrasha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Sapahar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Naogaon</a:t>
            </a:r>
            <a:r>
              <a:rPr lang="en-US" sz="14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82" y="565164"/>
            <a:ext cx="1792018" cy="246438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778689" y="522516"/>
            <a:ext cx="1231426" cy="5847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3200" b="1" dirty="0"/>
              <a:t>التعريف</a:t>
            </a:r>
            <a:endParaRPr lang="en-US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03547" y="3272972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65546" y="3207658"/>
            <a:ext cx="3353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 smtClean="0">
                <a:ln w="11430"/>
                <a:solidFill>
                  <a:sysClr val="windowText" lastClr="000000"/>
                </a:solidFill>
              </a:rPr>
              <a:t>الصف : التاسع من الداخل</a:t>
            </a:r>
            <a:endParaRPr lang="en-US" sz="28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3547" y="3860802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69627" y="3817258"/>
            <a:ext cx="33986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المادة : اللغة العربية الاتصالية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3547" y="4417445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04186" y="4354286"/>
            <a:ext cx="17972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الوحدة : الأولى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3547" y="4963161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03547" y="5549561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27548" y="4933966"/>
            <a:ext cx="17588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الدرس :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الثاني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9633" y="5544458"/>
            <a:ext cx="21162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الوقت : 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50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 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دقيقة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3547" y="6136663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94146" y="6125399"/>
            <a:ext cx="27991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التاريخ : 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10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05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>
                <a:ln w="11430"/>
                <a:solidFill>
                  <a:sysClr val="windowText" lastClr="000000"/>
                </a:solidFill>
              </a:rPr>
              <a:t>2020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م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41308" y="3309258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741308" y="3897088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741308" y="4453731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741308" y="4999447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741308" y="5585847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741308" y="6172949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435866" y="3217069"/>
            <a:ext cx="32960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>
                <a:ln w="11430"/>
              </a:rPr>
              <a:t>عبد </a:t>
            </a:r>
            <a:r>
              <a:rPr lang="ar-MA" sz="2800" b="1" cap="none" spc="50" dirty="0" smtClean="0">
                <a:ln w="11430"/>
              </a:rPr>
              <a:t>العليم بن شمس الحق</a:t>
            </a:r>
            <a:endParaRPr lang="ar-MA" sz="2800" b="1" cap="none" spc="50" dirty="0">
              <a:ln w="1143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39105" y="3826669"/>
            <a:ext cx="24288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محاضر </a:t>
            </a:r>
            <a:r>
              <a:rPr lang="ar-MA" sz="2400" b="1" cap="none" spc="50" dirty="0">
                <a:ln w="11430"/>
              </a:rPr>
              <a:t>اللغة </a:t>
            </a:r>
            <a:r>
              <a:rPr lang="ar-MA" sz="2400" b="1" cap="none" spc="50" dirty="0" smtClean="0">
                <a:ln w="11430"/>
              </a:rPr>
              <a:t>العربية</a:t>
            </a:r>
            <a:r>
              <a:rPr lang="ar-SA" sz="2400" b="1" cap="none" spc="50" dirty="0" smtClean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43903" y="4405075"/>
            <a:ext cx="41152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 smtClean="0">
                <a:ln w="11430"/>
              </a:rPr>
              <a:t>فتاري </a:t>
            </a:r>
            <a:r>
              <a:rPr lang="ar-MA" sz="2400" b="1" cap="none" spc="50" dirty="0">
                <a:ln w="11430"/>
              </a:rPr>
              <a:t>فاضل </a:t>
            </a:r>
            <a:r>
              <a:rPr lang="ar-MA" sz="2400" b="1" cap="none" spc="50" dirty="0" smtClean="0">
                <a:ln w="11430"/>
              </a:rPr>
              <a:t>مدرسة</a:t>
            </a:r>
            <a:r>
              <a:rPr lang="ar-MA" sz="2400" b="1" spc="50" dirty="0">
                <a:ln w="11430"/>
              </a:rPr>
              <a:t>،</a:t>
            </a:r>
            <a:r>
              <a:rPr lang="en-US" sz="2400" b="1" cap="none" spc="50" dirty="0" smtClean="0">
                <a:ln w="11430"/>
              </a:rPr>
              <a:t> </a:t>
            </a:r>
            <a:r>
              <a:rPr lang="ar-MA" sz="2400" b="1" cap="none" spc="50" dirty="0" smtClean="0">
                <a:ln w="11430"/>
              </a:rPr>
              <a:t>سفاهر</a:t>
            </a:r>
            <a:r>
              <a:rPr lang="ar-MA" sz="2400" b="1" cap="none" spc="50" dirty="0">
                <a:ln w="11430"/>
              </a:rPr>
              <a:t>، </a:t>
            </a:r>
            <a:r>
              <a:rPr lang="ar-MA" sz="2400" b="1" cap="none" spc="50" dirty="0" smtClean="0">
                <a:ln w="11430"/>
              </a:rPr>
              <a:t>نوغاؤن</a:t>
            </a:r>
            <a:endParaRPr lang="ar-MA" sz="2400" b="1" cap="none" spc="50" dirty="0">
              <a:ln w="1143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62054" y="4958784"/>
            <a:ext cx="3643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 smtClean="0">
                <a:ln w="11430"/>
              </a:rPr>
              <a:t>رقم </a:t>
            </a:r>
            <a:r>
              <a:rPr lang="ar-MA" sz="2400" b="1" cap="none" spc="50" dirty="0">
                <a:ln w="11430"/>
              </a:rPr>
              <a:t>الجوال : </a:t>
            </a:r>
            <a:r>
              <a:rPr lang="en-US" sz="2400" b="1" cap="none" spc="50" dirty="0">
                <a:ln w="11430"/>
              </a:rPr>
              <a:t>01749-94 44 </a:t>
            </a:r>
            <a:r>
              <a:rPr lang="en-US" sz="2400" b="1" cap="none" spc="50" dirty="0" smtClean="0">
                <a:ln w="11430"/>
              </a:rPr>
              <a:t>18</a:t>
            </a:r>
            <a:endParaRPr lang="ar-MA" sz="2400" b="1" cap="none" spc="50" dirty="0">
              <a:ln w="1143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23022" y="5567368"/>
            <a:ext cx="2302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العنوان </a:t>
            </a:r>
            <a:r>
              <a:rPr lang="ar-MA" sz="2400" b="1" cap="none" spc="50" dirty="0">
                <a:ln w="11430"/>
              </a:rPr>
              <a:t>الالكتروني </a:t>
            </a:r>
            <a:r>
              <a:rPr lang="ar-MA" sz="2400" b="1" cap="none" spc="50" dirty="0" smtClean="0">
                <a:ln w="11430"/>
              </a:rPr>
              <a:t>:</a:t>
            </a:r>
            <a:endParaRPr lang="en-US" sz="2400" b="1" cap="none" spc="50" dirty="0">
              <a:ln w="1143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6692" y="6122093"/>
            <a:ext cx="44694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2400" b="1" cap="none" spc="50" dirty="0" smtClean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478440" y="1775118"/>
            <a:ext cx="0" cy="48122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76248" y="2090058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89871" y="2090058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7419977" y="562712"/>
            <a:ext cx="1805277" cy="246683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25" name="Group 224"/>
          <p:cNvGrpSpPr/>
          <p:nvPr/>
        </p:nvGrpSpPr>
        <p:grpSpPr>
          <a:xfrm>
            <a:off x="-45717" y="-152400"/>
            <a:ext cx="10972801" cy="7315217"/>
            <a:chOff x="0" y="0"/>
            <a:chExt cx="10058401" cy="5943614"/>
          </a:xfrm>
        </p:grpSpPr>
        <p:sp>
          <p:nvSpPr>
            <p:cNvPr id="227" name="TextBox 226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30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231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232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233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234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235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236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237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238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431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432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433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435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436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437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438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439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440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441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Rectangle 442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443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0533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6606588"/>
            <a:ext cx="7620000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8388926" y="1676400"/>
            <a:ext cx="1768338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شقت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791200" y="1676400"/>
            <a:ext cx="1803118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توضأ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276600" y="1676400"/>
            <a:ext cx="1782620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اهتز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85800" y="1676400"/>
            <a:ext cx="1863862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أدل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8367" y="415635"/>
            <a:ext cx="9680449" cy="980091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362200" y="568035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تحقيق بعض </a:t>
            </a:r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الأفعال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ar-MA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من الدرس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7" name="TextBox 26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703734"/>
            <a:ext cx="2185553" cy="37214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11706"/>
          <a:stretch/>
        </p:blipFill>
        <p:spPr>
          <a:xfrm>
            <a:off x="5655565" y="2649405"/>
            <a:ext cx="2193035" cy="3768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06" y="2646217"/>
            <a:ext cx="2253094" cy="377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20651"/>
            <a:ext cx="2176636" cy="3797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3205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8" grpId="0" animBg="1"/>
      <p:bldP spid="20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المفرد المؤنث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نصر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الشق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ش ق ق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مضاعف ثلاثي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52879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تمزقت/ خرقت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شقت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الأمر الحاضر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التفعل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التوضأ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و ض ء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المركب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4717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نظف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61188" y="6564924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توضأ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36" name="TextBox 3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0652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افتعال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الاهتزاز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هـ ز ز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مضاعف ثلاثي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52879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تحرك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المفرد للمتكلم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اهتز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الفعل </a:t>
            </a:r>
            <a:r>
              <a:rPr lang="ar-MA" sz="2400" dirty="0" smtClean="0">
                <a:solidFill>
                  <a:schemeClr val="tx1"/>
                </a:solidFill>
              </a:rPr>
              <a:t>المضارع </a:t>
            </a:r>
            <a:r>
              <a:rPr lang="ar-MA" sz="2400" dirty="0">
                <a:solidFill>
                  <a:schemeClr val="tx1"/>
                </a:solidFill>
              </a:rPr>
              <a:t>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نصر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الدلالة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د ل 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مضاعف ثلاثي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4717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أرشد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61188" y="6564924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أدل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36" name="TextBox 3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4908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740426" y="1859279"/>
            <a:ext cx="2306782" cy="1706880"/>
          </a:xfrm>
          <a:prstGeom prst="down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3" y="2133600"/>
            <a:ext cx="2743200" cy="3848981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1219200" y="562712"/>
            <a:ext cx="8482307" cy="994298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146173" y="762000"/>
            <a:ext cx="2440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3248464" y="1905000"/>
            <a:ext cx="4060144" cy="2061121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29000" y="2133600"/>
            <a:ext cx="36228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2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2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الأحمر:</a:t>
            </a:r>
            <a:endParaRPr lang="ar-MA" sz="32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كلمتين الأتيتين:</a:t>
            </a:r>
          </a:p>
          <a:p>
            <a:pPr algn="r" rtl="1"/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وصف </a:t>
            </a:r>
            <a:r>
              <a:rPr lang="en-US" sz="3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عاهدوا </a:t>
            </a:r>
            <a:r>
              <a:rPr lang="en-US" sz="3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ينتظر</a:t>
            </a:r>
            <a:endParaRPr lang="en-US" sz="32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3352800" y="4471500"/>
            <a:ext cx="4156364" cy="1853100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9000" y="4602540"/>
            <a:ext cx="36783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2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الأخضر:</a:t>
            </a:r>
          </a:p>
          <a:p>
            <a:pPr algn="r" rtl="1"/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كلمتين الآتيتين:</a:t>
            </a:r>
          </a:p>
          <a:p>
            <a:pPr algn="r" rtl="1"/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شقت </a:t>
            </a:r>
            <a:r>
              <a:rPr lang="en-US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توضأ </a:t>
            </a:r>
            <a:r>
              <a:rPr lang="en-US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اهتز</a:t>
            </a:r>
            <a:endParaRPr lang="en-US" sz="32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741221" y="3798666"/>
            <a:ext cx="2320634" cy="2525934"/>
          </a:xfrm>
          <a:prstGeom prst="star12">
            <a:avLst/>
          </a:prstGeom>
          <a:ln w="38100">
            <a:solidFill>
              <a:srgbClr val="2B0AB6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61188" y="6606588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5" name="TextBox 24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493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/>
      <p:bldP spid="21" grpId="0" animBg="1"/>
      <p:bldP spid="23" grpId="0"/>
      <p:bldP spid="22" grpId="0" animBg="1"/>
      <p:bldP spid="24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17526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1</a:t>
            </a:r>
            <a:r>
              <a:rPr lang="ar-MA" sz="3200" b="1" dirty="0" smtClean="0"/>
              <a:t>. من قال: ما هذا بكلام البشر ثم قال أشهد أن لا إله إلا الله ؟ </a:t>
            </a:r>
            <a:endParaRPr lang="ar-MA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28675" y="25908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2</a:t>
            </a:r>
            <a:r>
              <a:rPr lang="ar-MA" sz="3200" b="1" dirty="0" smtClean="0"/>
              <a:t>. من أدل لعمر بن الخطاب للذهاب إلى محمد عليه السلام ؟</a:t>
            </a:r>
            <a:endParaRPr lang="ar-MA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09625" y="34290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3</a:t>
            </a:r>
            <a:r>
              <a:rPr lang="ar-MA" sz="3200" b="1" dirty="0" smtClean="0"/>
              <a:t>. لماذا خاف الصحابة عند مجيئ عمر بن الخطاب رضي الله عنه ؟ </a:t>
            </a:r>
            <a:endParaRPr lang="ar-MA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19150" y="42672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4</a:t>
            </a:r>
            <a:r>
              <a:rPr lang="ar-MA" sz="3200" b="1" dirty="0" smtClean="0"/>
              <a:t>. ماذا طلب حمزة بن عبد المطلب من رسول الله عند مجيء عمر ؟ </a:t>
            </a:r>
            <a:endParaRPr lang="ar-MA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09625" y="51054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5</a:t>
            </a:r>
            <a:r>
              <a:rPr lang="ar-MA" sz="3200" b="1" dirty="0" smtClean="0"/>
              <a:t>. ماذا قال الرسول لعمر بن الخطاب عند مجيئه إليه ؟</a:t>
            </a:r>
            <a:endParaRPr lang="ar-MA" sz="3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09625" y="59436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6</a:t>
            </a:r>
            <a:r>
              <a:rPr lang="ar-MA" sz="3200" b="1" dirty="0" smtClean="0"/>
              <a:t>. كيف بادر سيدنا عمر بن الخطاب رضي الله عنه ؟</a:t>
            </a:r>
            <a:endParaRPr lang="ar-MA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838200" y="562712"/>
            <a:ext cx="9220200" cy="918098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4558886" y="701814"/>
            <a:ext cx="14609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0696" y="6679228"/>
            <a:ext cx="7496079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19" name="TextBox 18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35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window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381000"/>
            <a:ext cx="9372600" cy="99105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797877" y="553234"/>
            <a:ext cx="32294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36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14" name="Rectangle 13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9"/>
          <a:stretch/>
        </p:blipFill>
        <p:spPr>
          <a:xfrm>
            <a:off x="1137456" y="1497100"/>
            <a:ext cx="8548255" cy="51283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83173" y="1447800"/>
            <a:ext cx="75841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باللغة العربية لا تقل عن سبعة أشطر </a:t>
            </a:r>
          </a:p>
          <a:p>
            <a:pPr algn="ctr" rtl="1"/>
            <a:r>
              <a:rPr lang="ar-M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 دار الأرقم بن أبي الأرقم</a:t>
            </a:r>
            <a:endParaRPr lang="en-US" sz="3600" b="1" cap="none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39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13" name="Rectangle 12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1197032" y="304800"/>
            <a:ext cx="8556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إلى اللقاء أيها الطلبة الأحبة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0" y="1267137"/>
            <a:ext cx="8914290" cy="54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79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3000">
        <p15:prstTrans prst="origami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3148E-6 -1.11111E-6 L 2.73148E-6 -0.0720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2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77744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6" name="TextBox 205"/>
          <p:cNvSpPr txBox="1"/>
          <p:nvPr/>
        </p:nvSpPr>
        <p:spPr>
          <a:xfrm>
            <a:off x="2971800" y="212546"/>
            <a:ext cx="4941034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فهمتم بعد رؤية الصور التالية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0" name="Picture 1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6" y="847305"/>
            <a:ext cx="4788094" cy="2822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1" name="Picture 2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6" y="915603"/>
            <a:ext cx="4666012" cy="27256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3892242"/>
            <a:ext cx="4682250" cy="2829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11" y="3905748"/>
            <a:ext cx="4746916" cy="2864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5" name="Rectangle 204"/>
          <p:cNvSpPr/>
          <p:nvPr/>
        </p:nvSpPr>
        <p:spPr>
          <a:xfrm>
            <a:off x="616839" y="226212"/>
            <a:ext cx="97016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فهمتم </a:t>
            </a:r>
            <a:r>
              <a:rPr lang="ar-MA" sz="3200" b="1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</a:t>
            </a:r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ننا نتحدث اليوم</a:t>
            </a:r>
            <a:r>
              <a:rPr lang="en-US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أيضاً </a:t>
            </a:r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 </a:t>
            </a:r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عمر </a:t>
            </a:r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بن </a:t>
            </a:r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الخطاب</a:t>
            </a:r>
            <a:r>
              <a:rPr lang="en-US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والحدث في دار الأرقم </a:t>
            </a:r>
            <a:endParaRPr lang="en-US" sz="3200" b="1" cap="none" spc="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171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06" grpId="1"/>
      <p:bldP spid="2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-45717" y="-15240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" name="Rounded Rectangle 193"/>
          <p:cNvSpPr/>
          <p:nvPr/>
        </p:nvSpPr>
        <p:spPr>
          <a:xfrm>
            <a:off x="1636256" y="313730"/>
            <a:ext cx="7576325" cy="972457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361429" y="304800"/>
            <a:ext cx="4158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5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8" name="Picture 19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40" t="12219" r="28327" b="4447"/>
          <a:stretch/>
        </p:blipFill>
        <p:spPr>
          <a:xfrm rot="5400000">
            <a:off x="5542476" y="1543121"/>
            <a:ext cx="4536048" cy="46482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0" y="1573229"/>
            <a:ext cx="4411978" cy="456201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586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" name="Rounded Rectangular Callout 193"/>
          <p:cNvSpPr/>
          <p:nvPr/>
        </p:nvSpPr>
        <p:spPr>
          <a:xfrm>
            <a:off x="1415999" y="535747"/>
            <a:ext cx="7897091" cy="988253"/>
          </a:xfrm>
          <a:prstGeom prst="wedgeRoundRectCallo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986507" y="2853396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96" name="Rounded Rectangle 195"/>
          <p:cNvSpPr/>
          <p:nvPr/>
        </p:nvSpPr>
        <p:spPr>
          <a:xfrm>
            <a:off x="986507" y="4834596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97" name="Rounded Rectangle 196"/>
          <p:cNvSpPr/>
          <p:nvPr/>
        </p:nvSpPr>
        <p:spPr>
          <a:xfrm>
            <a:off x="986507" y="3852204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dirty="0"/>
              <a:t> </a:t>
            </a:r>
            <a:endParaRPr lang="en-US" sz="3200" dirty="0"/>
          </a:p>
        </p:txBody>
      </p:sp>
      <p:sp>
        <p:nvSpPr>
          <p:cNvPr id="198" name="Rounded Rectangle 197"/>
          <p:cNvSpPr/>
          <p:nvPr/>
        </p:nvSpPr>
        <p:spPr>
          <a:xfrm>
            <a:off x="988301" y="1875693"/>
            <a:ext cx="8993899" cy="784651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3645606" y="685800"/>
            <a:ext cx="3331361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النتائج </a:t>
            </a:r>
            <a:r>
              <a:rPr lang="ar-SA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</a:t>
            </a:r>
            <a:r>
              <a:rPr lang="ar-SA" sz="40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5207240" y="2000165"/>
            <a:ext cx="4424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الطلاب بعد نهاية هذا الدرس...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1923963" y="3932986"/>
            <a:ext cx="80650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-2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يتعلم </a:t>
            </a:r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معاني الكلمات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الجديدة مع تكوين الجمل المفيدة؛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1828800" y="2937165"/>
            <a:ext cx="80473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-1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يستطيع قراءة العبارات على النطق الصحيح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بالترجمة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" name="Rounded Rectangle 203"/>
          <p:cNvSpPr/>
          <p:nvPr/>
        </p:nvSpPr>
        <p:spPr>
          <a:xfrm>
            <a:off x="986507" y="5790431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205" name="Rectangle 204"/>
          <p:cNvSpPr/>
          <p:nvPr/>
        </p:nvSpPr>
        <p:spPr>
          <a:xfrm>
            <a:off x="1143000" y="4889034"/>
            <a:ext cx="87911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-3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يستطيع تصحيح العبارات واملاء الفراغات والمفرد والجمع؛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3214686" y="5892225"/>
            <a:ext cx="67120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-4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يتعلم كيفية تحقيق بعض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أفعال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الدرس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964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6" grpId="0" animBg="1"/>
      <p:bldP spid="197" grpId="0" animBg="1"/>
      <p:bldP spid="198" grpId="0" animBg="1"/>
      <p:bldP spid="199" grpId="0"/>
      <p:bldP spid="200" grpId="0"/>
      <p:bldP spid="202" grpId="0"/>
      <p:bldP spid="203" grpId="0"/>
      <p:bldP spid="204" grpId="0" animBg="1"/>
      <p:bldP spid="205" grpId="0"/>
      <p:bldP spid="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8" name="Picture 2" descr="C:\Users\Abdul Alim\Desktop\صور فتاري\20171106_105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2033"/>
            <a:ext cx="4740651" cy="6142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0" name="Picture 19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40" t="12219" r="28327" b="4447"/>
          <a:stretch/>
        </p:blipFill>
        <p:spPr>
          <a:xfrm rot="5400000">
            <a:off x="4862347" y="1204747"/>
            <a:ext cx="6201106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6" name="8-Point Star 195"/>
          <p:cNvSpPr/>
          <p:nvPr/>
        </p:nvSpPr>
        <p:spPr>
          <a:xfrm>
            <a:off x="3531179" y="596131"/>
            <a:ext cx="1676400" cy="1672480"/>
          </a:xfrm>
          <a:prstGeom prst="star8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الدرس المثالي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" name="Rectangle 193"/>
          <p:cNvSpPr/>
          <p:nvPr/>
        </p:nvSpPr>
        <p:spPr>
          <a:xfrm>
            <a:off x="3623604" y="403276"/>
            <a:ext cx="3733800" cy="30145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400" dirty="0"/>
              <a:t>وقال دلوني على محمد، فقال له خباب بن الأرت وقال أنا أدلك عليه فذهب به خباب إلى دار الأرقم بن أبي الأرقم فطرق الباب عمر بن الخطاب فقال الصحابة: من؟ قال عمر، فخاف الصحابة واختبؤوا فقام حمزة بن عبد المطلب وقال يا رسول الله دعه </a:t>
            </a:r>
            <a:r>
              <a:rPr lang="ar-MA" sz="2400" dirty="0" smtClean="0"/>
              <a:t>لي....</a:t>
            </a:r>
            <a:endParaRPr lang="en-US" sz="2400" dirty="0" smtClean="0"/>
          </a:p>
        </p:txBody>
      </p:sp>
      <p:sp>
        <p:nvSpPr>
          <p:cNvPr id="202" name="Rectangle 201"/>
          <p:cNvSpPr/>
          <p:nvPr/>
        </p:nvSpPr>
        <p:spPr>
          <a:xfrm>
            <a:off x="3623604" y="3671076"/>
            <a:ext cx="3733800" cy="30145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400" dirty="0"/>
              <a:t>فقال الرسول أتركه يا حمزة. فدخل عمر فأمسك به رسول الله صلى الله عليه وسلم وقال له: أما أن الأوان يا ابن الخطاب؟ فقال عمر إني أشهد أن لا إله إلا الله وأنك رسول الله، فكبر الصحابة تكبيرا عظيما سمعته مكة كلها.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408756"/>
            <a:ext cx="2857500" cy="298683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0" y="403276"/>
            <a:ext cx="2786710" cy="299544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26" y="3691596"/>
            <a:ext cx="2822074" cy="303628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430" name="Picture 114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8" y="3671076"/>
            <a:ext cx="2810742" cy="2987631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2081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eelOff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 tmFilter="0,0; .5, 1; 1, 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 tmFilter="0,0; .5, 1; 1, 1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2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5" name="Picture 2" descr="F:\PICTURS\PFM\pictures\20181117_10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0062"/>
            <a:ext cx="9601200" cy="5974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8-Point Star 193"/>
          <p:cNvSpPr/>
          <p:nvPr/>
        </p:nvSpPr>
        <p:spPr>
          <a:xfrm>
            <a:off x="2596170" y="846023"/>
            <a:ext cx="1676400" cy="1524000"/>
          </a:xfrm>
          <a:prstGeom prst="star8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rgbClr val="2B0AB6"/>
                </a:solidFill>
              </a:rPr>
              <a:t>القراءة الصوتية</a:t>
            </a:r>
          </a:p>
        </p:txBody>
      </p:sp>
    </p:spTree>
    <p:extLst>
      <p:ext uri="{BB962C8B-B14F-4D97-AF65-F5344CB8AC3E}">
        <p14:creationId xmlns:p14="http://schemas.microsoft.com/office/powerpoint/2010/main" val="374895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5811" y="304800"/>
            <a:ext cx="900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20283" y="1049219"/>
            <a:ext cx="2209800" cy="5500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أيام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8104695" y="1813945"/>
            <a:ext cx="2209800" cy="576391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دهور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104695" y="5390272"/>
            <a:ext cx="2224534" cy="1285645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سأزور مكة في يوم من الأيام إن شاء الله</a:t>
            </a:r>
            <a:endParaRPr lang="en-US" sz="2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0" name="Rectangle 19"/>
            <p:cNvSpPr/>
            <p:nvPr/>
          </p:nvSpPr>
          <p:spPr>
            <a:xfrm>
              <a:off x="1139952" y="5427663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4" name="Rounded Rectangle 213"/>
          <p:cNvSpPr/>
          <p:nvPr/>
        </p:nvSpPr>
        <p:spPr>
          <a:xfrm>
            <a:off x="5644660" y="1066800"/>
            <a:ext cx="2209800" cy="5500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خائفاً</a:t>
            </a:r>
            <a:endParaRPr lang="en-US" sz="2800" b="1" dirty="0"/>
          </a:p>
        </p:txBody>
      </p:sp>
      <p:sp>
        <p:nvSpPr>
          <p:cNvPr id="215" name="Rounded Rectangle 214"/>
          <p:cNvSpPr/>
          <p:nvPr/>
        </p:nvSpPr>
        <p:spPr>
          <a:xfrm>
            <a:off x="5629072" y="1831526"/>
            <a:ext cx="2209800" cy="576391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كاتماً</a:t>
            </a:r>
            <a:endParaRPr lang="en-US" sz="2800" b="1" dirty="0"/>
          </a:p>
        </p:txBody>
      </p:sp>
      <p:sp>
        <p:nvSpPr>
          <p:cNvPr id="217" name="Rounded Rectangle 216"/>
          <p:cNvSpPr/>
          <p:nvPr/>
        </p:nvSpPr>
        <p:spPr>
          <a:xfrm>
            <a:off x="5629072" y="5407853"/>
            <a:ext cx="2224534" cy="1285645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يهرب الغزال خائفاً من الأسد</a:t>
            </a:r>
            <a:endParaRPr lang="en-US" sz="2800" b="1" dirty="0"/>
          </a:p>
        </p:txBody>
      </p:sp>
      <p:sp>
        <p:nvSpPr>
          <p:cNvPr id="218" name="Rounded Rectangle 217"/>
          <p:cNvSpPr/>
          <p:nvPr/>
        </p:nvSpPr>
        <p:spPr>
          <a:xfrm>
            <a:off x="3125720" y="1066800"/>
            <a:ext cx="2209800" cy="5500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الإسلام</a:t>
            </a:r>
            <a:endParaRPr lang="en-US" sz="2800" b="1" dirty="0"/>
          </a:p>
        </p:txBody>
      </p:sp>
      <p:sp>
        <p:nvSpPr>
          <p:cNvPr id="219" name="Rounded Rectangle 218"/>
          <p:cNvSpPr/>
          <p:nvPr/>
        </p:nvSpPr>
        <p:spPr>
          <a:xfrm>
            <a:off x="3110132" y="1831526"/>
            <a:ext cx="2209800" cy="576391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الإنقياد</a:t>
            </a:r>
            <a:endParaRPr lang="en-US" sz="2800" b="1" dirty="0"/>
          </a:p>
        </p:txBody>
      </p:sp>
      <p:sp>
        <p:nvSpPr>
          <p:cNvPr id="221" name="Rounded Rectangle 220"/>
          <p:cNvSpPr/>
          <p:nvPr/>
        </p:nvSpPr>
        <p:spPr>
          <a:xfrm>
            <a:off x="3110132" y="5407853"/>
            <a:ext cx="2224534" cy="1285645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ما خلا الإسلام باطل</a:t>
            </a:r>
            <a:endParaRPr lang="en-US" sz="2800" b="1" dirty="0"/>
          </a:p>
        </p:txBody>
      </p:sp>
      <p:sp>
        <p:nvSpPr>
          <p:cNvPr id="222" name="Rounded Rectangle 221"/>
          <p:cNvSpPr/>
          <p:nvPr/>
        </p:nvSpPr>
        <p:spPr>
          <a:xfrm>
            <a:off x="625188" y="1066800"/>
            <a:ext cx="2209800" cy="5500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ا</a:t>
            </a:r>
            <a:r>
              <a:rPr lang="ar-MA" sz="2800" b="1" dirty="0" smtClean="0"/>
              <a:t>علم</a:t>
            </a:r>
            <a:endParaRPr lang="en-US" sz="2800" b="1" dirty="0"/>
          </a:p>
        </p:txBody>
      </p:sp>
      <p:sp>
        <p:nvSpPr>
          <p:cNvPr id="223" name="Rounded Rectangle 222"/>
          <p:cNvSpPr/>
          <p:nvPr/>
        </p:nvSpPr>
        <p:spPr>
          <a:xfrm>
            <a:off x="637310" y="1831526"/>
            <a:ext cx="2209800" cy="576391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اعرف</a:t>
            </a:r>
            <a:endParaRPr lang="en-US" sz="2800" b="1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600" y="5407853"/>
            <a:ext cx="2224534" cy="1285645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اعلم يا بني أن الصحابة رضي الله عنهم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812" y="2606438"/>
            <a:ext cx="2225388" cy="2555234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10" y="2548987"/>
            <a:ext cx="2155261" cy="2648616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0" y="2622635"/>
            <a:ext cx="2169040" cy="257175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20" y="2565405"/>
            <a:ext cx="2208280" cy="2618131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447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8" grpId="0" animBg="1"/>
      <p:bldP spid="16" grpId="0" animBg="1"/>
      <p:bldP spid="214" grpId="0" animBg="1"/>
      <p:bldP spid="215" grpId="0" animBg="1"/>
      <p:bldP spid="217" grpId="0" animBg="1"/>
      <p:bldP spid="218" grpId="0" animBg="1"/>
      <p:bldP spid="219" grpId="0" animBg="1"/>
      <p:bldP spid="221" grpId="0" animBg="1"/>
      <p:bldP spid="222" grpId="0" animBg="1"/>
      <p:bldP spid="223" grpId="0" animBg="1"/>
      <p:bldP spid="2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6336</TotalTime>
  <Words>1451</Words>
  <Application>Microsoft Office PowerPoint</Application>
  <PresentationFormat>Custom</PresentationFormat>
  <Paragraphs>374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Alim</dc:creator>
  <cp:lastModifiedBy>Windows User</cp:lastModifiedBy>
  <cp:revision>1856</cp:revision>
  <dcterms:created xsi:type="dcterms:W3CDTF">2006-08-16T00:00:00Z</dcterms:created>
  <dcterms:modified xsi:type="dcterms:W3CDTF">2020-05-18T18:43:09Z</dcterms:modified>
</cp:coreProperties>
</file>