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96" r:id="rId2"/>
    <p:sldId id="305" r:id="rId3"/>
    <p:sldId id="301" r:id="rId4"/>
    <p:sldId id="263" r:id="rId5"/>
    <p:sldId id="261" r:id="rId6"/>
    <p:sldId id="297" r:id="rId7"/>
    <p:sldId id="275" r:id="rId8"/>
    <p:sldId id="257" r:id="rId9"/>
    <p:sldId id="272" r:id="rId10"/>
    <p:sldId id="308" r:id="rId11"/>
    <p:sldId id="270" r:id="rId12"/>
    <p:sldId id="287" r:id="rId13"/>
    <p:sldId id="286" r:id="rId14"/>
    <p:sldId id="285" r:id="rId15"/>
    <p:sldId id="293" r:id="rId16"/>
    <p:sldId id="292" r:id="rId17"/>
    <p:sldId id="30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7EC86A"/>
    <a:srgbClr val="FFFFFF"/>
    <a:srgbClr val="310C50"/>
    <a:srgbClr val="601BA5"/>
    <a:srgbClr val="3333CC"/>
    <a:srgbClr val="FF0066"/>
    <a:srgbClr val="3399FF"/>
    <a:srgbClr val="0066FF"/>
    <a:srgbClr val="431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C1ACC-8260-4DA4-A2C6-47D7648AC5D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4D291-C497-413F-BC35-01E1F1A6B357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সমাজকর্মী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BFEB8F-7305-4A6F-AB85-7C7A17A3CEE2}" type="parTrans" cxnId="{D6C7E6BF-6548-4C40-ADC7-A514869814E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49C4F-CD35-4BD9-B26E-FC5A38747999}" type="sibTrans" cxnId="{D6C7E6BF-6548-4C40-ADC7-A514869814EE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B8E57-B2EA-4502-8FB1-0A4BD78A592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5E5368-F6E0-4C3E-A134-70E9ACB9DD9D}" type="parTrans" cxnId="{A0A1E12E-D55E-4D97-9C89-3648C065990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4CF736-635B-4844-89F0-518D1EB4B24A}" type="sibTrans" cxnId="{A0A1E12E-D55E-4D97-9C89-3648C065990E}">
      <dgm:prSet custT="1"/>
      <dgm:spPr>
        <a:solidFill>
          <a:schemeClr val="tx1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B4AEB-8B50-4351-BFF6-BAC4AD1214C7}">
      <dgm:prSet phldrT="[Text]" custT="1"/>
      <dgm:spPr/>
      <dgm:t>
        <a:bodyPr/>
        <a:lstStyle/>
        <a:p>
          <a:r>
            <a: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প্রবীণ</a:t>
          </a:r>
          <a:endParaRPr lang="en-US" sz="3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8FFB7-3228-4F68-85E2-9B94D3023C6C}" type="parTrans" cxnId="{BEC36EC5-8808-49CC-AE39-98896681417F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87957-BA4F-4DC6-B7F2-65C027F25C34}" type="sibTrans" cxnId="{BEC36EC5-8808-49CC-AE39-98896681417F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DA0460-232A-4155-A75C-9E50DE66E92E}" type="pres">
      <dgm:prSet presAssocID="{1EDC1ACC-8260-4DA4-A2C6-47D7648AC5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87EA1-F54A-4080-A5B3-FE6B96D5C18B}" type="pres">
      <dgm:prSet presAssocID="{9144D291-C497-413F-BC35-01E1F1A6B3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26A22-8AE9-4B89-ABBE-2CD2668836C5}" type="pres">
      <dgm:prSet presAssocID="{B2F49C4F-CD35-4BD9-B26E-FC5A3874799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EB9187-BC4F-44C6-A3FC-DB9B07767870}" type="pres">
      <dgm:prSet presAssocID="{B2F49C4F-CD35-4BD9-B26E-FC5A3874799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238364C-62D1-4E7C-8EB9-2ADF22426521}" type="pres">
      <dgm:prSet presAssocID="{AB5B8E57-B2EA-4502-8FB1-0A4BD78A59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86766-BA71-4474-968D-3115FF457697}" type="pres">
      <dgm:prSet presAssocID="{D24CF736-635B-4844-89F0-518D1EB4B24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76DF24D-D37F-41DC-BEAF-D1F3C4395F2E}" type="pres">
      <dgm:prSet presAssocID="{D24CF736-635B-4844-89F0-518D1EB4B24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44A8DF5-E3DF-40A8-8B5E-6DD6964981B8}" type="pres">
      <dgm:prSet presAssocID="{136B4AEB-8B50-4351-BFF6-BAC4AD1214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39E6B-C721-4B73-AA0B-4776EA60D5A7}" type="pres">
      <dgm:prSet presAssocID="{E6787957-BA4F-4DC6-B7F2-65C027F25C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511C6B6-D48C-4E36-B827-427D340AE53E}" type="pres">
      <dgm:prSet presAssocID="{E6787957-BA4F-4DC6-B7F2-65C027F25C3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6A5F2A5-C880-4AA5-B7D6-E2401691AFA5}" type="presOf" srcId="{1EDC1ACC-8260-4DA4-A2C6-47D7648AC5D7}" destId="{A7DA0460-232A-4155-A75C-9E50DE66E92E}" srcOrd="0" destOrd="0" presId="urn:microsoft.com/office/officeart/2005/8/layout/cycle7"/>
    <dgm:cxn modelId="{85C61061-ECD0-472A-A763-A723253C84DB}" type="presOf" srcId="{136B4AEB-8B50-4351-BFF6-BAC4AD1214C7}" destId="{244A8DF5-E3DF-40A8-8B5E-6DD6964981B8}" srcOrd="0" destOrd="0" presId="urn:microsoft.com/office/officeart/2005/8/layout/cycle7"/>
    <dgm:cxn modelId="{BEC36EC5-8808-49CC-AE39-98896681417F}" srcId="{1EDC1ACC-8260-4DA4-A2C6-47D7648AC5D7}" destId="{136B4AEB-8B50-4351-BFF6-BAC4AD1214C7}" srcOrd="2" destOrd="0" parTransId="{B0B8FFB7-3228-4F68-85E2-9B94D3023C6C}" sibTransId="{E6787957-BA4F-4DC6-B7F2-65C027F25C34}"/>
    <dgm:cxn modelId="{4E6D9572-CFCE-405B-9863-155F97C1C13E}" type="presOf" srcId="{D24CF736-635B-4844-89F0-518D1EB4B24A}" destId="{576DF24D-D37F-41DC-BEAF-D1F3C4395F2E}" srcOrd="1" destOrd="0" presId="urn:microsoft.com/office/officeart/2005/8/layout/cycle7"/>
    <dgm:cxn modelId="{131E2EE2-70D0-4796-BAD6-0F8463E936C5}" type="presOf" srcId="{B2F49C4F-CD35-4BD9-B26E-FC5A38747999}" destId="{37C26A22-8AE9-4B89-ABBE-2CD2668836C5}" srcOrd="0" destOrd="0" presId="urn:microsoft.com/office/officeart/2005/8/layout/cycle7"/>
    <dgm:cxn modelId="{098B1280-9D86-4A3E-A00B-EBA47B5D6359}" type="presOf" srcId="{E6787957-BA4F-4DC6-B7F2-65C027F25C34}" destId="{6B639E6B-C721-4B73-AA0B-4776EA60D5A7}" srcOrd="0" destOrd="0" presId="urn:microsoft.com/office/officeart/2005/8/layout/cycle7"/>
    <dgm:cxn modelId="{D6C7E6BF-6548-4C40-ADC7-A514869814EE}" srcId="{1EDC1ACC-8260-4DA4-A2C6-47D7648AC5D7}" destId="{9144D291-C497-413F-BC35-01E1F1A6B357}" srcOrd="0" destOrd="0" parTransId="{80BFEB8F-7305-4A6F-AB85-7C7A17A3CEE2}" sibTransId="{B2F49C4F-CD35-4BD9-B26E-FC5A38747999}"/>
    <dgm:cxn modelId="{4B0472E8-0B0A-4856-B228-ED2485C2D9CB}" type="presOf" srcId="{D24CF736-635B-4844-89F0-518D1EB4B24A}" destId="{C1886766-BA71-4474-968D-3115FF457697}" srcOrd="0" destOrd="0" presId="urn:microsoft.com/office/officeart/2005/8/layout/cycle7"/>
    <dgm:cxn modelId="{BCEECDA9-4074-43D9-A5E4-38B3D3596F54}" type="presOf" srcId="{AB5B8E57-B2EA-4502-8FB1-0A4BD78A5926}" destId="{6238364C-62D1-4E7C-8EB9-2ADF22426521}" srcOrd="0" destOrd="0" presId="urn:microsoft.com/office/officeart/2005/8/layout/cycle7"/>
    <dgm:cxn modelId="{93893A28-46EE-452E-BE81-D3CB7D485343}" type="presOf" srcId="{B2F49C4F-CD35-4BD9-B26E-FC5A38747999}" destId="{B7EB9187-BC4F-44C6-A3FC-DB9B07767870}" srcOrd="1" destOrd="0" presId="urn:microsoft.com/office/officeart/2005/8/layout/cycle7"/>
    <dgm:cxn modelId="{51B64C3A-5A9E-4D23-8917-4DBF3E12EC18}" type="presOf" srcId="{9144D291-C497-413F-BC35-01E1F1A6B357}" destId="{4E587EA1-F54A-4080-A5B3-FE6B96D5C18B}" srcOrd="0" destOrd="0" presId="urn:microsoft.com/office/officeart/2005/8/layout/cycle7"/>
    <dgm:cxn modelId="{A0A1E12E-D55E-4D97-9C89-3648C065990E}" srcId="{1EDC1ACC-8260-4DA4-A2C6-47D7648AC5D7}" destId="{AB5B8E57-B2EA-4502-8FB1-0A4BD78A5926}" srcOrd="1" destOrd="0" parTransId="{685E5368-F6E0-4C3E-A134-70E9ACB9DD9D}" sibTransId="{D24CF736-635B-4844-89F0-518D1EB4B24A}"/>
    <dgm:cxn modelId="{B2449FB0-173E-4DFA-9E91-72A0C063ADA0}" type="presOf" srcId="{E6787957-BA4F-4DC6-B7F2-65C027F25C34}" destId="{7511C6B6-D48C-4E36-B827-427D340AE53E}" srcOrd="1" destOrd="0" presId="urn:microsoft.com/office/officeart/2005/8/layout/cycle7"/>
    <dgm:cxn modelId="{73E70B0B-8067-4F55-931B-99930974F443}" type="presParOf" srcId="{A7DA0460-232A-4155-A75C-9E50DE66E92E}" destId="{4E587EA1-F54A-4080-A5B3-FE6B96D5C18B}" srcOrd="0" destOrd="0" presId="urn:microsoft.com/office/officeart/2005/8/layout/cycle7"/>
    <dgm:cxn modelId="{E8932B17-CBC2-4C85-BF60-C871C838BE50}" type="presParOf" srcId="{A7DA0460-232A-4155-A75C-9E50DE66E92E}" destId="{37C26A22-8AE9-4B89-ABBE-2CD2668836C5}" srcOrd="1" destOrd="0" presId="urn:microsoft.com/office/officeart/2005/8/layout/cycle7"/>
    <dgm:cxn modelId="{C8D1FBA0-EB11-4929-B624-2F452642E0A2}" type="presParOf" srcId="{37C26A22-8AE9-4B89-ABBE-2CD2668836C5}" destId="{B7EB9187-BC4F-44C6-A3FC-DB9B07767870}" srcOrd="0" destOrd="0" presId="urn:microsoft.com/office/officeart/2005/8/layout/cycle7"/>
    <dgm:cxn modelId="{BE57F69B-18CF-4CA6-95EB-D1DE0CDBC433}" type="presParOf" srcId="{A7DA0460-232A-4155-A75C-9E50DE66E92E}" destId="{6238364C-62D1-4E7C-8EB9-2ADF22426521}" srcOrd="2" destOrd="0" presId="urn:microsoft.com/office/officeart/2005/8/layout/cycle7"/>
    <dgm:cxn modelId="{394A9CC4-A736-4F89-83F8-6D6A112929AF}" type="presParOf" srcId="{A7DA0460-232A-4155-A75C-9E50DE66E92E}" destId="{C1886766-BA71-4474-968D-3115FF457697}" srcOrd="3" destOrd="0" presId="urn:microsoft.com/office/officeart/2005/8/layout/cycle7"/>
    <dgm:cxn modelId="{6C809376-28B4-4EE8-BEA7-C4138C39A346}" type="presParOf" srcId="{C1886766-BA71-4474-968D-3115FF457697}" destId="{576DF24D-D37F-41DC-BEAF-D1F3C4395F2E}" srcOrd="0" destOrd="0" presId="urn:microsoft.com/office/officeart/2005/8/layout/cycle7"/>
    <dgm:cxn modelId="{F04135C1-5777-4185-8FFF-BE622ED730C2}" type="presParOf" srcId="{A7DA0460-232A-4155-A75C-9E50DE66E92E}" destId="{244A8DF5-E3DF-40A8-8B5E-6DD6964981B8}" srcOrd="4" destOrd="0" presId="urn:microsoft.com/office/officeart/2005/8/layout/cycle7"/>
    <dgm:cxn modelId="{68131A7C-B74E-4D46-AC1E-F7BBAA0D6BEA}" type="presParOf" srcId="{A7DA0460-232A-4155-A75C-9E50DE66E92E}" destId="{6B639E6B-C721-4B73-AA0B-4776EA60D5A7}" srcOrd="5" destOrd="0" presId="urn:microsoft.com/office/officeart/2005/8/layout/cycle7"/>
    <dgm:cxn modelId="{AE8B20EB-36AF-4B2A-8EA4-3873E0361B42}" type="presParOf" srcId="{6B639E6B-C721-4B73-AA0B-4776EA60D5A7}" destId="{7511C6B6-D48C-4E36-B827-427D340AE5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7B01-618F-4BAD-9FC0-06351EC67B06}" type="datetime1">
              <a:rPr lang="en-US" smtClean="0"/>
              <a:t>5/19/2020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598D-65E5-475E-8DE1-A91C4F73186C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F53E-6404-4E7A-83DF-5CCDBFC548CB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75AF-57B8-4F57-87EF-37C1064E78DC}" type="datetime1">
              <a:rPr lang="en-US" smtClean="0"/>
              <a:t>5/19/2020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4224-B7FD-4EE2-AC50-85D81BC9CFCF}" type="datetime1">
              <a:rPr lang="en-US" smtClean="0"/>
              <a:t>5/19/2020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C1C-3882-48FB-8C77-4CF1E84D4761}" type="datetime1">
              <a:rPr lang="en-US" smtClean="0"/>
              <a:t>5/19/2020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0F7F-9A85-4690-8F9B-E601B68373EA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913E-F18D-4ADC-A552-E9A31360298C}" type="datetime1">
              <a:rPr lang="en-US" smtClean="0"/>
              <a:t>5/19/2020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85D-472F-42EA-B8A4-15AAF5F4C264}" type="datetime1">
              <a:rPr lang="en-US" smtClean="0"/>
              <a:t>5/19/2020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A60E-D60E-4856-A313-40264F8CB5C5}" type="datetime1">
              <a:rPr lang="en-US" smtClean="0"/>
              <a:t>5/19/2020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92F9-6AF8-4E99-ACE0-33E173114D76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C6B244-C212-476D-AFD6-801B29FA38F9}" type="datetime1">
              <a:rPr lang="en-US" smtClean="0"/>
              <a:t>5/19/2020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gif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9326" y="5441043"/>
            <a:ext cx="29546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DED64F-40E7-45AB-8D5A-ADEFE94C9E4C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277">
        <p15:prstTrans prst="curtains"/>
      </p:transition>
    </mc:Choice>
    <mc:Fallback xmlns="">
      <p:transition spd="slow" advTm="16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-0.00399 -0.0081 -0.01806 -0.01597 -0.02292 -0.01597 C -0.05399 -0.01597 -0.08594 0.10903 -0.08594 0.23403 C -0.08594 0.17107 -0.10191 0.10903 -0.11701 0.10903 C -0.13299 0.10903 -0.14809 0.17199 -0.14809 0.23403 C -0.14809 0.20301 -0.15608 0.17107 -0.16406 0.17107 C -0.17205 0.17107 -0.18004 0.20209 -0.18004 0.23403 C -0.18004 0.21806 -0.18403 0.20301 -0.18802 0.20301 C -0.19201 0.20301 -0.19601 0.21899 -0.19601 0.23403 C -0.19601 0.22593 -0.19809 0.21806 -0.2 0.21806 C -0.20104 0.21806 -0.20399 0.22616 -0.20399 0.23403 C -0.20399 0.2301 -0.20504 0.22593 -0.20608 0.22593 C -0.20608 0.225 -0.20816 0.22987 -0.20816 0.23403 C -0.20816 0.23195 -0.20816 0.2301 -0.2092 0.2301 C -0.2092 0.23102 -0.21024 0.23218 -0.21024 0.23403 C -0.21024 0.23311 -0.21024 0.23195 -0.21024 0.23102 C -0.21129 0.23102 -0.21129 0.23195 -0.21129 0.23311 C -0.21233 0.23311 -0.21233 0.23218 -0.21233 0.23102 C -0.21337 0.23102 -0.21337 0.23195 -0.21337 0.2331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321185D-472F-42EA-B8A4-15AAF5F4C264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8316520"/>
              </p:ext>
            </p:extLst>
          </p:nvPr>
        </p:nvGraphicFramePr>
        <p:xfrm>
          <a:off x="457200" y="10668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334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125"/>
            <a:ext cx="7772400" cy="838200"/>
          </a:xfrm>
          <a:blipFill>
            <a:blip r:embed="rId3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প্রবীণকল্যাণে সমাজকর্মীর ভূমিকা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92250"/>
            <a:ext cx="8382000" cy="498475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 marL="457200" indent="-457200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প্রতিনিধি 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(Change Agent)</a:t>
            </a: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হিসেবে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মানবতাবোধকে দর্শন হিসেবে  </a:t>
            </a:r>
            <a:endParaRPr lang="en-US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প্রচার-প্রচারণা </a:t>
            </a:r>
            <a:endParaRPr lang="en-US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 পদক্ষেপ গ্রহণ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 বৃদ্ধি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সক্ষমকারীর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(Enabler)</a:t>
            </a: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  </a:t>
            </a:r>
            <a:endParaRPr lang="en-US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 (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Counseling) </a:t>
            </a: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পরামর্শ দান </a:t>
            </a:r>
            <a:endParaRPr lang="en-US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ওকালতি (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Advocacy) </a:t>
            </a: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 </a:t>
            </a:r>
            <a:endParaRPr lang="en-US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AD31A0-E8DA-4233-9FCB-75765D2160D4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05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3505200" cy="990600"/>
          </a:xfrm>
          <a:solidFill>
            <a:srgbClr val="7EC86A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5300" b="1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১। প্রবীণ কল্যাণ সম্পর্কে আলোচনা করে এর ওপর একটি প্রতিবেদন তৈরি কর।  </a:t>
            </a: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8E4F069-8B03-4A81-A129-CDA93D00339C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057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914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ym typeface="Wingdings"/>
              </a:rPr>
              <a:t></a:t>
            </a:r>
            <a:r>
              <a:rPr lang="bn-IN" sz="49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কোন প্রশ্ন আছে?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934200" cy="40386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9720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9CDE5B-F6FE-48D2-BDC3-5E6ACE69706B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2281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2484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সমাজকর্ম প্রথম দিকে কোন সমস্যা সমাধানে কাজ করতো?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ক) অর্থনৈতিক সমস্যা              খ) রাজনৈতিক সমস্যা 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গ) মনো-সামাজিক সমস্যা         ঘ) নগরায়ণজনিত সমস্যা  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প্রবীণকল্যাণে সমাজকর্মীর ভূমিকা হলো –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আর্থিক সহায়তা প্রদান                                 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বিভিন্ন প্রকার প্রচারণার ব্যবস্থা করা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সরকারকে বিভিন্ন কর্মসূচি গ্রহণের জন্য প্রভাবিত করা  </a:t>
            </a: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নিচের কোনটি সঠিক?</a:t>
            </a: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ক)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খ)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ও 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ঘ)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,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</a:t>
            </a:r>
            <a:endParaRPr lang="bn-IN" sz="3200" b="1" dirty="0" smtClean="0">
              <a:solidFill>
                <a:srgbClr val="7EC86A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3FB031-D3A0-48DC-88BC-7C09E3548BBE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</p:txBody>
      </p:sp>
    </p:spTree>
    <p:custDataLst>
      <p:tags r:id="rId1"/>
    </p:custDataLst>
  </p:cSld>
  <p:clrMapOvr>
    <a:masterClrMapping/>
  </p:clrMapOvr>
  <p:transition spd="slow" advTm="849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মিনিটের মধ্যে উত্তর করবে -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 কল্যাণে একজন সমাজকর্মীর ভূমিকা অপরিসীম – বক্তব্যটি বিশ্লেষণ কর।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205F335-D1B7-4E1A-ABF5-1CF5257152A7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40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228600"/>
            <a:ext cx="2895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sz="4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9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rgbClr val="310C50"/>
                </a:solidFill>
              </a:rPr>
              <a:t>    </a:t>
            </a:r>
            <a:endParaRPr lang="bn-IN" sz="2400" b="1" dirty="0" smtClean="0">
              <a:solidFill>
                <a:srgbClr val="310C50"/>
              </a:solidFill>
            </a:endParaRPr>
          </a:p>
          <a:p>
            <a:pPr algn="just">
              <a:buNone/>
            </a:pP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None/>
            </a:pPr>
            <a:endParaRPr lang="bn-IN" sz="2400" b="1" dirty="0" smtClean="0">
              <a:solidFill>
                <a:srgbClr val="310C50"/>
              </a:solidFill>
            </a:endParaRPr>
          </a:p>
          <a:p>
            <a:pPr algn="just">
              <a:buNone/>
            </a:pP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প্রবীণ কল্যাণ সম্পর্কিত যাবতীয় সৃজনশীল প্রশ্নগুলো পড়বে।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AFB4ED-7D4D-4F51-A3D8-6E5B9F4C2179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629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321185D-472F-42EA-B8A4-15AAF5F4C264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/>
              <a:t>  </a:t>
            </a:r>
            <a:endParaRPr lang="en-US" sz="10000" b="1" dirty="0">
              <a:solidFill>
                <a:srgbClr val="00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02C22B-E004-460A-BDD5-266A37368B2D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31"/>
            <a:ext cx="9216631" cy="6880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9408" y="0"/>
            <a:ext cx="5585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3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399 -0.0081 0.01805 -0.01597 0.02291 -0.01597 C 0.05399 -0.01597 0.08593 0.10903 0.08593 0.23403 C 0.08593 0.17107 0.10191 0.10903 0.11701 0.10903 C 0.13298 0.10903 0.14809 0.17199 0.14809 0.23403 C 0.14809 0.20301 0.15607 0.17107 0.16406 0.17107 C 0.17204 0.17107 0.18003 0.20209 0.18003 0.23403 C 0.18003 0.21806 0.18402 0.20301 0.18802 0.20301 C 0.19201 0.20301 0.196 0.21898 0.196 0.23403 C 0.196 0.22593 0.19809 0.21806 0.2 0.21806 C 0.20104 0.21806 0.20399 0.22616 0.20399 0.23403 C 0.20399 0.23009 0.20503 0.22593 0.20607 0.22593 C 0.20607 0.22685 0.20816 0.22986 0.20816 0.23403 C 0.20816 0.23195 0.20816 0.23009 0.2092 0.23009 C 0.2092 0.23102 0.21024 0.23218 0.21024 0.23403 C 0.21024 0.2331 0.21024 0.23195 0.21024 0.23102 C 0.21128 0.23102 0.21128 0.23195 0.21128 0.2331 C 0.21232 0.2331 0.21232 0.23218 0.21232 0.23102 C 0.21336 0.23102 0.21336 0.23195 0.21336 0.2331 " pathEditMode="relative" rAng="0" ptsTypes="AAAAAAAAAAAAAAAAAAA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০১৭১০০৮৩০১৩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4556" y="283430"/>
            <a:ext cx="38443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40" y="2175392"/>
            <a:ext cx="4562475" cy="39909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CD6477E-401E-4040-920B-C27143C569CF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5358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b="1" dirty="0" smtClean="0"/>
              <a:t> 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বিষয়ঃ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২য় পত্র (২৭২)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অধ্যায়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– ২য়ঃ সমাজকর্মের শাখা 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পাঠঃ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1৪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1৫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১0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মে, ২০২০  /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3164" y="333869"/>
            <a:ext cx="41376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962275" cy="38977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B199481-53E5-49B0-95D1-4D421D30BC6B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225">
        <p15:prstTrans prst="peelOff"/>
      </p:transition>
    </mc:Choice>
    <mc:Fallback xmlns="">
      <p:transition spd="slow" advTm="37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65125"/>
            <a:ext cx="7010400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 দ্বারা আমরা কি বুঝতে পারি?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FA1AFC-76F1-4646-A6A0-6DD6715A62D2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1" y="1134566"/>
            <a:ext cx="9144000" cy="5707512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6015">
        <p14:gallery dir="l"/>
      </p:transition>
    </mc:Choice>
    <mc:Fallback xmlns="">
      <p:transition spd="slow" advTm="116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C 0.06892 3.7037E-6 0.125 0.05601 0.125 0.125 C 0.125 0.19398 0.06892 0.25 3.05556E-6 0.25 C -0.06893 0.25 -0.125 0.19398 -0.125 0.125 C -0.125 0.05601 -0.06893 3.7037E-6 3.05556E-6 3.7037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4648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2495550" y="1413319"/>
            <a:ext cx="45339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 কল্যাণ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55508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403CDD-7B88-4A6B-9F56-3C1C9909B329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87350"/>
            <a:ext cx="2362200" cy="2797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52" y="2362200"/>
            <a:ext cx="2392060" cy="1688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" y="2327719"/>
            <a:ext cx="6784364" cy="45575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3034">
        <p:checker/>
      </p:transition>
    </mc:Choice>
    <mc:Fallback xmlns="">
      <p:transition spd="slow" advTm="4303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3657600" cy="685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05800" cy="4343400"/>
          </a:xfrm>
          <a:blipFill>
            <a:blip r:embed="rId5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প্রবীণ কারা তা বলতে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প্রবীণ কল্যাণের </a:t>
            </a:r>
            <a:r>
              <a:rPr lang="bn-IN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 </a:t>
            </a:r>
            <a:r>
              <a:rPr lang="bn-IN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প্রবীণ কল্যাণে সমাজকর্মীর ভূমিকা বিশ্লেষণ করতে পারবে। </a:t>
            </a:r>
          </a:p>
          <a:p>
            <a:pPr algn="just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6DA12B9-E02E-41C5-B4F4-523CDEAFE54D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320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3563"/>
            <a:ext cx="7350457" cy="1066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প্রবীণ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900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5181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8800"/>
            <a:ext cx="9144000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প্রবীণ নীতি অনুযায়ী, “৬০ বছর বা তদূর্ধব ব্যক্তিরা প্রবীণ।”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প্রবীণ হিতৈষী সংঘের মতে, “৫৫ বছর বা তদূর্ধব বয়সীরাই হচ্ছেন প্রবীণ।”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বিশ্লেষণ অনুযায়ী, “স্বল্পোন্নত দেশে ৬০ বছর বয়স এবং উন্নত দেশে ৬৫ বছর বয়স হলে তাকে প্রবীণ ধরা হয়।”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9B8576F-40BC-4329-9A10-43812E4676B4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829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 কল্যাণের ধারণা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846638"/>
          </a:xfr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প্রবীণকল্যাণ হলো সমাজকর্ম অনুশীলনের বিশেষায়িত শাখা, যাতে প্রবীণ জনগোষ্ঠীর কল্যাণে সমাজকর্মের জ্ঞান, নীতি, দক্ষতা ও কৌশল এবং পদ্ধতির প্রয়োগ করা হয়। </a:t>
            </a:r>
          </a:p>
          <a:p>
            <a:pPr algn="just">
              <a:buFont typeface="Wingdings" pitchFamily="2" charset="2"/>
              <a:buChar char="v"/>
            </a:pP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অভিধান এর সংজ্ঞা অনুসারে - 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Gerontological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Social Work is an orientation and specialization in social work concerned with the psycho-social treatment of older people. The development and management of needs, social service and programs for older individuals.” 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945752-F330-4C3B-A12A-AC8B84CFD320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1065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65125"/>
            <a:ext cx="7086600" cy="93027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9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প্রবীণদের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কল্যাণে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কর্মসূচি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গ্র্যাচুইটি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 ভাতা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বৃদ্ধনিবাস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5E1B588-53F0-4447-9808-3BEE5194F89F}" type="datetime1">
              <a:rPr lang="en-US" smtClean="0"/>
              <a:pPr algn="r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6672">
        <p:checker/>
      </p:transition>
    </mc:Choice>
    <mc:Fallback xmlns="">
      <p:transition spd="slow" advTm="12667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5|1.8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5|24.1|6.9|12.7|1.5|6|4.4|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7.2|1.2|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0.3|6.2|20.5|5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8|5.1|4.9|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2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1456</TotalTime>
  <Words>416</Words>
  <Application>Microsoft Office PowerPoint</Application>
  <PresentationFormat>On-screen Show (4:3)</PresentationFormat>
  <Paragraphs>122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PowerPoint Presentation</vt:lpstr>
      <vt:lpstr>                                                        মোঃ বিপুল রেজা         প্রভাষক, সমাজকর্ম বিভাগ         সরকারি মুজিব কলেজ         কোম্পানীগঞ্জ, নোয়াখালী।         মোবাঃ ০১৭১০০৮৩০১৩          </vt:lpstr>
      <vt:lpstr>       শ্রেণিঃ দ্বাদশ       বিষয়ঃ সমাজকর্ম ২য় পত্র (২৭২)       অধ্যায় – ২য়ঃ সমাজকর্মের শাখা        পাঠঃ 1৪ – 1৫           তারিখঃ ১0 মে, ২০২০  /  সময়ঃ ৪৫ মিনিট</vt:lpstr>
      <vt:lpstr>PowerPoint Presentation</vt:lpstr>
      <vt:lpstr>PowerPoint Presentation</vt:lpstr>
      <vt:lpstr>শিখনফল                           INTRODUCTION</vt:lpstr>
      <vt:lpstr> প্রবীণ   </vt:lpstr>
      <vt:lpstr>প্রবীণ কল্যাণের ধারণা  </vt:lpstr>
      <vt:lpstr> প্রবীণদের কল্যাণে কর্মসূচি     </vt:lpstr>
      <vt:lpstr>PowerPoint Presentation</vt:lpstr>
      <vt:lpstr>প্রবীণকল্যাণে সমাজকর্মীর ভূমিকা </vt:lpstr>
      <vt:lpstr>দলীয় কাজ     </vt:lpstr>
      <vt:lpstr> কোন প্রশ্ন আছে?  </vt:lpstr>
      <vt:lpstr>মূল্যায়ন  </vt:lpstr>
      <vt:lpstr>একক কাজ </vt:lpstr>
      <vt:lpstr> বাড়ির কাজ   </vt:lpstr>
      <vt:lpstr>PowerPoint Presentation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bipul.sw@gmail.com</cp:lastModifiedBy>
  <cp:revision>603</cp:revision>
  <dcterms:created xsi:type="dcterms:W3CDTF">2006-08-16T00:00:00Z</dcterms:created>
  <dcterms:modified xsi:type="dcterms:W3CDTF">2020-05-19T05:23:29Z</dcterms:modified>
</cp:coreProperties>
</file>