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2"/>
  </p:notesMasterIdLst>
  <p:sldIdLst>
    <p:sldId id="388" r:id="rId2"/>
    <p:sldId id="389" r:id="rId3"/>
    <p:sldId id="390" r:id="rId4"/>
    <p:sldId id="391" r:id="rId5"/>
    <p:sldId id="392" r:id="rId6"/>
    <p:sldId id="393" r:id="rId7"/>
    <p:sldId id="394" r:id="rId8"/>
    <p:sldId id="395" r:id="rId9"/>
    <p:sldId id="396" r:id="rId10"/>
    <p:sldId id="397" r:id="rId11"/>
    <p:sldId id="398" r:id="rId12"/>
    <p:sldId id="399" r:id="rId13"/>
    <p:sldId id="400" r:id="rId14"/>
    <p:sldId id="401" r:id="rId15"/>
    <p:sldId id="402" r:id="rId16"/>
    <p:sldId id="403" r:id="rId17"/>
    <p:sldId id="404" r:id="rId18"/>
    <p:sldId id="405" r:id="rId19"/>
    <p:sldId id="406" r:id="rId20"/>
    <p:sldId id="40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D4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8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433A9-E75E-41F1-9866-2BBFE70F3C42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AABED-7C9B-4866-9799-0691B517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1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7E947-EE84-4C66-8D1B-BF2CD043C4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7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3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4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5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4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0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2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1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6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7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6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3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9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158" y="1536609"/>
            <a:ext cx="5795683" cy="5002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052482" y="-325851"/>
            <a:ext cx="640871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66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স্বাগত</a:t>
            </a:r>
            <a:r>
              <a:rPr lang="en-US" sz="166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115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0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154" y="4352258"/>
            <a:ext cx="4414835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**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শিল্প কাকে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381363" y="1963599"/>
            <a:ext cx="640414" cy="1586427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 w="762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826951" y="586151"/>
            <a:ext cx="2389652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খাতায় লেখ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3881" y="586151"/>
            <a:ext cx="2752722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 cmpd="thinThick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4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0.34479 0.28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40" y="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4459" y="293781"/>
            <a:ext cx="4586289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 শিল্পের </a:t>
            </a:r>
            <a:r>
              <a:rPr lang="bn-BD" sz="4800" dirty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প্রকার ভেদ</a:t>
            </a:r>
            <a:endParaRPr lang="en-US" sz="4800" dirty="0"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24024" y="1658885"/>
            <a:ext cx="197509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প্রজনন শিল্প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33784" y="2632248"/>
            <a:ext cx="196533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নিষ্কাশন শিল্প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4024" y="3656280"/>
            <a:ext cx="1963384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নির্মাণ শিল্প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4470" y="4748965"/>
            <a:ext cx="194465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উৎপাদন শিল্প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4470" y="5759900"/>
            <a:ext cx="1975097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সেবা শিল্প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5274136" y="2269898"/>
            <a:ext cx="484632" cy="355478"/>
          </a:xfrm>
          <a:prstGeom prst="downArrow">
            <a:avLst/>
          </a:prstGeom>
          <a:noFill/>
          <a:ln w="762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own Arrow 8"/>
          <p:cNvSpPr/>
          <p:nvPr/>
        </p:nvSpPr>
        <p:spPr>
          <a:xfrm>
            <a:off x="5254400" y="1214092"/>
            <a:ext cx="484632" cy="355478"/>
          </a:xfrm>
          <a:prstGeom prst="downArrow">
            <a:avLst/>
          </a:prstGeom>
          <a:noFill/>
          <a:ln w="762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wn Arrow 9"/>
          <p:cNvSpPr/>
          <p:nvPr/>
        </p:nvSpPr>
        <p:spPr>
          <a:xfrm>
            <a:off x="5274136" y="3250608"/>
            <a:ext cx="484632" cy="355478"/>
          </a:xfrm>
          <a:prstGeom prst="downArrow">
            <a:avLst/>
          </a:prstGeom>
          <a:noFill/>
          <a:ln w="762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wn Arrow 10"/>
          <p:cNvSpPr/>
          <p:nvPr/>
        </p:nvSpPr>
        <p:spPr>
          <a:xfrm>
            <a:off x="5254400" y="4328023"/>
            <a:ext cx="484632" cy="355478"/>
          </a:xfrm>
          <a:prstGeom prst="downArrow">
            <a:avLst/>
          </a:prstGeom>
          <a:noFill/>
          <a:ln w="762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11"/>
          <p:cNvSpPr/>
          <p:nvPr/>
        </p:nvSpPr>
        <p:spPr>
          <a:xfrm>
            <a:off x="5254400" y="5359937"/>
            <a:ext cx="484632" cy="355478"/>
          </a:xfrm>
          <a:prstGeom prst="downArrow">
            <a:avLst/>
          </a:prstGeom>
          <a:noFill/>
          <a:ln w="762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na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70" y="1358153"/>
            <a:ext cx="2427190" cy="1858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image_195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70" y="4087906"/>
            <a:ext cx="2416270" cy="1964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Chandra-(6)201606161054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7689" y="1161752"/>
            <a:ext cx="2554943" cy="1674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silpo_40406_148789142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7688" y="3063764"/>
            <a:ext cx="2554943" cy="1751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china-mbbs-300x184_f_improf_300x18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9847" y="5041352"/>
            <a:ext cx="2512784" cy="1433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8" name="Straight Arrow Connector 17"/>
          <p:cNvCxnSpPr/>
          <p:nvPr/>
        </p:nvCxnSpPr>
        <p:spPr>
          <a:xfrm flipH="1">
            <a:off x="3449500" y="1998801"/>
            <a:ext cx="1010201" cy="0"/>
          </a:xfrm>
          <a:prstGeom prst="straightConnector1">
            <a:avLst/>
          </a:prstGeom>
          <a:ln w="76200" cmpd="thinThick">
            <a:solidFill>
              <a:schemeClr val="accent6">
                <a:lumMod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385178" y="3217023"/>
            <a:ext cx="1138846" cy="932464"/>
          </a:xfrm>
          <a:prstGeom prst="straightConnector1">
            <a:avLst/>
          </a:prstGeom>
          <a:ln w="76200" cmpd="thinThick">
            <a:solidFill>
              <a:schemeClr val="accent6">
                <a:lumMod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487408" y="2537398"/>
            <a:ext cx="1618568" cy="1160348"/>
          </a:xfrm>
          <a:prstGeom prst="straightConnector1">
            <a:avLst/>
          </a:prstGeom>
          <a:ln w="76200" cmpd="thinThick">
            <a:solidFill>
              <a:schemeClr val="accent6">
                <a:lumMod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510832" y="4162136"/>
            <a:ext cx="1595144" cy="586829"/>
          </a:xfrm>
          <a:prstGeom prst="straightConnector1">
            <a:avLst/>
          </a:prstGeom>
          <a:ln w="76200" cmpd="thinThick">
            <a:solidFill>
              <a:schemeClr val="accent6">
                <a:lumMod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578609" y="6052287"/>
            <a:ext cx="1527367" cy="0"/>
          </a:xfrm>
          <a:prstGeom prst="straightConnector1">
            <a:avLst/>
          </a:prstGeom>
          <a:ln w="76200" cmpd="thinThick">
            <a:solidFill>
              <a:schemeClr val="accent6">
                <a:lumMod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3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7142" y="4616919"/>
            <a:ext cx="1734670" cy="584775"/>
          </a:xfrm>
          <a:prstGeom prst="rect">
            <a:avLst/>
          </a:prstGeom>
          <a:noFill/>
          <a:ln w="57150"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নার্সারি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72859" y="4616919"/>
            <a:ext cx="1976718" cy="584775"/>
          </a:xfrm>
          <a:prstGeom prst="rect">
            <a:avLst/>
          </a:prstGeom>
          <a:noFill/>
          <a:ln w="57150"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হ্যাচারি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3035" y="5314566"/>
            <a:ext cx="7924800" cy="1077218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 cmpd="tri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যে শিল্পের উৎপাদিত সামগ্রী পুনরায় সৃষ্টি বা উৎপাদনের কাজে ব্যবহৃত হয় তাকে প্রজনন শিল্প বলে।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686" y="1181804"/>
            <a:ext cx="3893579" cy="2581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901" y="1148733"/>
            <a:ext cx="3468933" cy="2549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Down Arrow 6"/>
          <p:cNvSpPr/>
          <p:nvPr/>
        </p:nvSpPr>
        <p:spPr>
          <a:xfrm>
            <a:off x="3422160" y="3875963"/>
            <a:ext cx="484632" cy="628083"/>
          </a:xfrm>
          <a:prstGeom prst="downArrow">
            <a:avLst/>
          </a:prstGeom>
          <a:noFill/>
          <a:ln w="762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own Arrow 7"/>
          <p:cNvSpPr/>
          <p:nvPr/>
        </p:nvSpPr>
        <p:spPr>
          <a:xfrm>
            <a:off x="8523368" y="3875963"/>
            <a:ext cx="484632" cy="628083"/>
          </a:xfrm>
          <a:prstGeom prst="downArrow">
            <a:avLst/>
          </a:prstGeom>
          <a:noFill/>
          <a:ln w="762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307998" y="335207"/>
            <a:ext cx="3564861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 cmpd="tri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4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792" y="1132764"/>
            <a:ext cx="3962400" cy="2600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712166" y="4603511"/>
            <a:ext cx="2209421" cy="584775"/>
          </a:xfrm>
          <a:prstGeom prst="rect">
            <a:avLst/>
          </a:prstGeom>
          <a:noFill/>
          <a:ln w="57150"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গ্যাস উত্তোলন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25208" y="4603510"/>
            <a:ext cx="2057400" cy="584775"/>
          </a:xfrm>
          <a:prstGeom prst="rect">
            <a:avLst/>
          </a:prstGeom>
          <a:noFill/>
          <a:ln w="57150"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পানি নিষ্কাশন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2480" y="5311645"/>
            <a:ext cx="7391400" cy="1077218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 cmpd="tri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যে শিল্পের মাধ্যমে ভূগর্ভ, পানি বা বায়ু হতে প্রাকৃতিক সম্পদ আহরণ করা হয় তাকে নিষ্কাশন শিল্প বলে।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987" y="1132763"/>
            <a:ext cx="3579387" cy="2729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Down Arrow 6"/>
          <p:cNvSpPr/>
          <p:nvPr/>
        </p:nvSpPr>
        <p:spPr>
          <a:xfrm>
            <a:off x="8233363" y="3971499"/>
            <a:ext cx="351079" cy="508650"/>
          </a:xfrm>
          <a:prstGeom prst="downArrow">
            <a:avLst/>
          </a:prstGeom>
          <a:noFill/>
          <a:ln w="762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own Arrow 7"/>
          <p:cNvSpPr/>
          <p:nvPr/>
        </p:nvSpPr>
        <p:spPr>
          <a:xfrm>
            <a:off x="3604759" y="3862315"/>
            <a:ext cx="424233" cy="611859"/>
          </a:xfrm>
          <a:prstGeom prst="downArrow">
            <a:avLst/>
          </a:prstGeom>
          <a:noFill/>
          <a:ln w="762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450138" y="262230"/>
            <a:ext cx="3783225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 cmpd="tri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1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ndra-(6)201606161054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970" y="1193689"/>
            <a:ext cx="3707064" cy="2529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15793" y="5176477"/>
            <a:ext cx="7848600" cy="1323439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 cmpd="tri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যে শিল্পের মাধ্যমে রাস্তাঘাট ,সেতু ইত্যাদি নির্মাণ করা হয় তাকে নির্মাণ শিল্প বলে।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89602" y="4496487"/>
            <a:ext cx="2209800" cy="584775"/>
          </a:xfrm>
          <a:prstGeom prst="rect">
            <a:avLst/>
          </a:prstGeom>
          <a:noFill/>
          <a:ln w="57150"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রাস্তানির্মাণ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443" y="1193689"/>
            <a:ext cx="4056528" cy="2463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141491" y="4478191"/>
            <a:ext cx="2209800" cy="584775"/>
          </a:xfrm>
          <a:prstGeom prst="rect">
            <a:avLst/>
          </a:prstGeom>
          <a:noFill/>
          <a:ln w="57150"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সেতু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নির্মাণ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552186" y="3818608"/>
            <a:ext cx="378369" cy="607920"/>
          </a:xfrm>
          <a:prstGeom prst="downArrow">
            <a:avLst/>
          </a:prstGeom>
          <a:noFill/>
          <a:ln w="762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own Arrow 7"/>
          <p:cNvSpPr/>
          <p:nvPr/>
        </p:nvSpPr>
        <p:spPr>
          <a:xfrm>
            <a:off x="8004075" y="3800312"/>
            <a:ext cx="375650" cy="535248"/>
          </a:xfrm>
          <a:prstGeom prst="downArrow">
            <a:avLst/>
          </a:prstGeom>
          <a:noFill/>
          <a:ln w="762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42096" y="343172"/>
            <a:ext cx="2595994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 cmpd="tri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0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lpo_40406_14878914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084" y="1146412"/>
            <a:ext cx="3767007" cy="2811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076" y="1182729"/>
            <a:ext cx="4032162" cy="2738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457986" y="4603443"/>
            <a:ext cx="1671541" cy="584775"/>
          </a:xfrm>
          <a:prstGeom prst="rect">
            <a:avLst/>
          </a:prstGeom>
          <a:noFill/>
          <a:ln w="57150"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86238" y="4671685"/>
            <a:ext cx="1415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বস্ত্র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8349" y="4631190"/>
            <a:ext cx="2178043" cy="584775"/>
          </a:xfrm>
          <a:prstGeom prst="rect">
            <a:avLst/>
          </a:prstGeom>
          <a:noFill/>
          <a:ln w="57150"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8055054" y="3992308"/>
            <a:ext cx="420206" cy="531789"/>
          </a:xfrm>
          <a:prstGeom prst="downArrow">
            <a:avLst/>
          </a:prstGeom>
          <a:noFill/>
          <a:ln w="762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own Arrow 7"/>
          <p:cNvSpPr/>
          <p:nvPr/>
        </p:nvSpPr>
        <p:spPr>
          <a:xfrm>
            <a:off x="3051440" y="4045457"/>
            <a:ext cx="374148" cy="478639"/>
          </a:xfrm>
          <a:prstGeom prst="downArrow">
            <a:avLst/>
          </a:prstGeom>
          <a:noFill/>
          <a:ln w="762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658219" y="5336294"/>
            <a:ext cx="9396000" cy="1080000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 cmpd="tri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30526" y="5275825"/>
            <a:ext cx="9323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 শিল্পে শ্রম ও যন্ত্রের ব্যবহারের মাধ্যমে কাঁচামালকে প্রক্রিয়াজাত করে চুড়ান্ত পণ্যে রূপান্তর করা হয় তাকে উৎপাদন শিল্প বলা হয়।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00544" y="4718797"/>
            <a:ext cx="1793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29527" y="343297"/>
            <a:ext cx="3564861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 cmpd="tri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7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165" y="1282890"/>
            <a:ext cx="3802965" cy="2537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387531" y="4533315"/>
            <a:ext cx="2209800" cy="584775"/>
          </a:xfrm>
          <a:prstGeom prst="rect">
            <a:avLst/>
          </a:prstGeom>
          <a:noFill/>
          <a:ln w="57150"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9017" y="4525525"/>
            <a:ext cx="2209800" cy="584775"/>
          </a:xfrm>
          <a:prstGeom prst="rect">
            <a:avLst/>
          </a:prstGeom>
          <a:noFill/>
          <a:ln w="57150"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882" y="5209954"/>
            <a:ext cx="9108000" cy="1224000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 cmpd="tri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250115" y="3910830"/>
            <a:ext cx="484632" cy="545911"/>
          </a:xfrm>
          <a:prstGeom prst="downArrow">
            <a:avLst/>
          </a:prstGeom>
          <a:noFill/>
          <a:ln w="762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own Arrow 6"/>
          <p:cNvSpPr/>
          <p:nvPr/>
        </p:nvSpPr>
        <p:spPr>
          <a:xfrm>
            <a:off x="8071601" y="3910830"/>
            <a:ext cx="484632" cy="545911"/>
          </a:xfrm>
          <a:prstGeom prst="downArrow">
            <a:avLst/>
          </a:prstGeom>
          <a:noFill/>
          <a:ln w="762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82" y="1282890"/>
            <a:ext cx="4400851" cy="2536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001682" y="5231336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যে শিল্প বিভিন্ন প্রকার সেবা প্রদানের মাধ্যমে মানুষের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জীবনযাত্রা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সহজ ও আরামদায়ক করে তাকে সেবা শিল্প বলে।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2331" y="4596015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ব্যাংকিং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সেবা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79932" y="4596015"/>
            <a:ext cx="1625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স্বাস্থ্য সেবা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1362" y="379700"/>
            <a:ext cx="5388741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 cmpd="tri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দুটিতে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0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/>
      <p:bldP spid="10" grpId="0"/>
      <p:bldP spid="11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4414" y="3749054"/>
            <a:ext cx="6155140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701570" y="1795389"/>
            <a:ext cx="640414" cy="1586427"/>
          </a:xfrm>
          <a:prstGeom prst="downArrow">
            <a:avLst/>
          </a:prstGeom>
          <a:solidFill>
            <a:schemeClr val="bg2">
              <a:lumMod val="75000"/>
            </a:schemeClr>
          </a:solidFill>
          <a:ln w="762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826951" y="586151"/>
            <a:ext cx="2389652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খাতায় লেখ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5416" y="586151"/>
            <a:ext cx="2752722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 cmpd="thinThick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2722" y="3810609"/>
            <a:ext cx="5898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**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যে কোন দু’টি শিল্পের সংজ্ঞা দাও।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1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0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0.34479 0.284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40" y="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7203" y="424591"/>
            <a:ext cx="2789585" cy="11079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</a:t>
            </a:r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ল্যায়ন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406233" y="553793"/>
            <a:ext cx="5679584" cy="2496156"/>
            <a:chOff x="1420941" y="952847"/>
            <a:chExt cx="9072541" cy="2895591"/>
          </a:xfrm>
        </p:grpSpPr>
        <p:pic>
          <p:nvPicPr>
            <p:cNvPr id="4" name="Picture 3" descr="C:\Documents and Settings\Lab 47\My Documents\My Pictures\New Folder (2)\Teacher_4.gif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12936" y="952847"/>
              <a:ext cx="1540532" cy="2895591"/>
            </a:xfrm>
            <a:prstGeom prst="rect">
              <a:avLst/>
            </a:prstGeom>
            <a:noFill/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4062" y="1452966"/>
              <a:ext cx="3889420" cy="2395472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isometricOffAxis2Left"/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0941" y="1352282"/>
              <a:ext cx="3197757" cy="24961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isometricOffAxis1Right"/>
              <a:lightRig rig="threePt" dir="t"/>
            </a:scene3d>
          </p:spPr>
        </p:pic>
      </p:grpSp>
      <p:sp>
        <p:nvSpPr>
          <p:cNvPr id="7" name="TextBox 6"/>
          <p:cNvSpPr txBox="1"/>
          <p:nvPr/>
        </p:nvSpPr>
        <p:spPr>
          <a:xfrm>
            <a:off x="2030148" y="3544075"/>
            <a:ext cx="8088683" cy="2592000"/>
          </a:xfrm>
          <a:prstGeom prst="rect">
            <a:avLst/>
          </a:prstGeom>
          <a:noFill/>
          <a:ln w="57150"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15113" y="3716690"/>
            <a:ext cx="55974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১। উৎপাদনের বাহন কোনটি?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নিষ্কাশণ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উদাহারণ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৩। শিল্প কত প্রকার ও কি কি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৪। প্রজনন শিল্প কাকে বলে?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৫। স্বাস্থ্য সেবা কোন শিল্পের অন্তর্গত 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7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336" y="2507092"/>
            <a:ext cx="11777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**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নিচের ছকটি ব্যবহার করে বিভিন্ন প্রকার শিল্পের পাঁচটি করে উদাহরণ লিখে আনবে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4336" y="3474513"/>
          <a:ext cx="11072815" cy="2583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3807"/>
                <a:gridCol w="2313808"/>
                <a:gridCol w="1932556"/>
                <a:gridCol w="2321063"/>
                <a:gridCol w="1901581"/>
              </a:tblGrid>
              <a:tr h="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প্রজনন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শিল্প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নিষ্কাশন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শিল্প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নির্মাণ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শিল্প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উৎপাদন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শিল্প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সেবা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মূলক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শিল্প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</a:tr>
              <a:tr h="1943102">
                <a:tc>
                  <a:txBody>
                    <a:bodyPr/>
                    <a:lstStyle/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</a:p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</a:t>
                      </a:r>
                    </a:p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</a:t>
                      </a:r>
                    </a:p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</a:t>
                      </a:r>
                    </a:p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৫।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</a:p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</a:t>
                      </a:r>
                    </a:p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</a:t>
                      </a:r>
                    </a:p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</a:t>
                      </a:r>
                    </a:p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৫।</a:t>
                      </a:r>
                      <a:endParaRPr lang="en-US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</a:p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</a:t>
                      </a:r>
                    </a:p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</a:t>
                      </a:r>
                    </a:p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</a:t>
                      </a:r>
                    </a:p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৫।</a:t>
                      </a:r>
                      <a:endParaRPr lang="en-US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</a:p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</a:t>
                      </a:r>
                    </a:p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</a:t>
                      </a:r>
                    </a:p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</a:t>
                      </a:r>
                    </a:p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৫।</a:t>
                      </a:r>
                      <a:endParaRPr lang="en-US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</a:p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</a:t>
                      </a:r>
                    </a:p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</a:t>
                      </a:r>
                    </a:p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</a:t>
                      </a:r>
                    </a:p>
                    <a:p>
                      <a:r>
                        <a:rPr lang="bn-BD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৫।</a:t>
                      </a:r>
                      <a:endParaRPr lang="en-US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4" name="Picture 3" descr="14822202543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3425" y="386706"/>
            <a:ext cx="3325432" cy="19504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38467" y="648031"/>
            <a:ext cx="3733800" cy="10156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marL="685800" indent="-685800" algn="ctr" eaLnBrk="1" hangingPunct="1">
              <a:buFont typeface="Wingdings" pitchFamily="2" charset="2"/>
              <a:buChar char="q"/>
            </a:pPr>
            <a:r>
              <a:rPr lang="bn-BD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0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5904" y="545910"/>
            <a:ext cx="5568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9709" y="900752"/>
            <a:ext cx="1788918" cy="2060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383439" y="3084394"/>
            <a:ext cx="4121624" cy="37856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387" y="4230806"/>
            <a:ext cx="6100549" cy="23083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এলএম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আছহাব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হৃদয়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পেকুয়া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385" y="1121106"/>
            <a:ext cx="2332275" cy="3109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2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1816" y="586854"/>
            <a:ext cx="780651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746" y="2898656"/>
            <a:ext cx="5167455" cy="3438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1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725-g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72" y="263584"/>
            <a:ext cx="3375613" cy="2472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$_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72" y="4039756"/>
            <a:ext cx="3056895" cy="2373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Bagerhat-Photo-13.09.20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6242" y="4123474"/>
            <a:ext cx="3238616" cy="2290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1485371974-334e3y8tdetcfke8han3l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6242" y="347301"/>
            <a:ext cx="3129566" cy="2444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515" y="263584"/>
            <a:ext cx="3168200" cy="2659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604" y="4123473"/>
            <a:ext cx="2909372" cy="2290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Down Arrow 7"/>
          <p:cNvSpPr/>
          <p:nvPr/>
        </p:nvSpPr>
        <p:spPr>
          <a:xfrm>
            <a:off x="1929385" y="2927234"/>
            <a:ext cx="484632" cy="978408"/>
          </a:xfrm>
          <a:prstGeom prst="downArrow">
            <a:avLst/>
          </a:prstGeom>
          <a:noFill/>
          <a:ln w="762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 rot="5400000">
            <a:off x="10014920" y="3292953"/>
            <a:ext cx="740747" cy="484632"/>
          </a:xfrm>
          <a:prstGeom prst="rightArrow">
            <a:avLst/>
          </a:prstGeom>
          <a:noFill/>
          <a:ln w="762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 rot="16200000">
            <a:off x="5438921" y="3233537"/>
            <a:ext cx="859577" cy="484632"/>
          </a:xfrm>
          <a:prstGeom prst="rightArrow">
            <a:avLst/>
          </a:prstGeom>
          <a:noFill/>
          <a:ln w="762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7784858" y="1392869"/>
            <a:ext cx="740747" cy="484632"/>
          </a:xfrm>
          <a:prstGeom prst="rightArrow">
            <a:avLst/>
          </a:prstGeom>
          <a:noFill/>
          <a:ln w="762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>
            <a:off x="3697589" y="5292463"/>
            <a:ext cx="740747" cy="484632"/>
          </a:xfrm>
          <a:prstGeom prst="rightArrow">
            <a:avLst/>
          </a:prstGeom>
          <a:noFill/>
          <a:ln w="762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lowchart: Connector 12"/>
          <p:cNvSpPr/>
          <p:nvPr/>
        </p:nvSpPr>
        <p:spPr>
          <a:xfrm>
            <a:off x="1961566" y="1635185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6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"/>
                            </p:stCondLst>
                            <p:childTnLst>
                              <p:par>
                                <p:cTn id="66" presetID="0" presetClass="pat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26 0.17662 0.00065 0.35301 0.00104 0.5294 L 0.30429 0.53935 L 0.30429 -0.02732 L 0.67604 -0.01759 L 0.68255 0.55879 L 0.68255 0.55879 L 0.68255 0.55879 " pathEditMode="relative" ptsTypes="AAAAAAAA">
                                      <p:cBhvr>
                                        <p:cTn id="6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8804" y="1420909"/>
            <a:ext cx="4896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</a:t>
            </a:r>
            <a:r>
              <a:rPr lang="bn-B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21755" y="466164"/>
            <a:ext cx="3733714" cy="120032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72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BD" sz="54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জকের পাঠ..</a:t>
            </a:r>
            <a:endParaRPr lang="en-US" sz="5400" b="1" spc="150" dirty="0" smtClean="0">
              <a:ln w="11430"/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4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700551" y="1047201"/>
            <a:ext cx="386355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96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80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খনফল..</a:t>
            </a:r>
            <a:endParaRPr lang="en-US" sz="8000" dirty="0"/>
          </a:p>
        </p:txBody>
      </p:sp>
      <p:sp>
        <p:nvSpPr>
          <p:cNvPr id="5" name="TextBox 4"/>
          <p:cNvSpPr txBox="1"/>
          <p:nvPr/>
        </p:nvSpPr>
        <p:spPr>
          <a:xfrm>
            <a:off x="720529" y="2801529"/>
            <a:ext cx="112212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।শিল্প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২।শিল্পের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ভেদ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র্ণনা করতে 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02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936" y="1533598"/>
            <a:ext cx="3872114" cy="3025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605791" y="5315548"/>
            <a:ext cx="7540897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 cmpd="tri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কয়লা থেকে বিদ্যুৎ উৎপাদন করা হচ্ছে।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_195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283" y="1533598"/>
            <a:ext cx="3916535" cy="3188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ight Arrow 4"/>
          <p:cNvSpPr/>
          <p:nvPr/>
        </p:nvSpPr>
        <p:spPr>
          <a:xfrm>
            <a:off x="5200099" y="3046462"/>
            <a:ext cx="1429555" cy="484632"/>
          </a:xfrm>
          <a:prstGeom prst="rightArrow">
            <a:avLst/>
          </a:prstGeom>
          <a:noFill/>
          <a:ln w="762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351921" y="361878"/>
            <a:ext cx="6399072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 cmpd="tri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7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60" y="1523645"/>
            <a:ext cx="3958242" cy="3257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256" y="1547489"/>
            <a:ext cx="3923571" cy="3233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ight Arrow 3"/>
          <p:cNvSpPr/>
          <p:nvPr/>
        </p:nvSpPr>
        <p:spPr>
          <a:xfrm>
            <a:off x="5336144" y="2922026"/>
            <a:ext cx="1360870" cy="484632"/>
          </a:xfrm>
          <a:prstGeom prst="rightArrow">
            <a:avLst/>
          </a:prstGeom>
          <a:noFill/>
          <a:ln w="762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264379" y="5388313"/>
            <a:ext cx="829408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 cmpd="tri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কাঠ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আসবাবপত্র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তৈরি করা হয়েছে।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1969" y="389089"/>
            <a:ext cx="6399072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 cmpd="tri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4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49" y="1690500"/>
            <a:ext cx="4230911" cy="2919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557" y="1690499"/>
            <a:ext cx="3948179" cy="2919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ight Arrow 3"/>
          <p:cNvSpPr/>
          <p:nvPr/>
        </p:nvSpPr>
        <p:spPr>
          <a:xfrm>
            <a:off x="5169026" y="2718026"/>
            <a:ext cx="1365165" cy="484632"/>
          </a:xfrm>
          <a:prstGeom prst="rightArrow">
            <a:avLst/>
          </a:prstGeom>
          <a:noFill/>
          <a:ln w="762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623790" y="5101021"/>
            <a:ext cx="7330786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 cmpd="tri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সূতা থেকে কাপড় তৈরি করা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েছে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1921" y="404164"/>
            <a:ext cx="6399072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 cmpd="tri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2339" y="4203808"/>
            <a:ext cx="9900000" cy="2157496"/>
          </a:xfrm>
          <a:prstGeom prst="rect">
            <a:avLst/>
          </a:prstGeom>
          <a:noFill/>
          <a:ln w="76200" cmpd="tri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7746" y="4422312"/>
            <a:ext cx="10215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শিল্পের সংজ্ঞা</a:t>
            </a:r>
            <a:r>
              <a:rPr lang="en-US" sz="4000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যে প্রক্রিয়ায় প্রাকৃতিক সম্পদ আহরণ,কাঁচামালে রুপদান এবং প্রক্রিয়াজাত করণের মাধ্যমে কাঁচামালকে মানুষের ব্যবহার উপযোগী পণ্যে পরিণত করা হয় তাকে শিল্প বলা হয়।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8861" y="1012546"/>
            <a:ext cx="9900000" cy="1440000"/>
          </a:xfrm>
          <a:prstGeom prst="rect">
            <a:avLst/>
          </a:prstGeom>
          <a:noFill/>
          <a:ln w="76200" cmpd="tri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2503" y="1012546"/>
            <a:ext cx="90987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কয়লা থেকে বিদ্যুৎ উৎপাদন, কাঠ থেকে আসবাবপত্র এবং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সূতা থেকে কাপড় তৈরি সবই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উদাহরণ?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3024" y="2936566"/>
            <a:ext cx="1287887" cy="584775"/>
          </a:xfrm>
          <a:prstGeom prst="rect">
            <a:avLst/>
          </a:prstGeom>
          <a:noFill/>
          <a:ln w="57150" cmpd="thinThick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1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18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animBg="1"/>
      <p:bldP spid="5" grpId="0" build="p"/>
      <p:bldP spid="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8364</TotalTime>
  <Words>524</Words>
  <Application>Microsoft Office PowerPoint</Application>
  <PresentationFormat>Widescreen</PresentationFormat>
  <Paragraphs>126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MADRASHA</dc:creator>
  <cp:lastModifiedBy>Lm Ashab Uddin Ridoy</cp:lastModifiedBy>
  <cp:revision>1056</cp:revision>
  <dcterms:created xsi:type="dcterms:W3CDTF">2019-05-27T04:34:07Z</dcterms:created>
  <dcterms:modified xsi:type="dcterms:W3CDTF">2020-04-19T03:53:58Z</dcterms:modified>
</cp:coreProperties>
</file>