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335" r:id="rId23"/>
    <p:sldId id="336" r:id="rId24"/>
    <p:sldId id="334" r:id="rId25"/>
    <p:sldId id="330" r:id="rId26"/>
    <p:sldId id="332" r:id="rId27"/>
    <p:sldId id="278" r:id="rId28"/>
    <p:sldId id="279" r:id="rId29"/>
    <p:sldId id="283" r:id="rId30"/>
    <p:sldId id="337" r:id="rId31"/>
    <p:sldId id="285" r:id="rId32"/>
    <p:sldId id="286" r:id="rId33"/>
    <p:sldId id="287" r:id="rId34"/>
    <p:sldId id="288" r:id="rId35"/>
    <p:sldId id="289" r:id="rId36"/>
    <p:sldId id="290" r:id="rId37"/>
    <p:sldId id="343" r:id="rId38"/>
    <p:sldId id="338" r:id="rId39"/>
    <p:sldId id="344" r:id="rId40"/>
    <p:sldId id="345" r:id="rId41"/>
    <p:sldId id="342" r:id="rId42"/>
    <p:sldId id="339" r:id="rId43"/>
    <p:sldId id="340" r:id="rId44"/>
    <p:sldId id="341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2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A61F4-CC84-4082-9C36-6F8F2D059C33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1B8B8-2787-43E0-8277-A443C0EEB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8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জানানো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1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বর্ধিত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বহিস্থ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নির্ণয়ঃ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03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বর্ধিত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বহিস্থ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নির্ণয়ঃ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33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বর্ধিত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বহিস্থ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নির্ণয়ঃ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03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বর্ধিত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বহিস্থ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নির্ণয়ঃ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20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বর্ধিত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বহিস্থ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নির্ণয়ঃ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6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বর্ধিত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বহিস্থ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নির্ণয়ঃ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61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বর্ধিত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বহিস্থ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নির্ণয়ঃ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06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বিপতীপ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নির্ণয়ঃ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9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বিপতীপ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নির্ণয়ঃ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8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বিপতীপ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জ্ঞানকে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অন্তস্থঃকোণ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বর্ধিত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বহিস্থ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নির্ণয়ঃ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34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682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বিপতীপ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জ্ঞানকে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ত্রিভুজের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অন্তস্থঃকোণ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বর্ধিত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বহিস্থ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নির্ণয়ঃ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80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বিপতীপ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জ্ঞানকে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অন্তস্থঃকোণ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বর্ধিত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বহিস্থ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নির্ণয়ঃ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18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এর সাথে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বিষয়সমূহ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63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সমান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বাহু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বাহুর)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173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এর সাথে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বিষয়সমূহ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60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১৫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-এ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সমস্যাগুলো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সেগলো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063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(১) </a:t>
            </a:r>
            <a:r>
              <a:rPr lang="en-US" sz="1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ক্ষেত্রফল নির্ণয়ের </a:t>
            </a:r>
            <a:r>
              <a:rPr lang="en-US" sz="1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1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প্রতিপাদন</a:t>
            </a:r>
            <a:r>
              <a:rPr lang="en-US" sz="1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(২) 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বাহু ও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বাহু) থেকে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ক্ষেত্রফল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নির্ণয়, (৩) </a:t>
            </a:r>
            <a:r>
              <a:rPr lang="en-US" sz="1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ক্ষেত্রফল নির্ণয়ের </a:t>
            </a:r>
            <a:r>
              <a:rPr lang="en-US" sz="1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প্রতিপাদন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(৪)সমান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বাহু ও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বাহু) থেকে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নির্ণয় । 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310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ক্ষেত্রফল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নির্ণয়ের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প্রতিপাদন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578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ক্ষেত্রফল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নির্ণয়ের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প্রতিপাদন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992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 সমান বাহু ও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বাহু) থেকে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ক্ষেত্রফল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as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 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42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baseline="0" dirty="0" smtClean="0">
                <a:latin typeface="+mn-lt"/>
                <a:cs typeface="+mn-cs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674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বাহু ও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বাহু) থেকে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ক্ষেত্রফল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407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বাহু ও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বাহু) থেকে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ক্ষেত্রফল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নির্ণয়ের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909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বাহু ও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বাহু) থেকে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ক্ষেত্রফল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274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বাহু ও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বাহু) থেকে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ক্ষেত্রফল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নির্ণয়ের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799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বাহু ও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বাহু) থেকে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ক্ষেত্রফল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17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884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কাজের উত্তর।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605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নির্ণয়ের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প্রতিপাদন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905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বাহু ও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বাহু) থেকে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569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57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455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কাজের উত্তর।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533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759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956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কৃতজ্ঞতা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স্বীকার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90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baseline="0" dirty="0" smtClean="0">
                <a:latin typeface="+mn-lt"/>
                <a:cs typeface="+mn-cs"/>
              </a:rPr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75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52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</a:t>
            </a: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সনাক্তকরণ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এর </a:t>
            </a: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অন্তস্থঃ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নির্ণয়ঃ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08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</a:t>
            </a: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সনাক্তকরণ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এর </a:t>
            </a: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অন্তস্থঃ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নির্ণয়ঃ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98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সমান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বাহুর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সমান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নির্ণয়ঃ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3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BD86-FF4D-46A0-8876-96A6BF358077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059E-5A14-4321-9226-E542D14AD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BD86-FF4D-46A0-8876-96A6BF358077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059E-5A14-4321-9226-E542D14AD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7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BD86-FF4D-46A0-8876-96A6BF358077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059E-5A14-4321-9226-E542D14AD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9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BD86-FF4D-46A0-8876-96A6BF358077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059E-5A14-4321-9226-E542D14AD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1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BD86-FF4D-46A0-8876-96A6BF358077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059E-5A14-4321-9226-E542D14AD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2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BD86-FF4D-46A0-8876-96A6BF358077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059E-5A14-4321-9226-E542D14AD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6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BD86-FF4D-46A0-8876-96A6BF358077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059E-5A14-4321-9226-E542D14AD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6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BD86-FF4D-46A0-8876-96A6BF358077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059E-5A14-4321-9226-E542D14AD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8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BD86-FF4D-46A0-8876-96A6BF358077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059E-5A14-4321-9226-E542D14AD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BD86-FF4D-46A0-8876-96A6BF358077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059E-5A14-4321-9226-E542D14AD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6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BD86-FF4D-46A0-8876-96A6BF358077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059E-5A14-4321-9226-E542D14AD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BD86-FF4D-46A0-8876-96A6BF358077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A059E-5A14-4321-9226-E542D14AD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8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8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9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72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73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76.png"/><Relationship Id="rId5" Type="http://schemas.openxmlformats.org/officeDocument/2006/relationships/image" Target="../media/image59.png"/><Relationship Id="rId10" Type="http://schemas.openxmlformats.org/officeDocument/2006/relationships/image" Target="../media/image75.png"/><Relationship Id="rId4" Type="http://schemas.openxmlformats.org/officeDocument/2006/relationships/image" Target="../media/image58.png"/><Relationship Id="rId9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77.png"/><Relationship Id="rId5" Type="http://schemas.openxmlformats.org/officeDocument/2006/relationships/image" Target="../media/image59.png"/><Relationship Id="rId10" Type="http://schemas.openxmlformats.org/officeDocument/2006/relationships/image" Target="../media/image75.png"/><Relationship Id="rId4" Type="http://schemas.openxmlformats.org/officeDocument/2006/relationships/image" Target="../media/image58.png"/><Relationship Id="rId9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" Type="http://schemas.openxmlformats.org/officeDocument/2006/relationships/image" Target="../media/image99.png"/><Relationship Id="rId7" Type="http://schemas.openxmlformats.org/officeDocument/2006/relationships/image" Target="../media/image86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105.png"/><Relationship Id="rId5" Type="http://schemas.openxmlformats.org/officeDocument/2006/relationships/image" Target="../media/image101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4" Type="http://schemas.openxmlformats.org/officeDocument/2006/relationships/image" Target="../media/image100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1.png"/><Relationship Id="rId18" Type="http://schemas.openxmlformats.org/officeDocument/2006/relationships/image" Target="../media/image95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88.png"/><Relationship Id="rId17" Type="http://schemas.openxmlformats.org/officeDocument/2006/relationships/image" Target="../media/image94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114.png"/><Relationship Id="rId15" Type="http://schemas.openxmlformats.org/officeDocument/2006/relationships/image" Target="../media/image98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image" Target="../media/image83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png"/><Relationship Id="rId18" Type="http://schemas.openxmlformats.org/officeDocument/2006/relationships/image" Target="../media/image172.png"/><Relationship Id="rId3" Type="http://schemas.openxmlformats.org/officeDocument/2006/relationships/image" Target="../media/image157.png"/><Relationship Id="rId21" Type="http://schemas.openxmlformats.org/officeDocument/2006/relationships/image" Target="../media/image116.pn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17" Type="http://schemas.openxmlformats.org/officeDocument/2006/relationships/image" Target="../media/image171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70.png"/><Relationship Id="rId20" Type="http://schemas.openxmlformats.org/officeDocument/2006/relationships/image" Target="../media/image1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5" Type="http://schemas.openxmlformats.org/officeDocument/2006/relationships/image" Target="../media/image169.png"/><Relationship Id="rId10" Type="http://schemas.openxmlformats.org/officeDocument/2006/relationships/image" Target="../media/image164.png"/><Relationship Id="rId19" Type="http://schemas.openxmlformats.org/officeDocument/2006/relationships/image" Target="../media/image173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18" Type="http://schemas.openxmlformats.org/officeDocument/2006/relationships/image" Target="../media/image130.png"/><Relationship Id="rId26" Type="http://schemas.openxmlformats.org/officeDocument/2006/relationships/image" Target="../media/image138.png"/><Relationship Id="rId3" Type="http://schemas.openxmlformats.org/officeDocument/2006/relationships/image" Target="../media/image1150.png"/><Relationship Id="rId21" Type="http://schemas.openxmlformats.org/officeDocument/2006/relationships/image" Target="../media/image133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17" Type="http://schemas.openxmlformats.org/officeDocument/2006/relationships/image" Target="../media/image129.png"/><Relationship Id="rId25" Type="http://schemas.openxmlformats.org/officeDocument/2006/relationships/image" Target="../media/image137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0.png"/><Relationship Id="rId11" Type="http://schemas.openxmlformats.org/officeDocument/2006/relationships/image" Target="../media/image123.png"/><Relationship Id="rId24" Type="http://schemas.openxmlformats.org/officeDocument/2006/relationships/image" Target="../media/image136.png"/><Relationship Id="rId5" Type="http://schemas.openxmlformats.org/officeDocument/2006/relationships/image" Target="../media/image1170.png"/><Relationship Id="rId15" Type="http://schemas.openxmlformats.org/officeDocument/2006/relationships/image" Target="../media/image127.png"/><Relationship Id="rId23" Type="http://schemas.openxmlformats.org/officeDocument/2006/relationships/image" Target="../media/image135.png"/><Relationship Id="rId10" Type="http://schemas.openxmlformats.org/officeDocument/2006/relationships/image" Target="../media/image122.png"/><Relationship Id="rId19" Type="http://schemas.openxmlformats.org/officeDocument/2006/relationships/image" Target="../media/image131.png"/><Relationship Id="rId4" Type="http://schemas.openxmlformats.org/officeDocument/2006/relationships/image" Target="../media/image1160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Relationship Id="rId22" Type="http://schemas.openxmlformats.org/officeDocument/2006/relationships/image" Target="../media/image1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0.png"/><Relationship Id="rId13" Type="http://schemas.openxmlformats.org/officeDocument/2006/relationships/image" Target="../media/image179.png"/><Relationship Id="rId18" Type="http://schemas.openxmlformats.org/officeDocument/2006/relationships/image" Target="../media/image184.png"/><Relationship Id="rId26" Type="http://schemas.openxmlformats.org/officeDocument/2006/relationships/image" Target="../media/image192.png"/><Relationship Id="rId3" Type="http://schemas.openxmlformats.org/officeDocument/2006/relationships/image" Target="../media/image175.png"/><Relationship Id="rId21" Type="http://schemas.openxmlformats.org/officeDocument/2006/relationships/image" Target="../media/image187.png"/><Relationship Id="rId34" Type="http://schemas.openxmlformats.org/officeDocument/2006/relationships/image" Target="../media/image200.png"/><Relationship Id="rId7" Type="http://schemas.openxmlformats.org/officeDocument/2006/relationships/image" Target="../media/image1730.png"/><Relationship Id="rId12" Type="http://schemas.openxmlformats.org/officeDocument/2006/relationships/image" Target="../media/image178.png"/><Relationship Id="rId17" Type="http://schemas.openxmlformats.org/officeDocument/2006/relationships/image" Target="../media/image183.png"/><Relationship Id="rId25" Type="http://schemas.openxmlformats.org/officeDocument/2006/relationships/image" Target="../media/image191.png"/><Relationship Id="rId33" Type="http://schemas.openxmlformats.org/officeDocument/2006/relationships/image" Target="../media/image199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82.png"/><Relationship Id="rId20" Type="http://schemas.openxmlformats.org/officeDocument/2006/relationships/image" Target="../media/image186.png"/><Relationship Id="rId29" Type="http://schemas.openxmlformats.org/officeDocument/2006/relationships/image" Target="../media/image1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20.png"/><Relationship Id="rId11" Type="http://schemas.openxmlformats.org/officeDocument/2006/relationships/image" Target="../media/image177.png"/><Relationship Id="rId24" Type="http://schemas.openxmlformats.org/officeDocument/2006/relationships/image" Target="../media/image190.png"/><Relationship Id="rId32" Type="http://schemas.openxmlformats.org/officeDocument/2006/relationships/image" Target="../media/image198.png"/><Relationship Id="rId5" Type="http://schemas.openxmlformats.org/officeDocument/2006/relationships/image" Target="../media/image1710.png"/><Relationship Id="rId15" Type="http://schemas.openxmlformats.org/officeDocument/2006/relationships/image" Target="../media/image181.png"/><Relationship Id="rId23" Type="http://schemas.openxmlformats.org/officeDocument/2006/relationships/image" Target="../media/image189.png"/><Relationship Id="rId28" Type="http://schemas.openxmlformats.org/officeDocument/2006/relationships/image" Target="../media/image194.png"/><Relationship Id="rId10" Type="http://schemas.openxmlformats.org/officeDocument/2006/relationships/image" Target="../media/image1760.png"/><Relationship Id="rId19" Type="http://schemas.openxmlformats.org/officeDocument/2006/relationships/image" Target="../media/image185.png"/><Relationship Id="rId31" Type="http://schemas.openxmlformats.org/officeDocument/2006/relationships/image" Target="../media/image197.png"/><Relationship Id="rId4" Type="http://schemas.openxmlformats.org/officeDocument/2006/relationships/image" Target="../media/image176.png"/><Relationship Id="rId9" Type="http://schemas.openxmlformats.org/officeDocument/2006/relationships/image" Target="../media/image1750.png"/><Relationship Id="rId14" Type="http://schemas.openxmlformats.org/officeDocument/2006/relationships/image" Target="../media/image180.png"/><Relationship Id="rId22" Type="http://schemas.openxmlformats.org/officeDocument/2006/relationships/image" Target="../media/image188.png"/><Relationship Id="rId27" Type="http://schemas.openxmlformats.org/officeDocument/2006/relationships/image" Target="../media/image193.png"/><Relationship Id="rId30" Type="http://schemas.openxmlformats.org/officeDocument/2006/relationships/image" Target="../media/image196.png"/><Relationship Id="rId35" Type="http://schemas.openxmlformats.org/officeDocument/2006/relationships/image" Target="../media/image20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0.png"/><Relationship Id="rId13" Type="http://schemas.openxmlformats.org/officeDocument/2006/relationships/image" Target="../media/image179.png"/><Relationship Id="rId18" Type="http://schemas.openxmlformats.org/officeDocument/2006/relationships/image" Target="../media/image208.png"/><Relationship Id="rId26" Type="http://schemas.openxmlformats.org/officeDocument/2006/relationships/image" Target="../media/image213.png"/><Relationship Id="rId3" Type="http://schemas.openxmlformats.org/officeDocument/2006/relationships/image" Target="../media/image2000.png"/><Relationship Id="rId21" Type="http://schemas.openxmlformats.org/officeDocument/2006/relationships/image" Target="../media/image210.png"/><Relationship Id="rId7" Type="http://schemas.openxmlformats.org/officeDocument/2006/relationships/image" Target="../media/image204.png"/><Relationship Id="rId12" Type="http://schemas.openxmlformats.org/officeDocument/2006/relationships/image" Target="../media/image206.png"/><Relationship Id="rId17" Type="http://schemas.openxmlformats.org/officeDocument/2006/relationships/image" Target="../media/image183.png"/><Relationship Id="rId25" Type="http://schemas.openxmlformats.org/officeDocument/2006/relationships/image" Target="../media/image212.png"/><Relationship Id="rId33" Type="http://schemas.openxmlformats.org/officeDocument/2006/relationships/image" Target="../media/image1990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82.png"/><Relationship Id="rId20" Type="http://schemas.openxmlformats.org/officeDocument/2006/relationships/image" Target="../media/image209.png"/><Relationship Id="rId29" Type="http://schemas.openxmlformats.org/officeDocument/2006/relationships/image" Target="../media/image2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3.png"/><Relationship Id="rId11" Type="http://schemas.openxmlformats.org/officeDocument/2006/relationships/image" Target="../media/image177.png"/><Relationship Id="rId24" Type="http://schemas.openxmlformats.org/officeDocument/2006/relationships/image" Target="../media/image190.png"/><Relationship Id="rId32" Type="http://schemas.openxmlformats.org/officeDocument/2006/relationships/image" Target="../media/image1980.png"/><Relationship Id="rId5" Type="http://schemas.openxmlformats.org/officeDocument/2006/relationships/image" Target="../media/image202.png"/><Relationship Id="rId15" Type="http://schemas.openxmlformats.org/officeDocument/2006/relationships/image" Target="../media/image181.png"/><Relationship Id="rId23" Type="http://schemas.openxmlformats.org/officeDocument/2006/relationships/image" Target="../media/image211.png"/><Relationship Id="rId28" Type="http://schemas.openxmlformats.org/officeDocument/2006/relationships/image" Target="../media/image214.png"/><Relationship Id="rId10" Type="http://schemas.openxmlformats.org/officeDocument/2006/relationships/image" Target="../media/image205.png"/><Relationship Id="rId19" Type="http://schemas.openxmlformats.org/officeDocument/2006/relationships/image" Target="../media/image185.png"/><Relationship Id="rId31" Type="http://schemas.openxmlformats.org/officeDocument/2006/relationships/image" Target="../media/image216.png"/><Relationship Id="rId4" Type="http://schemas.openxmlformats.org/officeDocument/2006/relationships/image" Target="../media/image2010.png"/><Relationship Id="rId9" Type="http://schemas.openxmlformats.org/officeDocument/2006/relationships/image" Target="../media/image1750.png"/><Relationship Id="rId14" Type="http://schemas.openxmlformats.org/officeDocument/2006/relationships/image" Target="../media/image207.png"/><Relationship Id="rId22" Type="http://schemas.openxmlformats.org/officeDocument/2006/relationships/image" Target="../media/image188.png"/><Relationship Id="rId27" Type="http://schemas.openxmlformats.org/officeDocument/2006/relationships/image" Target="../media/image1930.png"/><Relationship Id="rId30" Type="http://schemas.openxmlformats.org/officeDocument/2006/relationships/image" Target="../media/image196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179.png"/><Relationship Id="rId18" Type="http://schemas.openxmlformats.org/officeDocument/2006/relationships/image" Target="../media/image225.png"/><Relationship Id="rId26" Type="http://schemas.openxmlformats.org/officeDocument/2006/relationships/image" Target="../media/image230.png"/><Relationship Id="rId3" Type="http://schemas.openxmlformats.org/officeDocument/2006/relationships/image" Target="../media/image217.png"/><Relationship Id="rId21" Type="http://schemas.openxmlformats.org/officeDocument/2006/relationships/image" Target="../media/image227.png"/><Relationship Id="rId7" Type="http://schemas.openxmlformats.org/officeDocument/2006/relationships/image" Target="../media/image220.png"/><Relationship Id="rId12" Type="http://schemas.openxmlformats.org/officeDocument/2006/relationships/image" Target="../media/image223.png"/><Relationship Id="rId17" Type="http://schemas.openxmlformats.org/officeDocument/2006/relationships/image" Target="../media/image183.png"/><Relationship Id="rId25" Type="http://schemas.openxmlformats.org/officeDocument/2006/relationships/image" Target="../media/image229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82.png"/><Relationship Id="rId20" Type="http://schemas.openxmlformats.org/officeDocument/2006/relationships/image" Target="../media/image226.png"/><Relationship Id="rId29" Type="http://schemas.openxmlformats.org/officeDocument/2006/relationships/image" Target="../media/image19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20.png"/><Relationship Id="rId11" Type="http://schemas.openxmlformats.org/officeDocument/2006/relationships/image" Target="../media/image177.png"/><Relationship Id="rId24" Type="http://schemas.openxmlformats.org/officeDocument/2006/relationships/image" Target="../media/image190.png"/><Relationship Id="rId32" Type="http://schemas.openxmlformats.org/officeDocument/2006/relationships/image" Target="../media/image235.png"/><Relationship Id="rId5" Type="http://schemas.openxmlformats.org/officeDocument/2006/relationships/image" Target="../media/image219.png"/><Relationship Id="rId15" Type="http://schemas.openxmlformats.org/officeDocument/2006/relationships/image" Target="../media/image181.png"/><Relationship Id="rId23" Type="http://schemas.openxmlformats.org/officeDocument/2006/relationships/image" Target="../media/image228.png"/><Relationship Id="rId28" Type="http://schemas.openxmlformats.org/officeDocument/2006/relationships/image" Target="../media/image232.png"/><Relationship Id="rId10" Type="http://schemas.openxmlformats.org/officeDocument/2006/relationships/image" Target="../media/image222.png"/><Relationship Id="rId19" Type="http://schemas.openxmlformats.org/officeDocument/2006/relationships/image" Target="../media/image185.png"/><Relationship Id="rId31" Type="http://schemas.openxmlformats.org/officeDocument/2006/relationships/image" Target="../media/image234.png"/><Relationship Id="rId4" Type="http://schemas.openxmlformats.org/officeDocument/2006/relationships/image" Target="../media/image218.png"/><Relationship Id="rId9" Type="http://schemas.openxmlformats.org/officeDocument/2006/relationships/image" Target="../media/image1750.png"/><Relationship Id="rId14" Type="http://schemas.openxmlformats.org/officeDocument/2006/relationships/image" Target="../media/image224.png"/><Relationship Id="rId22" Type="http://schemas.openxmlformats.org/officeDocument/2006/relationships/image" Target="../media/image188.png"/><Relationship Id="rId27" Type="http://schemas.openxmlformats.org/officeDocument/2006/relationships/image" Target="../media/image231.png"/><Relationship Id="rId30" Type="http://schemas.openxmlformats.org/officeDocument/2006/relationships/image" Target="../media/image2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7.png"/><Relationship Id="rId18" Type="http://schemas.openxmlformats.org/officeDocument/2006/relationships/image" Target="../media/image252.png"/><Relationship Id="rId3" Type="http://schemas.openxmlformats.org/officeDocument/2006/relationships/image" Target="../media/image6.jpeg"/><Relationship Id="rId7" Type="http://schemas.openxmlformats.org/officeDocument/2006/relationships/image" Target="../media/image241.png"/><Relationship Id="rId12" Type="http://schemas.openxmlformats.org/officeDocument/2006/relationships/image" Target="../media/image246.png"/><Relationship Id="rId17" Type="http://schemas.openxmlformats.org/officeDocument/2006/relationships/image" Target="../media/image251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11" Type="http://schemas.openxmlformats.org/officeDocument/2006/relationships/image" Target="../media/image245.png"/><Relationship Id="rId5" Type="http://schemas.openxmlformats.org/officeDocument/2006/relationships/image" Target="../media/image239.png"/><Relationship Id="rId15" Type="http://schemas.openxmlformats.org/officeDocument/2006/relationships/image" Target="../media/image249.png"/><Relationship Id="rId10" Type="http://schemas.openxmlformats.org/officeDocument/2006/relationships/image" Target="../media/image244.png"/><Relationship Id="rId4" Type="http://schemas.openxmlformats.org/officeDocument/2006/relationships/image" Target="../media/image238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13" Type="http://schemas.openxmlformats.org/officeDocument/2006/relationships/image" Target="../media/image263.png"/><Relationship Id="rId3" Type="http://schemas.openxmlformats.org/officeDocument/2006/relationships/image" Target="../media/image253.png"/><Relationship Id="rId7" Type="http://schemas.openxmlformats.org/officeDocument/2006/relationships/image" Target="../media/image257.png"/><Relationship Id="rId12" Type="http://schemas.openxmlformats.org/officeDocument/2006/relationships/image" Target="../media/image26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7.png"/><Relationship Id="rId11" Type="http://schemas.openxmlformats.org/officeDocument/2006/relationships/image" Target="../media/image261.png"/><Relationship Id="rId5" Type="http://schemas.openxmlformats.org/officeDocument/2006/relationships/image" Target="../media/image255.png"/><Relationship Id="rId10" Type="http://schemas.openxmlformats.org/officeDocument/2006/relationships/image" Target="../media/image260.png"/><Relationship Id="rId4" Type="http://schemas.openxmlformats.org/officeDocument/2006/relationships/image" Target="../media/image254.png"/><Relationship Id="rId9" Type="http://schemas.openxmlformats.org/officeDocument/2006/relationships/image" Target="../media/image25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13" Type="http://schemas.openxmlformats.org/officeDocument/2006/relationships/image" Target="../media/image273.png"/><Relationship Id="rId18" Type="http://schemas.openxmlformats.org/officeDocument/2006/relationships/image" Target="../media/image278.png"/><Relationship Id="rId3" Type="http://schemas.openxmlformats.org/officeDocument/2006/relationships/image" Target="../media/image256.png"/><Relationship Id="rId7" Type="http://schemas.openxmlformats.org/officeDocument/2006/relationships/image" Target="../media/image267.png"/><Relationship Id="rId12" Type="http://schemas.openxmlformats.org/officeDocument/2006/relationships/image" Target="../media/image272.png"/><Relationship Id="rId17" Type="http://schemas.openxmlformats.org/officeDocument/2006/relationships/image" Target="../media/image277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276.png"/><Relationship Id="rId20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6.png"/><Relationship Id="rId11" Type="http://schemas.openxmlformats.org/officeDocument/2006/relationships/image" Target="../media/image271.png"/><Relationship Id="rId5" Type="http://schemas.openxmlformats.org/officeDocument/2006/relationships/image" Target="../media/image265.png"/><Relationship Id="rId15" Type="http://schemas.openxmlformats.org/officeDocument/2006/relationships/image" Target="../media/image275.png"/><Relationship Id="rId10" Type="http://schemas.openxmlformats.org/officeDocument/2006/relationships/image" Target="../media/image270.png"/><Relationship Id="rId19" Type="http://schemas.openxmlformats.org/officeDocument/2006/relationships/image" Target="../media/image279.png"/><Relationship Id="rId4" Type="http://schemas.openxmlformats.org/officeDocument/2006/relationships/image" Target="../media/image264.png"/><Relationship Id="rId9" Type="http://schemas.openxmlformats.org/officeDocument/2006/relationships/image" Target="../media/image269.png"/><Relationship Id="rId14" Type="http://schemas.openxmlformats.org/officeDocument/2006/relationships/image" Target="../media/image27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13" Type="http://schemas.openxmlformats.org/officeDocument/2006/relationships/image" Target="../media/image291.png"/><Relationship Id="rId3" Type="http://schemas.openxmlformats.org/officeDocument/2006/relationships/image" Target="../media/image6.jpeg"/><Relationship Id="rId7" Type="http://schemas.openxmlformats.org/officeDocument/2006/relationships/image" Target="../media/image285.png"/><Relationship Id="rId12" Type="http://schemas.openxmlformats.org/officeDocument/2006/relationships/image" Target="../media/image29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4.png"/><Relationship Id="rId11" Type="http://schemas.openxmlformats.org/officeDocument/2006/relationships/image" Target="../media/image289.png"/><Relationship Id="rId5" Type="http://schemas.openxmlformats.org/officeDocument/2006/relationships/image" Target="../media/image283.png"/><Relationship Id="rId15" Type="http://schemas.openxmlformats.org/officeDocument/2006/relationships/image" Target="../media/image293.png"/><Relationship Id="rId10" Type="http://schemas.openxmlformats.org/officeDocument/2006/relationships/image" Target="../media/image288.png"/><Relationship Id="rId4" Type="http://schemas.openxmlformats.org/officeDocument/2006/relationships/image" Target="../media/image282.png"/><Relationship Id="rId9" Type="http://schemas.openxmlformats.org/officeDocument/2006/relationships/image" Target="../media/image287.png"/><Relationship Id="rId14" Type="http://schemas.openxmlformats.org/officeDocument/2006/relationships/image" Target="../media/image29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8.png"/><Relationship Id="rId13" Type="http://schemas.openxmlformats.org/officeDocument/2006/relationships/image" Target="../media/image3600.png"/><Relationship Id="rId18" Type="http://schemas.openxmlformats.org/officeDocument/2006/relationships/image" Target="../media/image492.png"/><Relationship Id="rId3" Type="http://schemas.openxmlformats.org/officeDocument/2006/relationships/audio" Target="../media/audio1.wav"/><Relationship Id="rId7" Type="http://schemas.openxmlformats.org/officeDocument/2006/relationships/image" Target="../media/image487.png"/><Relationship Id="rId12" Type="http://schemas.openxmlformats.org/officeDocument/2006/relationships/image" Target="../media/image3590.png"/><Relationship Id="rId17" Type="http://schemas.openxmlformats.org/officeDocument/2006/relationships/image" Target="../media/image491.pn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4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6.png"/><Relationship Id="rId11" Type="http://schemas.openxmlformats.org/officeDocument/2006/relationships/image" Target="../media/image3580.png"/><Relationship Id="rId5" Type="http://schemas.openxmlformats.org/officeDocument/2006/relationships/image" Target="../media/image485.png"/><Relationship Id="rId15" Type="http://schemas.openxmlformats.org/officeDocument/2006/relationships/image" Target="../media/image489.png"/><Relationship Id="rId10" Type="http://schemas.openxmlformats.org/officeDocument/2006/relationships/image" Target="../media/image3570.png"/><Relationship Id="rId4" Type="http://schemas.openxmlformats.org/officeDocument/2006/relationships/image" Target="../media/image484.png"/><Relationship Id="rId14" Type="http://schemas.openxmlformats.org/officeDocument/2006/relationships/image" Target="../media/image36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6.png"/><Relationship Id="rId1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0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5" Type="http://schemas.openxmlformats.org/officeDocument/2006/relationships/image" Target="../media/image29.png"/><Relationship Id="rId10" Type="http://schemas.openxmlformats.org/officeDocument/2006/relationships/image" Target="../media/image13.png"/><Relationship Id="rId19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0"/>
            <a:ext cx="12192000" cy="6854969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>
            <a:off x="1322363" y="393897"/>
            <a:ext cx="9017392" cy="5880294"/>
          </a:xfrm>
          <a:prstGeom prst="triangle">
            <a:avLst>
              <a:gd name="adj" fmla="val 47353"/>
            </a:avLst>
          </a:prstGeom>
          <a:noFill/>
          <a:ln w="762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36383" y="2691693"/>
            <a:ext cx="634928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A40C8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99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A40C83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9722" y="5580243"/>
            <a:ext cx="1366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3709" y="2107885"/>
            <a:ext cx="1366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57" y="2092824"/>
            <a:ext cx="1366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79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3748638" y="1511376"/>
            <a:ext cx="3279175" cy="2492608"/>
          </a:xfrm>
          <a:prstGeom prst="triangle">
            <a:avLst>
              <a:gd name="adj" fmla="val 4957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327106"/>
            <a:ext cx="12192000" cy="4723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"/>
            <a:ext cx="12192000" cy="55379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যেকোনো এক বর্ধিত করলে বহিস্থ কোণের পরিমাণ নির্ণয়ঃ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722697" y="4011244"/>
            <a:ext cx="3312370" cy="134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51386" y="4177657"/>
                <a:ext cx="16245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𝟏𝟐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386" y="4177657"/>
                <a:ext cx="1624565" cy="523220"/>
              </a:xfrm>
              <a:prstGeom prst="rect">
                <a:avLst/>
              </a:prstGeom>
              <a:blipFill>
                <a:blip r:embed="rId3"/>
                <a:stretch>
                  <a:fillRect t="-9302" r="-37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3741598" y="1518636"/>
            <a:ext cx="1653354" cy="2506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01369" y="2434316"/>
                <a:ext cx="16561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369" y="2434316"/>
                <a:ext cx="1656133" cy="523220"/>
              </a:xfrm>
              <a:prstGeom prst="rect">
                <a:avLst/>
              </a:prstGeom>
              <a:blipFill>
                <a:blip r:embed="rId4"/>
                <a:stretch>
                  <a:fillRect t="-9302" r="-3309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5360083" y="1512977"/>
            <a:ext cx="1660470" cy="252625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35181" y="2351494"/>
                <a:ext cx="15952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181" y="2351494"/>
                <a:ext cx="1595213" cy="523220"/>
              </a:xfrm>
              <a:prstGeom prst="rect">
                <a:avLst/>
              </a:prstGeom>
              <a:blipFill>
                <a:blip r:embed="rId5"/>
                <a:stretch>
                  <a:fillRect t="-10465" r="-2290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11740" y="884710"/>
                <a:ext cx="696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</m:t>
                    </m:r>
                  </m:oMath>
                </a14:m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740" y="884710"/>
                <a:ext cx="69668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171411" y="4008318"/>
            <a:ext cx="69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8455" y="5039283"/>
            <a:ext cx="2979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51953" y="3916047"/>
                <a:ext cx="696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𝑩</m:t>
                    </m:r>
                  </m:oMath>
                </a14:m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953" y="3916047"/>
                <a:ext cx="69668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6994181" y="4017981"/>
            <a:ext cx="2357906" cy="2799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284060" y="4006190"/>
            <a:ext cx="69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001441" y="4025241"/>
            <a:ext cx="2357906" cy="2799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 rot="16200000">
            <a:off x="6233562" y="3776612"/>
            <a:ext cx="920138" cy="520391"/>
          </a:xfrm>
          <a:prstGeom prst="arc">
            <a:avLst>
              <a:gd name="adj1" fmla="val 16357815"/>
              <a:gd name="adj2" fmla="val 55286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3570853" y="3663411"/>
            <a:ext cx="757032" cy="638560"/>
          </a:xfrm>
          <a:prstGeom prst="arc">
            <a:avLst>
              <a:gd name="adj1" fmla="val 16357815"/>
              <a:gd name="adj2" fmla="val 55286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8215903">
            <a:off x="5075645" y="1415942"/>
            <a:ext cx="773834" cy="638558"/>
          </a:xfrm>
          <a:prstGeom prst="arc">
            <a:avLst>
              <a:gd name="adj1" fmla="val 16357815"/>
              <a:gd name="adj2" fmla="val 55286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08082" y="3420346"/>
                <a:ext cx="63755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082" y="3420346"/>
                <a:ext cx="637551" cy="470000"/>
              </a:xfrm>
              <a:prstGeom prst="rect">
                <a:avLst/>
              </a:prstGeom>
              <a:blipFill>
                <a:blip r:embed="rId8"/>
                <a:stretch>
                  <a:fillRect l="-3846" r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92801" y="3395217"/>
                <a:ext cx="60955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801" y="3395217"/>
                <a:ext cx="609554" cy="470000"/>
              </a:xfrm>
              <a:prstGeom prst="rect">
                <a:avLst/>
              </a:prstGeom>
              <a:blipFill>
                <a:blip r:embed="rId9"/>
                <a:stretch>
                  <a:fillRect l="-4000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28371" y="2052414"/>
                <a:ext cx="63755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𝟕𝟒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371" y="2052414"/>
                <a:ext cx="637551" cy="470000"/>
              </a:xfrm>
              <a:prstGeom prst="rect">
                <a:avLst/>
              </a:prstGeom>
              <a:blipFill>
                <a:blip r:embed="rId10"/>
                <a:stretch>
                  <a:fillRect l="-2885" r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00321" y="3409557"/>
                <a:ext cx="83468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𝟏𝟖</m:t>
                          </m:r>
                          <m:r>
                            <a:rPr lang="en-US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321" y="3409557"/>
                <a:ext cx="834682" cy="470000"/>
              </a:xfrm>
              <a:prstGeom prst="rect">
                <a:avLst/>
              </a:prstGeom>
              <a:blipFill>
                <a:blip r:embed="rId11"/>
                <a:stretch>
                  <a:fillRect l="-2206" r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70032" y="3409557"/>
                <a:ext cx="83468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032" y="3409557"/>
                <a:ext cx="834682" cy="470000"/>
              </a:xfrm>
              <a:prstGeom prst="rect">
                <a:avLst/>
              </a:prstGeom>
              <a:blipFill>
                <a:blip r:embed="rId12"/>
                <a:stretch>
                  <a:fillRect r="-7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909624" y="3362619"/>
                <a:ext cx="1512597" cy="5329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𝟏𝟐𝟕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624" y="3362619"/>
                <a:ext cx="1512597" cy="5329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H="1" flipV="1">
            <a:off x="5367343" y="1520237"/>
            <a:ext cx="1660470" cy="252625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3719621" y="3537054"/>
            <a:ext cx="5636650" cy="1452505"/>
            <a:chOff x="3722697" y="3931138"/>
            <a:chExt cx="5636650" cy="14525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6274869" y="3983951"/>
                  <a:ext cx="1105078" cy="47000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𝟏𝟖</m:t>
                            </m:r>
                            <m:r>
                              <a:rPr lang="en-US" sz="24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4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24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869" y="3983951"/>
                  <a:ext cx="1105078" cy="4700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" name="Group 29"/>
            <p:cNvGrpSpPr/>
            <p:nvPr/>
          </p:nvGrpSpPr>
          <p:grpSpPr>
            <a:xfrm>
              <a:off x="3722697" y="3931138"/>
              <a:ext cx="5636650" cy="1452505"/>
              <a:chOff x="3722697" y="3931138"/>
              <a:chExt cx="5636650" cy="1452505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3722697" y="4419843"/>
                <a:ext cx="5636650" cy="19659"/>
              </a:xfrm>
              <a:prstGeom prst="line">
                <a:avLst/>
              </a:prstGeom>
              <a:ln w="7620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Arc 31"/>
              <p:cNvSpPr/>
              <p:nvPr/>
            </p:nvSpPr>
            <p:spPr>
              <a:xfrm rot="10800000">
                <a:off x="6361773" y="3931138"/>
                <a:ext cx="1036230" cy="1452505"/>
              </a:xfrm>
              <a:prstGeom prst="arc">
                <a:avLst>
                  <a:gd name="adj1" fmla="val 1531285"/>
                  <a:gd name="adj2" fmla="val 9640190"/>
                </a:avLst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6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10" grpId="0"/>
      <p:bldP spid="11" grpId="0"/>
      <p:bldP spid="12" grpId="0"/>
      <p:bldP spid="13" grpId="0"/>
      <p:bldP spid="14" grpId="0"/>
      <p:bldP spid="16" grpId="0"/>
      <p:bldP spid="18" grpId="0" animBg="1"/>
      <p:bldP spid="19" grpId="0" animBg="1"/>
      <p:bldP spid="20" grpId="0" animBg="1"/>
      <p:bldP spid="21" grpId="0"/>
      <p:bldP spid="22" grpId="0"/>
      <p:bldP spid="22" grpId="1"/>
      <p:bldP spid="23" grpId="0"/>
      <p:bldP spid="24" grpId="0"/>
      <p:bldP spid="25" grpId="0"/>
      <p:bldP spid="25" grpId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789232" y="1933416"/>
            <a:ext cx="3279175" cy="2492608"/>
          </a:xfrm>
          <a:prstGeom prst="triangle">
            <a:avLst>
              <a:gd name="adj" fmla="val 4957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262697"/>
            <a:ext cx="12192000" cy="59530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"/>
            <a:ext cx="12192000" cy="55379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যেকোনো এক বর্ধিত করলে বহিস্থ কোণের পরিমাণ নির্ণয়ঃ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63291" y="4433284"/>
            <a:ext cx="3312370" cy="134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91980" y="4599697"/>
                <a:ext cx="15747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𝟏𝟐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980" y="4599697"/>
                <a:ext cx="1574702" cy="523220"/>
              </a:xfrm>
              <a:prstGeom prst="rect">
                <a:avLst/>
              </a:prstGeom>
              <a:blipFill>
                <a:blip r:embed="rId3"/>
                <a:stretch>
                  <a:fillRect t="-10588" r="-3876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1782192" y="1940676"/>
            <a:ext cx="1653354" cy="2506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88253" y="2835244"/>
                <a:ext cx="1517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53" y="2835244"/>
                <a:ext cx="1517013" cy="523220"/>
              </a:xfrm>
              <a:prstGeom prst="rect">
                <a:avLst/>
              </a:prstGeom>
              <a:blipFill>
                <a:blip r:embed="rId4"/>
                <a:stretch>
                  <a:fillRect t="-9302" r="-12450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3400677" y="1935017"/>
            <a:ext cx="1660470" cy="252625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75775" y="2773534"/>
                <a:ext cx="15880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775" y="2773534"/>
                <a:ext cx="1588043" cy="523220"/>
              </a:xfrm>
              <a:prstGeom prst="rect">
                <a:avLst/>
              </a:prstGeom>
              <a:blipFill>
                <a:blip r:embed="rId5"/>
                <a:stretch>
                  <a:fillRect t="-10465" r="-268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52334" y="1306750"/>
                <a:ext cx="696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</m:t>
                    </m:r>
                  </m:oMath>
                </a14:m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334" y="1306750"/>
                <a:ext cx="69668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212005" y="4430358"/>
            <a:ext cx="69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9049" y="5222167"/>
            <a:ext cx="3046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92547" y="4338087"/>
                <a:ext cx="696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𝑩</m:t>
                    </m:r>
                  </m:oMath>
                </a14:m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547" y="4338087"/>
                <a:ext cx="69668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5034775" y="4440021"/>
            <a:ext cx="2357906" cy="2799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24654" y="4428230"/>
            <a:ext cx="69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3407937" y="1942277"/>
            <a:ext cx="1660470" cy="252625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42035" y="4447281"/>
            <a:ext cx="2357906" cy="2799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1611447" y="4085451"/>
            <a:ext cx="757032" cy="638560"/>
          </a:xfrm>
          <a:prstGeom prst="arc">
            <a:avLst>
              <a:gd name="adj1" fmla="val 16357815"/>
              <a:gd name="adj2" fmla="val 55286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8215903">
            <a:off x="3116239" y="1837982"/>
            <a:ext cx="773834" cy="638558"/>
          </a:xfrm>
          <a:prstGeom prst="arc">
            <a:avLst>
              <a:gd name="adj1" fmla="val 16357815"/>
              <a:gd name="adj2" fmla="val 55286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48676" y="3842386"/>
                <a:ext cx="63755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676" y="3842386"/>
                <a:ext cx="637551" cy="470000"/>
              </a:xfrm>
              <a:prstGeom prst="rect">
                <a:avLst/>
              </a:prstGeom>
              <a:blipFill>
                <a:blip r:embed="rId8"/>
                <a:stretch>
                  <a:fillRect l="-2857"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33395" y="3817257"/>
                <a:ext cx="60955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395" y="3817257"/>
                <a:ext cx="609554" cy="470000"/>
              </a:xfrm>
              <a:prstGeom prst="rect">
                <a:avLst/>
              </a:prstGeom>
              <a:blipFill>
                <a:blip r:embed="rId9"/>
                <a:stretch>
                  <a:fillRect l="-3000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68965" y="2474454"/>
                <a:ext cx="63755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𝟕𝟒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965" y="2474454"/>
                <a:ext cx="637551" cy="470000"/>
              </a:xfrm>
              <a:prstGeom prst="rect">
                <a:avLst/>
              </a:prstGeom>
              <a:blipFill>
                <a:blip r:embed="rId10"/>
                <a:stretch>
                  <a:fillRect l="-1905"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1763291" y="4441890"/>
            <a:ext cx="3312370" cy="1347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42035" y="4455887"/>
            <a:ext cx="2357906" cy="2799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40889" y="934390"/>
            <a:ext cx="158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জানি,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73119" y="1549497"/>
            <a:ext cx="6618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একটিকে বর্ধিত করলে যে বহিস্থ কোণ উৎপন্ন হয়,  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81196" y="2157026"/>
            <a:ext cx="6618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ঐ ত্রিভুজের বিপরীত অন্তস্থ কোণদ্বয়ের সমষ্টির সমান।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872620" y="3733990"/>
                <a:ext cx="641139" cy="53296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620" y="3733990"/>
                <a:ext cx="641139" cy="532966"/>
              </a:xfrm>
              <a:prstGeom prst="rect">
                <a:avLst/>
              </a:prstGeom>
              <a:blipFill>
                <a:blip r:embed="rId11"/>
                <a:stretch>
                  <a:fillRect r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 rot="16200000">
            <a:off x="4288224" y="4184584"/>
            <a:ext cx="920138" cy="520391"/>
          </a:xfrm>
          <a:prstGeom prst="arc">
            <a:avLst>
              <a:gd name="adj1" fmla="val 16357815"/>
              <a:gd name="adj2" fmla="val 55286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20448" y="3829139"/>
                <a:ext cx="63755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448" y="3829139"/>
                <a:ext cx="637551" cy="470000"/>
              </a:xfrm>
              <a:prstGeom prst="rect">
                <a:avLst/>
              </a:prstGeom>
              <a:blipFill>
                <a:blip r:embed="rId12"/>
                <a:stretch>
                  <a:fillRect l="-2857"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21365" y="2626854"/>
                <a:ext cx="63755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𝟕𝟒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365" y="2626854"/>
                <a:ext cx="637551" cy="470000"/>
              </a:xfrm>
              <a:prstGeom prst="rect">
                <a:avLst/>
              </a:prstGeom>
              <a:blipFill>
                <a:blip r:embed="rId10"/>
                <a:stretch>
                  <a:fillRect l="-1905"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435105" y="3916279"/>
                <a:ext cx="4863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105" y="3916279"/>
                <a:ext cx="486377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88601" y="3914637"/>
                <a:ext cx="1141504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𝟏𝟐𝟕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601" y="3914637"/>
                <a:ext cx="1141504" cy="5329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4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0.28893 0.01296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0" y="648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14245 0.19583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9792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10" grpId="0"/>
      <p:bldP spid="11" grpId="0"/>
      <p:bldP spid="12" grpId="0"/>
      <p:bldP spid="13" grpId="0"/>
      <p:bldP spid="14" grpId="0"/>
      <p:bldP spid="16" grpId="0"/>
      <p:bldP spid="19" grpId="0" animBg="1"/>
      <p:bldP spid="20" grpId="0" animBg="1"/>
      <p:bldP spid="21" grpId="0"/>
      <p:bldP spid="22" grpId="0"/>
      <p:bldP spid="23" grpId="0"/>
      <p:bldP spid="26" grpId="0"/>
      <p:bldP spid="27" grpId="0"/>
      <p:bldP spid="28" grpId="0"/>
      <p:bldP spid="29" grpId="0" animBg="1"/>
      <p:bldP spid="30" grpId="0" animBg="1"/>
      <p:bldP spid="31" grpId="0"/>
      <p:bldP spid="31" grpId="1"/>
      <p:bldP spid="31" grpId="2"/>
      <p:bldP spid="32" grpId="0"/>
      <p:bldP spid="32" grpId="1"/>
      <p:bldP spid="32" grpId="2"/>
      <p:bldP spid="33" grpId="0"/>
      <p:bldP spid="33" grpId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789232" y="1933416"/>
            <a:ext cx="3279175" cy="2492608"/>
          </a:xfrm>
          <a:prstGeom prst="triangle">
            <a:avLst>
              <a:gd name="adj" fmla="val 4957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281" y="6328220"/>
            <a:ext cx="12192000" cy="5297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"/>
            <a:ext cx="12192000" cy="55379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যেকোনো এক বর্ধিত করলে বহিস্থ কোণের পরিমাণ নির্ণয়ঃ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63291" y="4433284"/>
            <a:ext cx="3312370" cy="134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91980" y="4599697"/>
                <a:ext cx="15747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𝟏𝟐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980" y="4599697"/>
                <a:ext cx="1574702" cy="523220"/>
              </a:xfrm>
              <a:prstGeom prst="rect">
                <a:avLst/>
              </a:prstGeom>
              <a:blipFill>
                <a:blip r:embed="rId3"/>
                <a:stretch>
                  <a:fillRect t="-10588" r="-3876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1782192" y="1940676"/>
            <a:ext cx="1653354" cy="2506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88253" y="2835244"/>
                <a:ext cx="1517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53" y="2835244"/>
                <a:ext cx="1517013" cy="523220"/>
              </a:xfrm>
              <a:prstGeom prst="rect">
                <a:avLst/>
              </a:prstGeom>
              <a:blipFill>
                <a:blip r:embed="rId4"/>
                <a:stretch>
                  <a:fillRect t="-9302" r="-12450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3400677" y="1935017"/>
            <a:ext cx="1660470" cy="252625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75775" y="2773534"/>
                <a:ext cx="15880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775" y="2773534"/>
                <a:ext cx="1588043" cy="523220"/>
              </a:xfrm>
              <a:prstGeom prst="rect">
                <a:avLst/>
              </a:prstGeom>
              <a:blipFill>
                <a:blip r:embed="rId5"/>
                <a:stretch>
                  <a:fillRect t="-10465" r="-268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52334" y="1306750"/>
                <a:ext cx="696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</m:t>
                    </m:r>
                  </m:oMath>
                </a14:m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334" y="1306750"/>
                <a:ext cx="69668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212005" y="4430358"/>
            <a:ext cx="69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9049" y="5222167"/>
            <a:ext cx="3046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92547" y="4338087"/>
                <a:ext cx="696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𝑩</m:t>
                    </m:r>
                  </m:oMath>
                </a14:m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547" y="4338087"/>
                <a:ext cx="69668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H="1" flipV="1">
            <a:off x="1763291" y="4431683"/>
            <a:ext cx="3305116" cy="3685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42035" y="4433213"/>
            <a:ext cx="922024" cy="153065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22758" y="5497813"/>
            <a:ext cx="69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1611447" y="4085451"/>
            <a:ext cx="757032" cy="638560"/>
          </a:xfrm>
          <a:prstGeom prst="arc">
            <a:avLst>
              <a:gd name="adj1" fmla="val 16357815"/>
              <a:gd name="adj2" fmla="val 55286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8215903">
            <a:off x="3116239" y="1837982"/>
            <a:ext cx="773834" cy="638558"/>
          </a:xfrm>
          <a:prstGeom prst="arc">
            <a:avLst>
              <a:gd name="adj1" fmla="val 16357815"/>
              <a:gd name="adj2" fmla="val 55286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48676" y="3842386"/>
                <a:ext cx="63755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676" y="3842386"/>
                <a:ext cx="637551" cy="470000"/>
              </a:xfrm>
              <a:prstGeom prst="rect">
                <a:avLst/>
              </a:prstGeom>
              <a:blipFill>
                <a:blip r:embed="rId8"/>
                <a:stretch>
                  <a:fillRect l="-2857"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33395" y="3817257"/>
                <a:ext cx="60955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395" y="3817257"/>
                <a:ext cx="609554" cy="470000"/>
              </a:xfrm>
              <a:prstGeom prst="rect">
                <a:avLst/>
              </a:prstGeom>
              <a:blipFill>
                <a:blip r:embed="rId9"/>
                <a:stretch>
                  <a:fillRect l="-3000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68965" y="2474454"/>
                <a:ext cx="63755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𝟕𝟒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965" y="2474454"/>
                <a:ext cx="637551" cy="470000"/>
              </a:xfrm>
              <a:prstGeom prst="rect">
                <a:avLst/>
              </a:prstGeom>
              <a:blipFill>
                <a:blip r:embed="rId10"/>
                <a:stretch>
                  <a:fillRect l="-1905"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 rot="16200000">
            <a:off x="4288224" y="4184584"/>
            <a:ext cx="920138" cy="520391"/>
          </a:xfrm>
          <a:prstGeom prst="arc">
            <a:avLst>
              <a:gd name="adj1" fmla="val 16357815"/>
              <a:gd name="adj2" fmla="val 55286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40889" y="934390"/>
            <a:ext cx="158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জানি,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73119" y="1549497"/>
            <a:ext cx="6618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একটিকে বর্ধিত করলে যে বহিস্থ কোণ উৎপন্ন হয়,  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81196" y="2157026"/>
            <a:ext cx="6618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ঐ ত্রিভুজের বিপরীত অন্তস্থ কোণদ্বয়ের সমষ্টির সমান।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053974" y="4507200"/>
                <a:ext cx="1141504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𝟏𝟐𝟕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974" y="4507200"/>
                <a:ext cx="1141504" cy="5329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19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10" grpId="0"/>
      <p:bldP spid="11" grpId="0"/>
      <p:bldP spid="12" grpId="0"/>
      <p:bldP spid="13" grpId="0"/>
      <p:bldP spid="14" grpId="0"/>
      <p:bldP spid="17" grpId="0"/>
      <p:bldP spid="18" grpId="0" animBg="1"/>
      <p:bldP spid="19" grpId="0" animBg="1"/>
      <p:bldP spid="20" grpId="0"/>
      <p:bldP spid="20" grpId="1"/>
      <p:bldP spid="21" grpId="0"/>
      <p:bldP spid="22" grpId="0"/>
      <p:bldP spid="22" grpId="1"/>
      <p:bldP spid="23" grpId="0" animBg="1"/>
      <p:bldP spid="27" grpId="0"/>
      <p:bldP spid="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789232" y="1933416"/>
            <a:ext cx="3279175" cy="2492608"/>
          </a:xfrm>
          <a:prstGeom prst="triangle">
            <a:avLst>
              <a:gd name="adj" fmla="val 4957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281" y="6324012"/>
            <a:ext cx="12192000" cy="5134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"/>
            <a:ext cx="12192000" cy="55379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যেকোনো এক বর্ধিত করলে বহিস্থ কোণের পরিমাণ নির্ণয়ঃ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63291" y="4433284"/>
            <a:ext cx="3312370" cy="134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91980" y="4599697"/>
                <a:ext cx="15747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𝟏𝟐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980" y="4599697"/>
                <a:ext cx="1574702" cy="523220"/>
              </a:xfrm>
              <a:prstGeom prst="rect">
                <a:avLst/>
              </a:prstGeom>
              <a:blipFill>
                <a:blip r:embed="rId3"/>
                <a:stretch>
                  <a:fillRect t="-10588" r="-3876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1782192" y="1940676"/>
            <a:ext cx="1653354" cy="2506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88253" y="2835244"/>
                <a:ext cx="1517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53" y="2835244"/>
                <a:ext cx="1517013" cy="523220"/>
              </a:xfrm>
              <a:prstGeom prst="rect">
                <a:avLst/>
              </a:prstGeom>
              <a:blipFill>
                <a:blip r:embed="rId4"/>
                <a:stretch>
                  <a:fillRect t="-9302" r="-12450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3400677" y="1935017"/>
            <a:ext cx="1660470" cy="252625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75775" y="2773534"/>
                <a:ext cx="15880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775" y="2773534"/>
                <a:ext cx="1588043" cy="523220"/>
              </a:xfrm>
              <a:prstGeom prst="rect">
                <a:avLst/>
              </a:prstGeom>
              <a:blipFill>
                <a:blip r:embed="rId5"/>
                <a:stretch>
                  <a:fillRect t="-10465" r="-268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52334" y="1306750"/>
                <a:ext cx="696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</m:t>
                    </m:r>
                  </m:oMath>
                </a14:m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334" y="1306750"/>
                <a:ext cx="69668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212005" y="4430358"/>
            <a:ext cx="69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9049" y="5222167"/>
            <a:ext cx="3046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92547" y="4338087"/>
                <a:ext cx="696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𝑩</m:t>
                    </m:r>
                  </m:oMath>
                </a14:m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547" y="4338087"/>
                <a:ext cx="69668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H="1" flipV="1">
            <a:off x="1763291" y="4431683"/>
            <a:ext cx="3305116" cy="3685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11730" y="4446759"/>
            <a:ext cx="880535" cy="118811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4996" y="5424917"/>
            <a:ext cx="69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1611447" y="4085451"/>
            <a:ext cx="757032" cy="638560"/>
          </a:xfrm>
          <a:prstGeom prst="arc">
            <a:avLst>
              <a:gd name="adj1" fmla="val 16357815"/>
              <a:gd name="adj2" fmla="val 55286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8215903">
            <a:off x="3116239" y="1837982"/>
            <a:ext cx="773834" cy="638558"/>
          </a:xfrm>
          <a:prstGeom prst="arc">
            <a:avLst>
              <a:gd name="adj1" fmla="val 16357815"/>
              <a:gd name="adj2" fmla="val 55286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96130" y="3879683"/>
                <a:ext cx="63755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130" y="3879683"/>
                <a:ext cx="637551" cy="470000"/>
              </a:xfrm>
              <a:prstGeom prst="rect">
                <a:avLst/>
              </a:prstGeom>
              <a:blipFill>
                <a:blip r:embed="rId8"/>
                <a:stretch>
                  <a:fillRect l="-2857"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89463" y="3868087"/>
                <a:ext cx="60955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463" y="3868087"/>
                <a:ext cx="609554" cy="470000"/>
              </a:xfrm>
              <a:prstGeom prst="rect">
                <a:avLst/>
              </a:prstGeom>
              <a:blipFill>
                <a:blip r:embed="rId9"/>
                <a:stretch>
                  <a:fillRect l="-3000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68965" y="2474454"/>
                <a:ext cx="63755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𝟕𝟒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965" y="2474454"/>
                <a:ext cx="637551" cy="470000"/>
              </a:xfrm>
              <a:prstGeom prst="rect">
                <a:avLst/>
              </a:prstGeom>
              <a:blipFill>
                <a:blip r:embed="rId10"/>
                <a:stretch>
                  <a:fillRect l="-1905"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 rot="16200000">
            <a:off x="4288224" y="4184584"/>
            <a:ext cx="920138" cy="520391"/>
          </a:xfrm>
          <a:prstGeom prst="arc">
            <a:avLst>
              <a:gd name="adj1" fmla="val 16357815"/>
              <a:gd name="adj2" fmla="val 55286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40889" y="934390"/>
            <a:ext cx="158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জানি,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73119" y="1549497"/>
            <a:ext cx="6618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একটিকে বর্ধিত করলে যে বহিস্থ কোণ উৎপন্ন হয়,  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81196" y="2157026"/>
            <a:ext cx="6618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ঐ ত্রিভুজের বিপরীত অন্তস্থ কোণদ্বয়ের সমষ্টির সমান।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77625" y="4452315"/>
                <a:ext cx="1141504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𝟏𝟐𝟕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625" y="4452315"/>
                <a:ext cx="1141504" cy="5329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846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 animBg="1"/>
      <p:bldP spid="19" grpId="0" animBg="1"/>
      <p:bldP spid="20" grpId="0"/>
      <p:bldP spid="20" grpId="1"/>
      <p:bldP spid="21" grpId="0"/>
      <p:bldP spid="22" grpId="0"/>
      <p:bldP spid="22" grpId="1"/>
      <p:bldP spid="23" grpId="0" animBg="1"/>
      <p:bldP spid="27" grpId="0"/>
      <p:bldP spid="2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789232" y="1933416"/>
            <a:ext cx="3279175" cy="2492608"/>
          </a:xfrm>
          <a:prstGeom prst="triangle">
            <a:avLst>
              <a:gd name="adj" fmla="val 4957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303048"/>
            <a:ext cx="12192000" cy="5278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"/>
            <a:ext cx="12192000" cy="55379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যেকোনো এক বর্ধিত করলে বহিস্থ কোণের পরিমাণ নির্ণয়ঃ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63291" y="4433284"/>
            <a:ext cx="3312370" cy="134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91980" y="4599697"/>
                <a:ext cx="15747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𝟏𝟐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980" y="4599697"/>
                <a:ext cx="1574702" cy="523220"/>
              </a:xfrm>
              <a:prstGeom prst="rect">
                <a:avLst/>
              </a:prstGeom>
              <a:blipFill>
                <a:blip r:embed="rId3"/>
                <a:stretch>
                  <a:fillRect t="-10588" r="-3876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1782192" y="1940676"/>
            <a:ext cx="1653354" cy="2506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88253" y="2835244"/>
                <a:ext cx="1517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53" y="2835244"/>
                <a:ext cx="1517013" cy="523220"/>
              </a:xfrm>
              <a:prstGeom prst="rect">
                <a:avLst/>
              </a:prstGeom>
              <a:blipFill>
                <a:blip r:embed="rId4"/>
                <a:stretch>
                  <a:fillRect t="-9302" r="-12450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3400677" y="1935017"/>
            <a:ext cx="1660470" cy="252625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75775" y="2773534"/>
                <a:ext cx="15880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775" y="2773534"/>
                <a:ext cx="1588043" cy="523220"/>
              </a:xfrm>
              <a:prstGeom prst="rect">
                <a:avLst/>
              </a:prstGeom>
              <a:blipFill>
                <a:blip r:embed="rId5"/>
                <a:stretch>
                  <a:fillRect t="-10465" r="-268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52334" y="1306750"/>
                <a:ext cx="696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</m:t>
                    </m:r>
                  </m:oMath>
                </a14:m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334" y="1306750"/>
                <a:ext cx="69668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212005" y="4430358"/>
            <a:ext cx="69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9049" y="5222167"/>
            <a:ext cx="3046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92547" y="4338087"/>
                <a:ext cx="696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𝑩</m:t>
                    </m:r>
                  </m:oMath>
                </a14:m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547" y="4338087"/>
                <a:ext cx="69668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H="1">
            <a:off x="1777359" y="1933416"/>
            <a:ext cx="1651625" cy="24982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44996" y="4398552"/>
            <a:ext cx="1347270" cy="2073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8901" y="3921107"/>
            <a:ext cx="69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1611447" y="4085451"/>
            <a:ext cx="757032" cy="638560"/>
          </a:xfrm>
          <a:prstGeom prst="arc">
            <a:avLst>
              <a:gd name="adj1" fmla="val 16357815"/>
              <a:gd name="adj2" fmla="val 55286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8215903">
            <a:off x="3116239" y="1837982"/>
            <a:ext cx="773834" cy="638558"/>
          </a:xfrm>
          <a:prstGeom prst="arc">
            <a:avLst>
              <a:gd name="adj1" fmla="val 16357815"/>
              <a:gd name="adj2" fmla="val 55286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96130" y="3879683"/>
                <a:ext cx="63755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130" y="3879683"/>
                <a:ext cx="637551" cy="470000"/>
              </a:xfrm>
              <a:prstGeom prst="rect">
                <a:avLst/>
              </a:prstGeom>
              <a:blipFill>
                <a:blip r:embed="rId8"/>
                <a:stretch>
                  <a:fillRect l="-2857"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89463" y="3868087"/>
                <a:ext cx="60955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463" y="3868087"/>
                <a:ext cx="609554" cy="470000"/>
              </a:xfrm>
              <a:prstGeom prst="rect">
                <a:avLst/>
              </a:prstGeom>
              <a:blipFill>
                <a:blip r:embed="rId9"/>
                <a:stretch>
                  <a:fillRect l="-3000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68965" y="2474454"/>
                <a:ext cx="63755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𝟕𝟒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965" y="2474454"/>
                <a:ext cx="637551" cy="470000"/>
              </a:xfrm>
              <a:prstGeom prst="rect">
                <a:avLst/>
              </a:prstGeom>
              <a:blipFill>
                <a:blip r:embed="rId10"/>
                <a:stretch>
                  <a:fillRect l="-1905"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 rot="16200000">
            <a:off x="4288224" y="4184584"/>
            <a:ext cx="920138" cy="520391"/>
          </a:xfrm>
          <a:prstGeom prst="arc">
            <a:avLst>
              <a:gd name="adj1" fmla="val 16357815"/>
              <a:gd name="adj2" fmla="val 55286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40889" y="934390"/>
            <a:ext cx="158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জানি,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73119" y="1549497"/>
            <a:ext cx="6618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একটিকে বর্ধিত করলে যে বহিস্থ কোণ উৎপন্ন হয়,  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81196" y="2157026"/>
            <a:ext cx="6618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ঐ ত্রিভুজের বিপরীত অন্তস্থ কোণদ্বয়ের সমষ্টির সমান।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71218" y="3835354"/>
                <a:ext cx="1141504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𝟏𝟐𝟕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18" y="3835354"/>
                <a:ext cx="1141504" cy="5329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320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 animBg="1"/>
      <p:bldP spid="19" grpId="0" animBg="1"/>
      <p:bldP spid="20" grpId="0"/>
      <p:bldP spid="20" grpId="1"/>
      <p:bldP spid="21" grpId="0"/>
      <p:bldP spid="22" grpId="0"/>
      <p:bldP spid="22" grpId="1"/>
      <p:bldP spid="23" grpId="0" animBg="1"/>
      <p:bldP spid="27" grpId="0"/>
      <p:bldP spid="2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789232" y="1933416"/>
            <a:ext cx="3279175" cy="2492608"/>
          </a:xfrm>
          <a:prstGeom prst="triangle">
            <a:avLst>
              <a:gd name="adj" fmla="val 4957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294876"/>
            <a:ext cx="12192000" cy="5631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"/>
            <a:ext cx="12192000" cy="55379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যেকোনো এক বর্ধিত করলে বহিস্থ কোণের পরিমাণ নির্ণয়ঃ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63291" y="4433284"/>
            <a:ext cx="3312370" cy="134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91980" y="4599697"/>
                <a:ext cx="15747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𝟏𝟐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980" y="4599697"/>
                <a:ext cx="1574702" cy="523220"/>
              </a:xfrm>
              <a:prstGeom prst="rect">
                <a:avLst/>
              </a:prstGeom>
              <a:blipFill>
                <a:blip r:embed="rId3"/>
                <a:stretch>
                  <a:fillRect t="-10588" r="-3876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1782192" y="1940676"/>
            <a:ext cx="1653354" cy="2506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88253" y="2835244"/>
                <a:ext cx="1517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53" y="2835244"/>
                <a:ext cx="1517013" cy="523220"/>
              </a:xfrm>
              <a:prstGeom prst="rect">
                <a:avLst/>
              </a:prstGeom>
              <a:blipFill>
                <a:blip r:embed="rId4"/>
                <a:stretch>
                  <a:fillRect t="-9302" r="-12450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3400677" y="1935017"/>
            <a:ext cx="1660470" cy="252625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75775" y="2773534"/>
                <a:ext cx="15880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775" y="2773534"/>
                <a:ext cx="1588043" cy="523220"/>
              </a:xfrm>
              <a:prstGeom prst="rect">
                <a:avLst/>
              </a:prstGeom>
              <a:blipFill>
                <a:blip r:embed="rId5"/>
                <a:stretch>
                  <a:fillRect t="-10465" r="-268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52334" y="1306750"/>
                <a:ext cx="696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</m:t>
                    </m:r>
                  </m:oMath>
                </a14:m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334" y="1306750"/>
                <a:ext cx="69668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212005" y="4430358"/>
            <a:ext cx="69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9049" y="5222167"/>
            <a:ext cx="3046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92547" y="4338087"/>
                <a:ext cx="696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𝑩</m:t>
                    </m:r>
                  </m:oMath>
                </a14:m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547" y="4338087"/>
                <a:ext cx="69668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H="1">
            <a:off x="1777359" y="1933416"/>
            <a:ext cx="1651625" cy="24982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2700004" y="959269"/>
            <a:ext cx="710963" cy="101265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89463" y="615607"/>
            <a:ext cx="69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1611447" y="4085451"/>
            <a:ext cx="757032" cy="638560"/>
          </a:xfrm>
          <a:prstGeom prst="arc">
            <a:avLst>
              <a:gd name="adj1" fmla="val 16357815"/>
              <a:gd name="adj2" fmla="val 55286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8215903">
            <a:off x="3116239" y="1837982"/>
            <a:ext cx="773834" cy="638558"/>
          </a:xfrm>
          <a:prstGeom prst="arc">
            <a:avLst>
              <a:gd name="adj1" fmla="val 16357815"/>
              <a:gd name="adj2" fmla="val 55286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96130" y="3879683"/>
                <a:ext cx="63755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130" y="3879683"/>
                <a:ext cx="637551" cy="470000"/>
              </a:xfrm>
              <a:prstGeom prst="rect">
                <a:avLst/>
              </a:prstGeom>
              <a:blipFill>
                <a:blip r:embed="rId8"/>
                <a:stretch>
                  <a:fillRect l="-2857"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047212" y="2530501"/>
                <a:ext cx="60955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𝟕𝟒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212" y="2530501"/>
                <a:ext cx="609554" cy="470000"/>
              </a:xfrm>
              <a:prstGeom prst="rect">
                <a:avLst/>
              </a:prstGeom>
              <a:blipFill>
                <a:blip r:embed="rId9"/>
                <a:stretch>
                  <a:fillRect l="-3000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97224" y="3866541"/>
                <a:ext cx="63755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224" y="3866541"/>
                <a:ext cx="637551" cy="470000"/>
              </a:xfrm>
              <a:prstGeom prst="rect">
                <a:avLst/>
              </a:prstGeom>
              <a:blipFill>
                <a:blip r:embed="rId10"/>
                <a:stretch>
                  <a:fillRect l="-2857"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 rot="16200000">
            <a:off x="4288224" y="4184584"/>
            <a:ext cx="920138" cy="520391"/>
          </a:xfrm>
          <a:prstGeom prst="arc">
            <a:avLst>
              <a:gd name="adj1" fmla="val 16357815"/>
              <a:gd name="adj2" fmla="val 55286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40889" y="934390"/>
            <a:ext cx="158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জানি,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73119" y="1549497"/>
            <a:ext cx="6618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একটিকে বর্ধিত করলে যে বহিস্থ কোণ উৎপন্ন হয়,  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81196" y="2157026"/>
            <a:ext cx="6618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ঐ ত্রিভুজের বিপরীত অন্তস্থ কোণদ্বয়ের সমষ্টির সমান।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164174" y="1697794"/>
                <a:ext cx="1141504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𝟏𝟎𝟔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174" y="1697794"/>
                <a:ext cx="1141504" cy="5329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529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 animBg="1"/>
      <p:bldP spid="19" grpId="0" animBg="1"/>
      <p:bldP spid="20" grpId="0"/>
      <p:bldP spid="20" grpId="1"/>
      <p:bldP spid="21" grpId="0"/>
      <p:bldP spid="22" grpId="0"/>
      <p:bldP spid="22" grpId="1"/>
      <p:bldP spid="23" grpId="0" animBg="1"/>
      <p:bldP spid="27" grpId="0"/>
      <p:bldP spid="2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789232" y="1933416"/>
            <a:ext cx="3279175" cy="2492608"/>
          </a:xfrm>
          <a:prstGeom prst="triangle">
            <a:avLst>
              <a:gd name="adj" fmla="val 4957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351888"/>
            <a:ext cx="12192000" cy="5061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"/>
            <a:ext cx="12192000" cy="55379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যেকোনো এক বর্ধিত করলে বহিস্থ কোণের পরিমাণ নির্ণয়ঃ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63291" y="4433284"/>
            <a:ext cx="3312370" cy="134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91980" y="4599697"/>
                <a:ext cx="15747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𝟏𝟐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980" y="4599697"/>
                <a:ext cx="1574702" cy="523220"/>
              </a:xfrm>
              <a:prstGeom prst="rect">
                <a:avLst/>
              </a:prstGeom>
              <a:blipFill>
                <a:blip r:embed="rId3"/>
                <a:stretch>
                  <a:fillRect t="-10588" r="-3876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1782192" y="1940676"/>
            <a:ext cx="1653354" cy="2506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88253" y="2835244"/>
                <a:ext cx="1517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53" y="2835244"/>
                <a:ext cx="1517013" cy="523220"/>
              </a:xfrm>
              <a:prstGeom prst="rect">
                <a:avLst/>
              </a:prstGeom>
              <a:blipFill>
                <a:blip r:embed="rId4"/>
                <a:stretch>
                  <a:fillRect t="-9302" r="-12450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3400677" y="1935017"/>
            <a:ext cx="1660470" cy="252625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75775" y="2773534"/>
                <a:ext cx="15880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775" y="2773534"/>
                <a:ext cx="1588043" cy="523220"/>
              </a:xfrm>
              <a:prstGeom prst="rect">
                <a:avLst/>
              </a:prstGeom>
              <a:blipFill>
                <a:blip r:embed="rId5"/>
                <a:stretch>
                  <a:fillRect t="-10465" r="-268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52334" y="1306750"/>
                <a:ext cx="696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</m:t>
                    </m:r>
                  </m:oMath>
                </a14:m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334" y="1306750"/>
                <a:ext cx="69668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212005" y="4430358"/>
            <a:ext cx="69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9049" y="5222167"/>
            <a:ext cx="3046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92547" y="4338087"/>
                <a:ext cx="696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𝑩</m:t>
                    </m:r>
                  </m:oMath>
                </a14:m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547" y="4338087"/>
                <a:ext cx="69668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3400848" y="1961552"/>
            <a:ext cx="1653491" cy="249260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410968" y="1069145"/>
            <a:ext cx="592873" cy="91576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18401" y="671043"/>
            <a:ext cx="69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1611447" y="4085451"/>
            <a:ext cx="757032" cy="638560"/>
          </a:xfrm>
          <a:prstGeom prst="arc">
            <a:avLst>
              <a:gd name="adj1" fmla="val 16357815"/>
              <a:gd name="adj2" fmla="val 55286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8215903">
            <a:off x="3116239" y="1837982"/>
            <a:ext cx="773834" cy="638558"/>
          </a:xfrm>
          <a:prstGeom prst="arc">
            <a:avLst>
              <a:gd name="adj1" fmla="val 16357815"/>
              <a:gd name="adj2" fmla="val 55286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96130" y="3879683"/>
                <a:ext cx="63755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130" y="3879683"/>
                <a:ext cx="637551" cy="470000"/>
              </a:xfrm>
              <a:prstGeom prst="rect">
                <a:avLst/>
              </a:prstGeom>
              <a:blipFill>
                <a:blip r:embed="rId8"/>
                <a:stretch>
                  <a:fillRect l="-2857"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047212" y="2530501"/>
                <a:ext cx="60955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𝟕𝟒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212" y="2530501"/>
                <a:ext cx="609554" cy="470000"/>
              </a:xfrm>
              <a:prstGeom prst="rect">
                <a:avLst/>
              </a:prstGeom>
              <a:blipFill>
                <a:blip r:embed="rId9"/>
                <a:stretch>
                  <a:fillRect l="-3000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97224" y="3866541"/>
                <a:ext cx="63755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224" y="3866541"/>
                <a:ext cx="637551" cy="470000"/>
              </a:xfrm>
              <a:prstGeom prst="rect">
                <a:avLst/>
              </a:prstGeom>
              <a:blipFill>
                <a:blip r:embed="rId10"/>
                <a:stretch>
                  <a:fillRect l="-2857"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 rot="16200000">
            <a:off x="4288224" y="4184584"/>
            <a:ext cx="920138" cy="520391"/>
          </a:xfrm>
          <a:prstGeom prst="arc">
            <a:avLst>
              <a:gd name="adj1" fmla="val 16357815"/>
              <a:gd name="adj2" fmla="val 55286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40889" y="934390"/>
            <a:ext cx="158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জানি,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73119" y="1549497"/>
            <a:ext cx="6618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একটিকে বর্ধিত করলে যে বহিস্থ কোণ উৎপন্ন হয়,  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81196" y="2157026"/>
            <a:ext cx="6618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ঐ ত্রিভুজের বিপরীত অন্তস্থ কোণদ্বয়ের সমষ্টির সমান।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416799" y="1670152"/>
                <a:ext cx="1141504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𝟏𝟎𝟔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799" y="1670152"/>
                <a:ext cx="1141504" cy="5329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826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 animBg="1"/>
      <p:bldP spid="19" grpId="0" animBg="1"/>
      <p:bldP spid="20" grpId="0"/>
      <p:bldP spid="20" grpId="1"/>
      <p:bldP spid="21" grpId="0"/>
      <p:bldP spid="22" grpId="0"/>
      <p:bldP spid="22" grpId="1"/>
      <p:bldP spid="23" grpId="0" animBg="1"/>
      <p:bldP spid="27" grpId="0"/>
      <p:bldP spid="2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3379076">
            <a:off x="4129372" y="-1006802"/>
            <a:ext cx="9736624" cy="7711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3379076">
            <a:off x="-2131870" y="1588883"/>
            <a:ext cx="8563704" cy="57424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417441"/>
            <a:ext cx="12192000" cy="4379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"/>
            <a:ext cx="12192000" cy="9085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বিপ্রতীপ কোণ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48465" y="1240544"/>
            <a:ext cx="3074250" cy="4673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046006" y="1047881"/>
            <a:ext cx="3296910" cy="486626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773136" y="1052058"/>
            <a:ext cx="1589573" cy="2302359"/>
          </a:xfrm>
          <a:prstGeom prst="line">
            <a:avLst/>
          </a:prstGeom>
          <a:ln w="920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3372909" y="1269572"/>
            <a:ext cx="1393833" cy="2095075"/>
          </a:xfrm>
          <a:prstGeom prst="line">
            <a:avLst/>
          </a:prstGeom>
          <a:ln w="920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57164" y="2280585"/>
                <a:ext cx="82736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𝟕</m:t>
                          </m:r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164" y="2280585"/>
                <a:ext cx="827360" cy="532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V="1">
            <a:off x="3046006" y="3363756"/>
            <a:ext cx="1756158" cy="2550388"/>
          </a:xfrm>
          <a:prstGeom prst="line">
            <a:avLst/>
          </a:prstGeom>
          <a:ln w="920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766742" y="3367947"/>
            <a:ext cx="1670487" cy="2564933"/>
          </a:xfrm>
          <a:prstGeom prst="line">
            <a:avLst/>
          </a:prstGeom>
          <a:ln w="920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43427" y="3885823"/>
                <a:ext cx="82736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𝟕</m:t>
                          </m:r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27" y="3885823"/>
                <a:ext cx="827360" cy="532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655858" y="5360008"/>
            <a:ext cx="2664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বিপ্রতীপ কোণ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3372354" y="1240773"/>
            <a:ext cx="1435648" cy="2141752"/>
          </a:xfrm>
          <a:prstGeom prst="line">
            <a:avLst/>
          </a:prstGeom>
          <a:ln w="142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38622" y="3343425"/>
            <a:ext cx="1757758" cy="2593145"/>
          </a:xfrm>
          <a:prstGeom prst="line">
            <a:avLst/>
          </a:prstGeom>
          <a:ln w="142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48459" y="3116042"/>
                <a:ext cx="102777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𝟏𝟏</m:t>
                          </m:r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459" y="3116042"/>
                <a:ext cx="1027772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V="1">
            <a:off x="4796093" y="1027355"/>
            <a:ext cx="1583843" cy="2340124"/>
          </a:xfrm>
          <a:prstGeom prst="line">
            <a:avLst/>
          </a:prstGeom>
          <a:ln w="142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783969" y="3311482"/>
            <a:ext cx="1691341" cy="2605494"/>
          </a:xfrm>
          <a:prstGeom prst="line">
            <a:avLst/>
          </a:prstGeom>
          <a:ln w="142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025793" y="3044999"/>
                <a:ext cx="102777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𝟏𝟏</m:t>
                          </m:r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793" y="3044999"/>
                <a:ext cx="1027772" cy="5329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80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10" grpId="0"/>
      <p:bldP spid="10" grpId="1"/>
      <p:bldP spid="13" grpId="0"/>
      <p:bldP spid="13" grpId="1"/>
      <p:bldP spid="14" grpId="0"/>
      <p:bldP spid="17" grpId="0"/>
      <p:bldP spid="17" grpId="1"/>
      <p:bldP spid="20" grpId="0"/>
      <p:bldP spid="2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7450952">
            <a:off x="2816874" y="907064"/>
            <a:ext cx="11324001" cy="78951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7454209">
            <a:off x="-2667798" y="-782535"/>
            <a:ext cx="9869192" cy="57424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417441"/>
            <a:ext cx="12192000" cy="4379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"/>
            <a:ext cx="12192000" cy="9085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বিপ্রতীপ কোণ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48465" y="1240544"/>
            <a:ext cx="3074250" cy="4673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046006" y="1047881"/>
            <a:ext cx="3296910" cy="486626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773136" y="1052058"/>
            <a:ext cx="1589573" cy="2302359"/>
          </a:xfrm>
          <a:prstGeom prst="line">
            <a:avLst/>
          </a:prstGeom>
          <a:ln w="920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3372909" y="1269572"/>
            <a:ext cx="1393833" cy="2095075"/>
          </a:xfrm>
          <a:prstGeom prst="line">
            <a:avLst/>
          </a:prstGeom>
          <a:ln w="920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57164" y="2280585"/>
                <a:ext cx="82736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𝟕</m:t>
                          </m:r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164" y="2280585"/>
                <a:ext cx="827360" cy="532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V="1">
            <a:off x="3046006" y="3363756"/>
            <a:ext cx="1756158" cy="2550388"/>
          </a:xfrm>
          <a:prstGeom prst="line">
            <a:avLst/>
          </a:prstGeom>
          <a:ln w="920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766742" y="3367947"/>
            <a:ext cx="1670487" cy="2564933"/>
          </a:xfrm>
          <a:prstGeom prst="line">
            <a:avLst/>
          </a:prstGeom>
          <a:ln w="920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43427" y="3885823"/>
                <a:ext cx="82736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𝟕</m:t>
                          </m:r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27" y="3885823"/>
                <a:ext cx="827360" cy="532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655858" y="5360008"/>
            <a:ext cx="2664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বিপ্রতীপ কোণ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3372354" y="1240773"/>
            <a:ext cx="1435648" cy="2141752"/>
          </a:xfrm>
          <a:prstGeom prst="line">
            <a:avLst/>
          </a:prstGeom>
          <a:ln w="142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38622" y="3343425"/>
            <a:ext cx="1757758" cy="2593145"/>
          </a:xfrm>
          <a:prstGeom prst="line">
            <a:avLst/>
          </a:prstGeom>
          <a:ln w="142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48459" y="3116042"/>
                <a:ext cx="102777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𝟏𝟏</m:t>
                          </m:r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459" y="3116042"/>
                <a:ext cx="1027772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V="1">
            <a:off x="4796093" y="1027355"/>
            <a:ext cx="1583843" cy="2340124"/>
          </a:xfrm>
          <a:prstGeom prst="line">
            <a:avLst/>
          </a:prstGeom>
          <a:ln w="142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783969" y="3311482"/>
            <a:ext cx="1691341" cy="2605494"/>
          </a:xfrm>
          <a:prstGeom prst="line">
            <a:avLst/>
          </a:prstGeom>
          <a:ln w="142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025793" y="3044999"/>
                <a:ext cx="102777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𝟏𝟏</m:t>
                          </m:r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793" y="3044999"/>
                <a:ext cx="1027772" cy="5329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67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10" y="6305539"/>
            <a:ext cx="12192000" cy="584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"/>
            <a:ext cx="12192000" cy="55379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 যেকোনো এক বর্ধিত করলে বহিস্থ কোণের পরিমাণ নির্ণয়ঃ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722697" y="4433284"/>
            <a:ext cx="3312370" cy="134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18232" y="4599697"/>
                <a:ext cx="15202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𝟏𝟐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32" y="4599697"/>
                <a:ext cx="1520285" cy="523220"/>
              </a:xfrm>
              <a:prstGeom prst="rect">
                <a:avLst/>
              </a:prstGeom>
              <a:blipFill>
                <a:blip r:embed="rId3"/>
                <a:stretch>
                  <a:fillRect t="-10588" r="-12400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3741598" y="1940676"/>
            <a:ext cx="1653354" cy="2506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51295" y="2856356"/>
                <a:ext cx="15062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295" y="2856356"/>
                <a:ext cx="1506208" cy="523220"/>
              </a:xfrm>
              <a:prstGeom prst="rect">
                <a:avLst/>
              </a:prstGeom>
              <a:blipFill>
                <a:blip r:embed="rId4"/>
                <a:stretch>
                  <a:fillRect t="-10588" r="-13360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 flipV="1">
            <a:off x="5360083" y="1935017"/>
            <a:ext cx="1660470" cy="252625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35181" y="2773534"/>
                <a:ext cx="18192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181" y="2773534"/>
                <a:ext cx="1819231" cy="523220"/>
              </a:xfrm>
              <a:prstGeom prst="rect">
                <a:avLst/>
              </a:prstGeom>
              <a:blipFill>
                <a:blip r:embed="rId5"/>
                <a:stretch>
                  <a:fillRect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11740" y="1403613"/>
                <a:ext cx="696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</m:t>
                    </m:r>
                  </m:oMath>
                </a14:m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740" y="1403613"/>
                <a:ext cx="69668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14385" y="4387459"/>
                <a:ext cx="696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𝑩</m:t>
                    </m:r>
                  </m:oMath>
                </a14:m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385" y="4387459"/>
                <a:ext cx="69668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117038" y="4417791"/>
            <a:ext cx="69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6791" y="5219544"/>
            <a:ext cx="2664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671570" y="899886"/>
            <a:ext cx="3074250" cy="4673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841673" y="914400"/>
            <a:ext cx="3221503" cy="49096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2496457" y="4424891"/>
            <a:ext cx="6013951" cy="291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28047" y="3930488"/>
                <a:ext cx="82736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047" y="3930488"/>
                <a:ext cx="827360" cy="5329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77822" y="3983005"/>
                <a:ext cx="82736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822" y="3983005"/>
                <a:ext cx="827360" cy="5329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53635" y="2398133"/>
                <a:ext cx="82736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𝟕𝟒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635" y="2398133"/>
                <a:ext cx="827360" cy="5329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67930" y="4473787"/>
                <a:ext cx="82736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930" y="4473787"/>
                <a:ext cx="827360" cy="5329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400043" y="4519627"/>
                <a:ext cx="82736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043" y="4519627"/>
                <a:ext cx="827360" cy="5329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81271" y="1098659"/>
                <a:ext cx="82736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𝟕𝟒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271" y="1098659"/>
                <a:ext cx="827360" cy="5329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51414" y="3911277"/>
                <a:ext cx="102777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𝟏𝟐𝟕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414" y="3911277"/>
                <a:ext cx="1027772" cy="5329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641463" y="4613404"/>
                <a:ext cx="102777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𝟏𝟐𝟕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463" y="4613404"/>
                <a:ext cx="1027772" cy="53296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98984" y="3922243"/>
                <a:ext cx="102777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𝟏𝟐𝟕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984" y="3922243"/>
                <a:ext cx="1027772" cy="53296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069753" y="4522939"/>
                <a:ext cx="102777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𝟏𝟐𝟕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753" y="4522939"/>
                <a:ext cx="1027772" cy="53296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50340" y="1756682"/>
                <a:ext cx="102777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𝟏𝟎𝟔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340" y="1756682"/>
                <a:ext cx="1027772" cy="53296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04724" y="1747688"/>
                <a:ext cx="102777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𝟏𝟎𝟔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724" y="1747688"/>
                <a:ext cx="1027772" cy="53296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773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934200"/>
            <a:chOff x="0" y="0"/>
            <a:chExt cx="12192000" cy="69342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0" y="0"/>
              <a:ext cx="12192000" cy="1905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GB" sz="115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905000"/>
              <a:ext cx="7951830" cy="4953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 err="1">
                  <a:solidFill>
                    <a:srgbClr val="380D53"/>
                  </a:solidFill>
                  <a:latin typeface="NikoshBAN" pitchFamily="2" charset="0"/>
                  <a:cs typeface="NikoshBAN" pitchFamily="2" charset="0"/>
                </a:rPr>
                <a:t>রিপন</a:t>
              </a:r>
              <a:r>
                <a:rPr lang="en-US" sz="7200" b="1" dirty="0">
                  <a:solidFill>
                    <a:srgbClr val="380D5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>
                  <a:solidFill>
                    <a:srgbClr val="380D53"/>
                  </a:solidFill>
                  <a:latin typeface="NikoshBAN" pitchFamily="2" charset="0"/>
                  <a:cs typeface="NikoshBAN" pitchFamily="2" charset="0"/>
                </a:rPr>
                <a:t>চন্দ্র</a:t>
              </a:r>
              <a:r>
                <a:rPr lang="en-US" sz="7200" b="1" dirty="0">
                  <a:solidFill>
                    <a:srgbClr val="380D5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>
                  <a:solidFill>
                    <a:srgbClr val="380D53"/>
                  </a:solidFill>
                  <a:latin typeface="NikoshBAN" pitchFamily="2" charset="0"/>
                  <a:cs typeface="NikoshBAN" pitchFamily="2" charset="0"/>
                </a:rPr>
                <a:t>নায়ক</a:t>
              </a:r>
              <a:endParaRPr lang="en-US" sz="7200" b="1" dirty="0">
                <a:solidFill>
                  <a:srgbClr val="380D53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গণিত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রাণাপিং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আদর্শ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কলেজ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গোলাপগঞ্জ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সিলেট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নম্বর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০১৭১০-৮৮০ ৬৬৭</a:t>
              </a:r>
            </a:p>
            <a:p>
              <a:pPr algn="ctr"/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E-mail: riponnayak@gmail.com </a:t>
              </a:r>
              <a:endParaRPr lang="en-GB" sz="4000" dirty="0">
                <a:solidFill>
                  <a:srgbClr val="92D05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951830" y="1908630"/>
              <a:ext cx="4240170" cy="49530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7979966" y="2057400"/>
              <a:ext cx="4165600" cy="487680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effectLst>
              <a:glow rad="228600">
                <a:schemeClr val="accent5">
                  <a:lumMod val="50000"/>
                  <a:alpha val="40000"/>
                </a:schemeClr>
              </a:glow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90525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68" y="6306359"/>
            <a:ext cx="12192000" cy="5841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"/>
            <a:ext cx="12192000" cy="55379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সমবাহু ত্রিভুজের যেকোনো এক বর্ধিত করলে বহিস্থ কোণের পরিমাণ নির্ণয়ঃ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722697" y="4433284"/>
            <a:ext cx="3312370" cy="134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51386" y="4599697"/>
                <a:ext cx="12871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386" y="4599697"/>
                <a:ext cx="1287131" cy="523220"/>
              </a:xfrm>
              <a:prstGeom prst="rect">
                <a:avLst/>
              </a:prstGeom>
              <a:blipFill>
                <a:blip r:embed="rId3"/>
                <a:stretch>
                  <a:fillRect t="-10588" r="-15566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3741598" y="1940676"/>
            <a:ext cx="1653354" cy="2506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19409" y="2856356"/>
                <a:ext cx="1338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409" y="2856356"/>
                <a:ext cx="1338093" cy="523220"/>
              </a:xfrm>
              <a:prstGeom prst="rect">
                <a:avLst/>
              </a:prstGeom>
              <a:blipFill>
                <a:blip r:embed="rId4"/>
                <a:stretch>
                  <a:fillRect t="-10588" r="-11872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 flipV="1">
            <a:off x="5360083" y="1935017"/>
            <a:ext cx="1660470" cy="252625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35181" y="2773534"/>
                <a:ext cx="1308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181" y="2773534"/>
                <a:ext cx="1308903" cy="523220"/>
              </a:xfrm>
              <a:prstGeom prst="rect">
                <a:avLst/>
              </a:prstGeom>
              <a:blipFill>
                <a:blip r:embed="rId5"/>
                <a:stretch>
                  <a:fillRect t="-10465" r="-14419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11740" y="1403613"/>
                <a:ext cx="696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</m:t>
                    </m:r>
                  </m:oMath>
                </a14:m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740" y="1403613"/>
                <a:ext cx="69668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14385" y="4387459"/>
                <a:ext cx="696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𝑩</m:t>
                    </m:r>
                  </m:oMath>
                </a14:m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385" y="4387459"/>
                <a:ext cx="69668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117038" y="4417791"/>
            <a:ext cx="69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6791" y="5219544"/>
            <a:ext cx="2664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সমবাহু ত্রিভুজ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657502" y="899886"/>
            <a:ext cx="3074250" cy="4673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823758" y="899886"/>
            <a:ext cx="3296910" cy="486626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2496457" y="4410823"/>
            <a:ext cx="6013951" cy="291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53635" y="2398133"/>
                <a:ext cx="82736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𝟔</m:t>
                          </m:r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635" y="2398133"/>
                <a:ext cx="827360" cy="5329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81271" y="1098659"/>
                <a:ext cx="82736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𝟔</m:t>
                          </m:r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271" y="1098659"/>
                <a:ext cx="827360" cy="5329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28047" y="3930488"/>
                <a:ext cx="82736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𝟔</m:t>
                          </m:r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047" y="3930488"/>
                <a:ext cx="827360" cy="5329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67930" y="4473787"/>
                <a:ext cx="82736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𝟔</m:t>
                          </m:r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930" y="4473787"/>
                <a:ext cx="827360" cy="5329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77822" y="3983005"/>
                <a:ext cx="82736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𝟔</m:t>
                          </m:r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822" y="3983005"/>
                <a:ext cx="827360" cy="5329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400043" y="4519627"/>
                <a:ext cx="82736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𝟔</m:t>
                          </m:r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043" y="4519627"/>
                <a:ext cx="827360" cy="5329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50340" y="1756682"/>
                <a:ext cx="102777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𝟏𝟐</m:t>
                          </m:r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340" y="1756682"/>
                <a:ext cx="1027772" cy="5329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04724" y="1747688"/>
                <a:ext cx="102777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𝟏𝟐</m:t>
                          </m:r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724" y="1747688"/>
                <a:ext cx="1027772" cy="53296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51414" y="3911277"/>
                <a:ext cx="102777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𝟏𝟐</m:t>
                          </m:r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414" y="3911277"/>
                <a:ext cx="1027772" cy="53296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641463" y="4613404"/>
                <a:ext cx="102777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𝟏𝟐</m:t>
                          </m:r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463" y="4613404"/>
                <a:ext cx="1027772" cy="53296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798984" y="3922243"/>
                <a:ext cx="102777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𝟏𝟐</m:t>
                          </m:r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984" y="3922243"/>
                <a:ext cx="1027772" cy="53296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69753" y="4522939"/>
                <a:ext cx="102777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𝟏𝟐</m:t>
                          </m:r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753" y="4522939"/>
                <a:ext cx="1027772" cy="53296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48330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17061"/>
            <a:ext cx="12192000" cy="5734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"/>
            <a:ext cx="12192000" cy="55379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 যেকোনো এক বর্ধিত করলে বহিস্থ কোণের পরিমাণ নির্ণয়ঃ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722697" y="4433284"/>
            <a:ext cx="3312370" cy="134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18232" y="4599697"/>
                <a:ext cx="15202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𝟏𝟐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32" y="4599697"/>
                <a:ext cx="1520285" cy="523220"/>
              </a:xfrm>
              <a:prstGeom prst="rect">
                <a:avLst/>
              </a:prstGeom>
              <a:blipFill>
                <a:blip r:embed="rId3"/>
                <a:stretch>
                  <a:fillRect t="-10588" r="-12400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3741598" y="1940676"/>
            <a:ext cx="1653354" cy="2506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51295" y="2856356"/>
                <a:ext cx="15062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295" y="2856356"/>
                <a:ext cx="1506208" cy="523220"/>
              </a:xfrm>
              <a:prstGeom prst="rect">
                <a:avLst/>
              </a:prstGeom>
              <a:blipFill>
                <a:blip r:embed="rId4"/>
                <a:stretch>
                  <a:fillRect t="-10588" r="-13360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 flipV="1">
            <a:off x="5360083" y="1935017"/>
            <a:ext cx="1660470" cy="252625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35181" y="2773534"/>
                <a:ext cx="15636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181" y="2773534"/>
                <a:ext cx="1563688" cy="523220"/>
              </a:xfrm>
              <a:prstGeom prst="rect">
                <a:avLst/>
              </a:prstGeom>
              <a:blipFill>
                <a:blip r:embed="rId5"/>
                <a:stretch>
                  <a:fillRect t="-10465" r="-9339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11740" y="1403613"/>
                <a:ext cx="696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</m:t>
                    </m:r>
                  </m:oMath>
                </a14:m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740" y="1403613"/>
                <a:ext cx="69668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14385" y="4387459"/>
                <a:ext cx="696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𝑩</m:t>
                    </m:r>
                  </m:oMath>
                </a14:m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385" y="4387459"/>
                <a:ext cx="69668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117038" y="4417791"/>
            <a:ext cx="69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6791" y="5219544"/>
            <a:ext cx="2664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657502" y="899886"/>
            <a:ext cx="3074250" cy="4673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823758" y="899886"/>
            <a:ext cx="3296910" cy="486626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2496457" y="4410823"/>
            <a:ext cx="6013951" cy="291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53635" y="2398133"/>
                <a:ext cx="82736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𝟕𝟒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635" y="2398133"/>
                <a:ext cx="827360" cy="5329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81271" y="1098659"/>
                <a:ext cx="82736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𝟕𝟒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271" y="1098659"/>
                <a:ext cx="827360" cy="5329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28047" y="3930488"/>
                <a:ext cx="82736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047" y="3930488"/>
                <a:ext cx="827360" cy="5329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67930" y="4473787"/>
                <a:ext cx="82736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930" y="4473787"/>
                <a:ext cx="827360" cy="5329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77822" y="3983005"/>
                <a:ext cx="82736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822" y="3983005"/>
                <a:ext cx="827360" cy="5329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400043" y="4519627"/>
                <a:ext cx="82736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043" y="4519627"/>
                <a:ext cx="827360" cy="5329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50340" y="1756682"/>
                <a:ext cx="102777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𝟏𝟎𝟔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340" y="1756682"/>
                <a:ext cx="1027772" cy="5329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04724" y="1747688"/>
                <a:ext cx="102777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𝟏𝟎𝟔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724" y="1747688"/>
                <a:ext cx="1027772" cy="53296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51414" y="3911277"/>
                <a:ext cx="102777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𝟏𝟐𝟕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414" y="3911277"/>
                <a:ext cx="1027772" cy="53296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641463" y="4613404"/>
                <a:ext cx="102777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𝟏𝟐𝟕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463" y="4613404"/>
                <a:ext cx="1027772" cy="53296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798984" y="3922243"/>
                <a:ext cx="102777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𝟏𝟐𝟕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984" y="3922243"/>
                <a:ext cx="1027772" cy="53296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69753" y="4522939"/>
                <a:ext cx="102777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𝟏𝟐𝟕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753" y="4522939"/>
                <a:ext cx="1027772" cy="53296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05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 flipH="1">
            <a:off x="4106151" y="1435518"/>
            <a:ext cx="3353761" cy="4065563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4990" y="6252388"/>
            <a:ext cx="12192000" cy="6056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990" y="-14986"/>
            <a:ext cx="12192000" cy="704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ত্রিভুজক্ষেত্র </a:t>
            </a:r>
          </a:p>
        </p:txBody>
      </p:sp>
      <p:sp>
        <p:nvSpPr>
          <p:cNvPr id="6" name="Right Triangle 5"/>
          <p:cNvSpPr/>
          <p:nvPr/>
        </p:nvSpPr>
        <p:spPr>
          <a:xfrm>
            <a:off x="7453339" y="1435518"/>
            <a:ext cx="3390314" cy="4065563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73370" y="544376"/>
            <a:ext cx="520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0529" y="5635553"/>
            <a:ext cx="520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4854" y="5596948"/>
            <a:ext cx="449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15209" y="3041510"/>
            <a:ext cx="909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</a:t>
            </a:r>
            <a:endParaRPr lang="en-US" sz="44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433622" y="1375110"/>
            <a:ext cx="3440935" cy="4157896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86817" y="5635087"/>
            <a:ext cx="795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0775B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</a:t>
            </a:r>
            <a:endParaRPr lang="en-US" sz="4400" b="1" dirty="0">
              <a:ln w="0"/>
              <a:solidFill>
                <a:srgbClr val="0775B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370692" y="5501081"/>
            <a:ext cx="3472961" cy="14378"/>
          </a:xfrm>
          <a:prstGeom prst="line">
            <a:avLst/>
          </a:prstGeom>
          <a:ln w="127000">
            <a:solidFill>
              <a:srgbClr val="0775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82154" y="3426232"/>
            <a:ext cx="853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</a:t>
            </a:r>
            <a:endParaRPr lang="en-US" sz="4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408587" y="1375110"/>
            <a:ext cx="26936" cy="4186378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06053" y="5589624"/>
            <a:ext cx="520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3434" y="3040115"/>
            <a:ext cx="96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A40C8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</a:t>
            </a:r>
            <a:endParaRPr lang="en-US" sz="4400" b="1" dirty="0">
              <a:ln w="0"/>
              <a:solidFill>
                <a:srgbClr val="A40C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063947" y="1435518"/>
            <a:ext cx="3353761" cy="4065563"/>
          </a:xfrm>
          <a:prstGeom prst="line">
            <a:avLst/>
          </a:prstGeom>
          <a:ln w="127000">
            <a:solidFill>
              <a:srgbClr val="A40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99430" y="5621862"/>
            <a:ext cx="855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</a:t>
            </a:r>
            <a:endParaRPr lang="en-US" sz="4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012403" y="5496997"/>
            <a:ext cx="3440936" cy="1"/>
          </a:xfrm>
          <a:prstGeom prst="line">
            <a:avLst/>
          </a:prstGeom>
          <a:ln w="1270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/>
        </p:nvSpPr>
        <p:spPr>
          <a:xfrm>
            <a:off x="3826410" y="1314737"/>
            <a:ext cx="7188591" cy="4282211"/>
          </a:xfrm>
          <a:prstGeom prst="triangle">
            <a:avLst>
              <a:gd name="adj" fmla="val 50381"/>
            </a:avLst>
          </a:prstGeom>
          <a:solidFill>
            <a:schemeClr val="bg2"/>
          </a:solidFill>
          <a:ln w="336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107734" y="5617840"/>
            <a:ext cx="795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</a:t>
            </a:r>
            <a:endParaRPr lang="en-US" sz="44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427501" y="1249107"/>
            <a:ext cx="56356" cy="4508107"/>
          </a:xfrm>
          <a:prstGeom prst="line">
            <a:avLst/>
          </a:prstGeom>
          <a:ln w="266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26620" y="3318061"/>
            <a:ext cx="795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</a:t>
            </a:r>
            <a:endParaRPr lang="en-US" sz="44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01506" y="4303844"/>
            <a:ext cx="520504" cy="387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RCN </a:t>
            </a:r>
            <a:endParaRPr lang="en-US" sz="900" dirty="0">
              <a:solidFill>
                <a:schemeClr val="bg2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563207" y="3564352"/>
                <a:ext cx="6776175" cy="613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সমান </a:t>
                </a:r>
                <a:r>
                  <a:rPr lang="en-US" sz="40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4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বাহুর দৈর্ঘ্য,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50</m:t>
                    </m:r>
                  </m:oMath>
                </a14:m>
                <a:endParaRPr lang="en-US" sz="4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207" y="3564352"/>
                <a:ext cx="6776175" cy="613799"/>
              </a:xfrm>
              <a:prstGeom prst="rect">
                <a:avLst/>
              </a:prstGeom>
              <a:blipFill>
                <a:blip r:embed="rId3"/>
                <a:stretch>
                  <a:fillRect l="-1440" t="-23000" b="-53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262118" y="5302785"/>
                <a:ext cx="4243155" cy="613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ভূমির দৈর্ঘ্য,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4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60</m:t>
                    </m:r>
                  </m:oMath>
                </a14:m>
                <a:endParaRPr lang="en-US" sz="4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118" y="5302785"/>
                <a:ext cx="4243155" cy="613799"/>
              </a:xfrm>
              <a:prstGeom prst="rect">
                <a:avLst/>
              </a:prstGeom>
              <a:blipFill>
                <a:blip r:embed="rId4"/>
                <a:stretch>
                  <a:fillRect l="-2155" t="-22772" b="-514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513286" y="3845904"/>
                <a:ext cx="4417448" cy="613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ক্ষেত্রফল,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1200</m:t>
                    </m:r>
                  </m:oMath>
                </a14:m>
                <a:endParaRPr lang="en-US" sz="4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286" y="3845904"/>
                <a:ext cx="4417448" cy="613799"/>
              </a:xfrm>
              <a:prstGeom prst="rect">
                <a:avLst/>
              </a:prstGeom>
              <a:blipFill>
                <a:blip r:embed="rId5"/>
                <a:stretch>
                  <a:fillRect l="-2069" t="-22772" b="-514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682253" y="3849412"/>
                <a:ext cx="3555318" cy="613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উচ্চতা,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4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40</m:t>
                    </m:r>
                  </m:oMath>
                </a14:m>
                <a:endParaRPr lang="en-US" sz="4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253" y="3849412"/>
                <a:ext cx="3555318" cy="613799"/>
              </a:xfrm>
              <a:prstGeom prst="rect">
                <a:avLst/>
              </a:prstGeom>
              <a:blipFill>
                <a:blip r:embed="rId6"/>
                <a:stretch>
                  <a:fillRect l="-2573" t="-22772" b="-514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458321" y="4631377"/>
                <a:ext cx="5416236" cy="613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পরিসীমার </a:t>
                </a:r>
                <a:r>
                  <a:rPr lang="en-US" sz="40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দৈর্ঘ্য,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s</m:t>
                    </m:r>
                    <m:r>
                      <a:rPr lang="en-US" sz="4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4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60</m:t>
                    </m:r>
                  </m:oMath>
                </a14:m>
                <a:endParaRPr lang="en-US" sz="4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321" y="4631377"/>
                <a:ext cx="5416236" cy="613799"/>
              </a:xfrm>
              <a:prstGeom prst="rect">
                <a:avLst/>
              </a:prstGeom>
              <a:blipFill>
                <a:blip r:embed="rId7"/>
                <a:stretch>
                  <a:fillRect l="-1687" t="-23000" b="-53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5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34778 -0.37315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-18657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-0.3888 -0.46226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0" y="-23125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41289 -0.07801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51" y="-3912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-0.4319 0.05463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2731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41653 0.0456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2269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/>
      <p:bldP spid="8" grpId="1"/>
      <p:bldP spid="9" grpId="0"/>
      <p:bldP spid="10" grpId="0"/>
      <p:bldP spid="10" grpId="1"/>
      <p:bldP spid="10" grpId="2"/>
      <p:bldP spid="12" grpId="0"/>
      <p:bldP spid="12" grpId="1"/>
      <p:bldP spid="12" grpId="2"/>
      <p:bldP spid="14" grpId="0"/>
      <p:bldP spid="14" grpId="1"/>
      <p:bldP spid="16" grpId="0"/>
      <p:bldP spid="17" grpId="0"/>
      <p:bldP spid="17" grpId="1"/>
      <p:bldP spid="17" grpId="2"/>
      <p:bldP spid="19" grpId="0"/>
      <p:bldP spid="19" grpId="1"/>
      <p:bldP spid="19" grpId="2"/>
      <p:bldP spid="21" grpId="0" animBg="1"/>
      <p:bldP spid="22" grpId="0"/>
      <p:bldP spid="22" grpId="1"/>
      <p:bldP spid="24" grpId="0"/>
      <p:bldP spid="24" grpId="1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0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 flipH="1">
            <a:off x="4106151" y="1435518"/>
            <a:ext cx="3353761" cy="4065563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4990" y="6252388"/>
            <a:ext cx="12192000" cy="6056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990" y="-14986"/>
            <a:ext cx="12192000" cy="704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ত্রিভুজক্ষেত্র </a:t>
            </a:r>
          </a:p>
        </p:txBody>
      </p:sp>
      <p:sp>
        <p:nvSpPr>
          <p:cNvPr id="6" name="Right Triangle 5"/>
          <p:cNvSpPr/>
          <p:nvPr/>
        </p:nvSpPr>
        <p:spPr>
          <a:xfrm>
            <a:off x="7453339" y="1435518"/>
            <a:ext cx="3390314" cy="4065563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73370" y="544376"/>
            <a:ext cx="520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0529" y="5635553"/>
            <a:ext cx="520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4854" y="5596948"/>
            <a:ext cx="449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15209" y="3041510"/>
            <a:ext cx="909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  <a:endParaRPr lang="en-US" sz="44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433622" y="1375110"/>
            <a:ext cx="3440935" cy="4157896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86817" y="5635087"/>
            <a:ext cx="795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0775B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4400" b="1" dirty="0">
              <a:ln w="0"/>
              <a:solidFill>
                <a:srgbClr val="0775B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370692" y="5501081"/>
            <a:ext cx="3472961" cy="14378"/>
          </a:xfrm>
          <a:prstGeom prst="line">
            <a:avLst/>
          </a:prstGeom>
          <a:ln w="127000">
            <a:solidFill>
              <a:srgbClr val="0775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82154" y="3426232"/>
            <a:ext cx="853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en-US" sz="4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408587" y="1375110"/>
            <a:ext cx="26936" cy="4186378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06053" y="5589624"/>
            <a:ext cx="520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4958" y="3040115"/>
            <a:ext cx="96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A40C8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  <a:endParaRPr lang="en-US" sz="4400" b="1" dirty="0">
              <a:ln w="0"/>
              <a:solidFill>
                <a:srgbClr val="A40C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063947" y="1435518"/>
            <a:ext cx="3353761" cy="4065563"/>
          </a:xfrm>
          <a:prstGeom prst="line">
            <a:avLst/>
          </a:prstGeom>
          <a:ln w="127000">
            <a:solidFill>
              <a:srgbClr val="A40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99430" y="5621862"/>
            <a:ext cx="855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4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012403" y="5496997"/>
            <a:ext cx="3440936" cy="1"/>
          </a:xfrm>
          <a:prstGeom prst="line">
            <a:avLst/>
          </a:prstGeom>
          <a:ln w="1270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/>
        </p:nvSpPr>
        <p:spPr>
          <a:xfrm>
            <a:off x="3809344" y="1327965"/>
            <a:ext cx="7188591" cy="4282211"/>
          </a:xfrm>
          <a:prstGeom prst="triangle">
            <a:avLst>
              <a:gd name="adj" fmla="val 50381"/>
            </a:avLst>
          </a:prstGeom>
          <a:solidFill>
            <a:schemeClr val="bg2"/>
          </a:solidFill>
          <a:ln w="336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107734" y="5617840"/>
            <a:ext cx="795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n-US" sz="44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427501" y="1249107"/>
            <a:ext cx="56356" cy="4508107"/>
          </a:xfrm>
          <a:prstGeom prst="line">
            <a:avLst/>
          </a:prstGeom>
          <a:ln w="266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82145" y="3064478"/>
            <a:ext cx="795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en-US" sz="44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01506" y="4303844"/>
            <a:ext cx="520504" cy="387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RCN </a:t>
            </a:r>
            <a:endParaRPr lang="en-US" sz="900" dirty="0">
              <a:solidFill>
                <a:schemeClr val="bg2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843790" y="2236763"/>
            <a:ext cx="4229643" cy="3024785"/>
            <a:chOff x="612806" y="685753"/>
            <a:chExt cx="3940569" cy="3197127"/>
          </a:xfrm>
        </p:grpSpPr>
        <p:sp>
          <p:nvSpPr>
            <p:cNvPr id="27" name="Isosceles Triangle 26"/>
            <p:cNvSpPr/>
            <p:nvPr/>
          </p:nvSpPr>
          <p:spPr>
            <a:xfrm>
              <a:off x="612806" y="685753"/>
              <a:ext cx="3940569" cy="2541687"/>
            </a:xfrm>
            <a:prstGeom prst="triangle">
              <a:avLst/>
            </a:prstGeom>
            <a:noFill/>
            <a:ln w="76200">
              <a:solidFill>
                <a:srgbClr val="A40C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73578" y="3113439"/>
              <a:ext cx="79553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n w="0"/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60</a:t>
              </a:r>
              <a:endParaRPr lang="en-US" sz="40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74402" y="1418190"/>
              <a:ext cx="79553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n w="0"/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50</a:t>
              </a:r>
              <a:endParaRPr lang="en-US" sz="40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85129" y="1512407"/>
              <a:ext cx="79553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n w="0"/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50</a:t>
              </a:r>
              <a:endParaRPr lang="en-US" sz="40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628225" y="2173264"/>
            <a:ext cx="2317042" cy="2326107"/>
            <a:chOff x="612806" y="685753"/>
            <a:chExt cx="3940569" cy="3016985"/>
          </a:xfrm>
        </p:grpSpPr>
        <p:sp>
          <p:nvSpPr>
            <p:cNvPr id="32" name="Isosceles Triangle 31"/>
            <p:cNvSpPr/>
            <p:nvPr/>
          </p:nvSpPr>
          <p:spPr>
            <a:xfrm>
              <a:off x="612806" y="685753"/>
              <a:ext cx="3940569" cy="2541687"/>
            </a:xfrm>
            <a:prstGeom prst="triangle">
              <a:avLst/>
            </a:prstGeom>
            <a:noFill/>
            <a:ln w="76200">
              <a:solidFill>
                <a:srgbClr val="A40C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73578" y="3217039"/>
              <a:ext cx="795539" cy="485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n w="0"/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</a:t>
              </a:r>
              <a:endParaRPr lang="en-US" sz="20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46781" y="1771813"/>
              <a:ext cx="795539" cy="485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n w="0"/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13</a:t>
              </a:r>
              <a:endParaRPr lang="en-US" sz="20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6157" y="1771814"/>
              <a:ext cx="795539" cy="485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n w="0"/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13</a:t>
              </a:r>
              <a:endParaRPr lang="en-US" sz="20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 rot="10800000">
            <a:off x="6106615" y="983936"/>
            <a:ext cx="2314529" cy="2509673"/>
            <a:chOff x="612806" y="685753"/>
            <a:chExt cx="3940569" cy="3016985"/>
          </a:xfrm>
        </p:grpSpPr>
        <p:sp>
          <p:nvSpPr>
            <p:cNvPr id="38" name="Isosceles Triangle 37"/>
            <p:cNvSpPr/>
            <p:nvPr/>
          </p:nvSpPr>
          <p:spPr>
            <a:xfrm>
              <a:off x="612806" y="685753"/>
              <a:ext cx="3940569" cy="2541687"/>
            </a:xfrm>
            <a:prstGeom prst="triangle">
              <a:avLst/>
            </a:prstGeom>
            <a:noFill/>
            <a:ln w="76200">
              <a:solidFill>
                <a:srgbClr val="A40C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9" name="TextBox 38"/>
            <p:cNvSpPr txBox="1"/>
            <p:nvPr/>
          </p:nvSpPr>
          <p:spPr>
            <a:xfrm rot="10465609">
              <a:off x="2173578" y="3217039"/>
              <a:ext cx="795539" cy="485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n w="0"/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</a:t>
              </a:r>
              <a:endParaRPr lang="en-US" sz="20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0605641">
              <a:off x="3646781" y="1771813"/>
              <a:ext cx="795539" cy="485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n w="0"/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13</a:t>
              </a:r>
              <a:endParaRPr lang="en-US" sz="20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0800000">
              <a:off x="786157" y="1771815"/>
              <a:ext cx="795539" cy="485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n w="0"/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13</a:t>
              </a:r>
              <a:endParaRPr lang="en-US" sz="20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902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2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7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/>
      <p:bldP spid="7" grpId="1"/>
      <p:bldP spid="8" grpId="0"/>
      <p:bldP spid="8" grpId="1"/>
      <p:bldP spid="8" grpId="2"/>
      <p:bldP spid="9" grpId="0"/>
      <p:bldP spid="9" grpId="1"/>
      <p:bldP spid="10" grpId="0"/>
      <p:bldP spid="10" grpId="1"/>
      <p:bldP spid="10" grpId="2"/>
      <p:bldP spid="10" grpId="3"/>
      <p:bldP spid="12" grpId="0"/>
      <p:bldP spid="12" grpId="1"/>
      <p:bldP spid="12" grpId="2"/>
      <p:bldP spid="12" grpId="3"/>
      <p:bldP spid="14" grpId="0"/>
      <p:bldP spid="14" grpId="1"/>
      <p:bldP spid="14" grpId="2"/>
      <p:bldP spid="16" grpId="0"/>
      <p:bldP spid="16" grpId="1"/>
      <p:bldP spid="17" grpId="0"/>
      <p:bldP spid="17" grpId="1"/>
      <p:bldP spid="17" grpId="2"/>
      <p:bldP spid="17" grpId="3"/>
      <p:bldP spid="19" grpId="0"/>
      <p:bldP spid="19" grpId="1"/>
      <p:bldP spid="19" grpId="2"/>
      <p:bldP spid="19" grpId="3"/>
      <p:bldP spid="21" grpId="0" animBg="1"/>
      <p:bldP spid="21" grpId="1" animBg="1"/>
      <p:bldP spid="22" grpId="0"/>
      <p:bldP spid="22" grpId="1"/>
      <p:bldP spid="22" grpId="2"/>
      <p:bldP spid="24" grpId="0"/>
      <p:bldP spid="24" grpId="1"/>
      <p:bldP spid="24" grpId="2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4990" y="6252388"/>
            <a:ext cx="12192000" cy="605612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4990" y="-14986"/>
            <a:ext cx="12192000" cy="704731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 সম্পর্কে সৃজনশীল অঙ্কে যা যা জানবো।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654" y="1557461"/>
            <a:ext cx="6523229" cy="9134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2">
                    <a:lumMod val="75000"/>
                  </a:schemeClr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*</a:t>
            </a:r>
            <a:r>
              <a:rPr lang="en-US" sz="6600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 </a:t>
            </a:r>
            <a:r>
              <a:rPr lang="en-US" sz="6600" dirty="0" err="1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6600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বাহুর </a:t>
            </a:r>
            <a:r>
              <a:rPr lang="en-US" sz="6600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endParaRPr lang="en-US" sz="6600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7645" y="1557461"/>
            <a:ext cx="3852328" cy="9047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2">
                    <a:lumMod val="75000"/>
                  </a:schemeClr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*</a:t>
            </a:r>
            <a:r>
              <a:rPr lang="en-US" sz="6600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ভূমির দৈর্ঘ্য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164" y="4632040"/>
            <a:ext cx="2929234" cy="13155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2">
                    <a:lumMod val="75000"/>
                  </a:schemeClr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* </a:t>
            </a:r>
            <a:r>
              <a:rPr lang="en-US" sz="6600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6600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9928" y="3538593"/>
            <a:ext cx="3195403" cy="13155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পরিসীমা</a:t>
            </a:r>
            <a:endParaRPr lang="en-US" sz="6600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0946" y="4632040"/>
            <a:ext cx="3195403" cy="13155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উচ্চতা</a:t>
            </a:r>
            <a:endParaRPr lang="en-US" sz="6600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508" y="1557461"/>
            <a:ext cx="6585255" cy="9134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*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 </a:t>
            </a:r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বাহুর 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04499" y="1557461"/>
            <a:ext cx="3852328" cy="9047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*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ভূমির দৈর্ঘ্য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9086" y="4632040"/>
            <a:ext cx="2929234" cy="13155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* 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76782" y="3538593"/>
            <a:ext cx="3195403" cy="13155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পরিসীমা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27800" y="4632040"/>
            <a:ext cx="3195403" cy="13155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উচ্চতা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871492" y="2322823"/>
            <a:ext cx="2113977" cy="2519365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449342" y="2167829"/>
            <a:ext cx="2318750" cy="187011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768092" y="2224711"/>
            <a:ext cx="1069705" cy="2655753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010665" y="5108340"/>
            <a:ext cx="5728601" cy="248146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010665" y="2322823"/>
            <a:ext cx="4661941" cy="2557967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49011" y="2322823"/>
            <a:ext cx="3688786" cy="2697837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202481" y="2442520"/>
            <a:ext cx="1518460" cy="1342998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29331" y="2417903"/>
            <a:ext cx="799832" cy="1328198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062844" y="4517241"/>
            <a:ext cx="1937615" cy="502919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364732" y="4517241"/>
            <a:ext cx="2374534" cy="623460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599064" y="2978868"/>
            <a:ext cx="1087155" cy="708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RCN 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8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9777046" y="2715069"/>
            <a:ext cx="1712448" cy="1416056"/>
            <a:chOff x="9777046" y="2715069"/>
            <a:chExt cx="1712448" cy="1416056"/>
          </a:xfrm>
        </p:grpSpPr>
        <p:grpSp>
          <p:nvGrpSpPr>
            <p:cNvPr id="26" name="Group 25"/>
            <p:cNvGrpSpPr/>
            <p:nvPr/>
          </p:nvGrpSpPr>
          <p:grpSpPr>
            <a:xfrm>
              <a:off x="9777046" y="2715069"/>
              <a:ext cx="1712448" cy="1416056"/>
              <a:chOff x="9777046" y="2715069"/>
              <a:chExt cx="1712448" cy="1416056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9777046" y="2715069"/>
                <a:ext cx="1712448" cy="1416056"/>
                <a:chOff x="612806" y="685753"/>
                <a:chExt cx="3940569" cy="3127251"/>
              </a:xfrm>
            </p:grpSpPr>
            <p:sp>
              <p:nvSpPr>
                <p:cNvPr id="3" name="Isosceles Triangle 2"/>
                <p:cNvSpPr/>
                <p:nvPr/>
              </p:nvSpPr>
              <p:spPr>
                <a:xfrm>
                  <a:off x="612806" y="685753"/>
                  <a:ext cx="3940569" cy="2541687"/>
                </a:xfrm>
                <a:prstGeom prst="triangle">
                  <a:avLst/>
                </a:prstGeom>
                <a:noFill/>
                <a:ln w="76200">
                  <a:solidFill>
                    <a:srgbClr val="A40C8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2173579" y="3201273"/>
                  <a:ext cx="795538" cy="6117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ln w="0"/>
                      <a:solidFill>
                        <a:schemeClr val="accent5">
                          <a:lumMod val="7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60</a:t>
                  </a:r>
                  <a:endParaRPr lang="en-US" sz="1200" b="1" dirty="0">
                    <a:ln w="0"/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3574402" y="1418192"/>
                  <a:ext cx="795538" cy="6117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ln w="0"/>
                      <a:solidFill>
                        <a:schemeClr val="accent5">
                          <a:lumMod val="7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50</a:t>
                  </a:r>
                  <a:endParaRPr lang="en-US" sz="1200" b="1" dirty="0">
                    <a:ln w="0"/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885129" y="1512408"/>
                  <a:ext cx="795538" cy="6117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ln w="0"/>
                      <a:solidFill>
                        <a:schemeClr val="accent5">
                          <a:lumMod val="7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50</a:t>
                  </a:r>
                  <a:endParaRPr lang="en-US" sz="1200" b="1" dirty="0">
                    <a:ln w="0"/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cxnSp>
            <p:nvCxnSpPr>
              <p:cNvPr id="25" name="Straight Connector 24"/>
              <p:cNvCxnSpPr>
                <a:stCxn id="3" idx="0"/>
                <a:endCxn id="4" idx="0"/>
              </p:cNvCxnSpPr>
              <p:nvPr/>
            </p:nvCxnSpPr>
            <p:spPr>
              <a:xfrm flipH="1">
                <a:off x="10628167" y="2715069"/>
                <a:ext cx="5103" cy="1139057"/>
              </a:xfrm>
              <a:prstGeom prst="line">
                <a:avLst/>
              </a:prstGeom>
              <a:ln w="76200">
                <a:solidFill>
                  <a:srgbClr val="8626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326182" y="3311977"/>
              <a:ext cx="3457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n w="0"/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40</a:t>
              </a:r>
              <a:endParaRPr lang="en-US" sz="1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-14990" y="6252388"/>
            <a:ext cx="12192000" cy="605612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14990" y="-14986"/>
            <a:ext cx="12192000" cy="704731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 সম্পর্কে সৃজনশীল অঙ্কে যা যা জানবো।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326767" y="2831579"/>
                <a:ext cx="5866228" cy="6137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50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=?</m:t>
                    </m:r>
                  </m:oMath>
                </a14:m>
                <a:endParaRPr lang="en-US" sz="4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767" y="2831579"/>
                <a:ext cx="5866228" cy="613799"/>
              </a:xfrm>
              <a:prstGeom prst="rect">
                <a:avLst/>
              </a:prstGeom>
              <a:blipFill>
                <a:blip r:embed="rId3"/>
                <a:stretch>
                  <a:fillRect l="-3742" t="-22772" b="-514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320113" y="2838683"/>
                <a:ext cx="5856898" cy="613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50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40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=?</m:t>
                    </m:r>
                  </m:oMath>
                </a14:m>
                <a:endParaRPr lang="en-US" sz="4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113" y="2838683"/>
                <a:ext cx="5856898" cy="613799"/>
              </a:xfrm>
              <a:prstGeom prst="rect">
                <a:avLst/>
              </a:prstGeom>
              <a:blipFill>
                <a:blip r:embed="rId4"/>
                <a:stretch>
                  <a:fillRect l="-3746" t="-23000" b="-53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216410" y="2816368"/>
                <a:ext cx="5976585" cy="613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3।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40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=?</m:t>
                    </m:r>
                  </m:oMath>
                </a14:m>
                <a:endParaRPr lang="en-US" sz="4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410" y="2816368"/>
                <a:ext cx="5976585" cy="613799"/>
              </a:xfrm>
              <a:prstGeom prst="rect">
                <a:avLst/>
              </a:prstGeom>
              <a:blipFill>
                <a:blip r:embed="rId5"/>
                <a:stretch>
                  <a:fillRect l="-3673" t="-22772" b="-514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840517" y="2831579"/>
                <a:ext cx="6414868" cy="613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4।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s</m:t>
                    </m:r>
                    <m:r>
                      <a:rPr lang="en-US" sz="4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160</m:t>
                    </m:r>
                    <m:r>
                      <a:rPr lang="en-US" sz="4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den>
                    </m:f>
                    <m:r>
                      <a:rPr lang="en-US" sz="4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4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=?</m:t>
                    </m:r>
                  </m:oMath>
                </a14:m>
                <a:endParaRPr lang="en-US" sz="4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517" y="2831579"/>
                <a:ext cx="6414868" cy="613799"/>
              </a:xfrm>
              <a:prstGeom prst="rect">
                <a:avLst/>
              </a:prstGeom>
              <a:blipFill>
                <a:blip r:embed="rId6"/>
                <a:stretch>
                  <a:fillRect l="-3327" t="-17822" b="-564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777815" y="2793019"/>
                <a:ext cx="6433335" cy="613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5।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s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160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den>
                    </m:f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=?</m:t>
                    </m:r>
                  </m:oMath>
                </a14:m>
                <a:endParaRPr lang="en-US" sz="4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815" y="2793019"/>
                <a:ext cx="6433335" cy="613799"/>
              </a:xfrm>
              <a:prstGeom prst="rect">
                <a:avLst/>
              </a:prstGeom>
              <a:blipFill>
                <a:blip r:embed="rId7"/>
                <a:stretch>
                  <a:fillRect l="-3412" t="-18812" b="-554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060973" y="2816368"/>
                <a:ext cx="6287457" cy="613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6।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50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s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=?</m:t>
                    </m:r>
                  </m:oMath>
                </a14:m>
                <a:endParaRPr lang="en-US" sz="4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973" y="2816368"/>
                <a:ext cx="6287457" cy="613799"/>
              </a:xfrm>
              <a:prstGeom prst="rect">
                <a:avLst/>
              </a:prstGeom>
              <a:blipFill>
                <a:blip r:embed="rId8"/>
                <a:stretch>
                  <a:fillRect l="-3391" t="-22772" b="-514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736324" y="2824475"/>
                <a:ext cx="6456671" cy="613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7।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1200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=?</m:t>
                    </m:r>
                  </m:oMath>
                </a14:m>
                <a:endParaRPr lang="en-US" sz="4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324" y="2824475"/>
                <a:ext cx="6456671" cy="613799"/>
              </a:xfrm>
              <a:prstGeom prst="rect">
                <a:avLst/>
              </a:prstGeom>
              <a:blipFill>
                <a:blip r:embed="rId9"/>
                <a:stretch>
                  <a:fillRect l="-3399" t="-22772" b="-514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722546" y="2803581"/>
                <a:ext cx="6625884" cy="613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8।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1200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=?</m:t>
                    </m:r>
                  </m:oMath>
                </a14:m>
                <a:endParaRPr lang="en-US" sz="4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546" y="2803581"/>
                <a:ext cx="6625884" cy="613799"/>
              </a:xfrm>
              <a:prstGeom prst="rect">
                <a:avLst/>
              </a:prstGeom>
              <a:blipFill>
                <a:blip r:embed="rId10"/>
                <a:stretch>
                  <a:fillRect l="-3312" t="-22772" b="-514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6326767" y="2835131"/>
                <a:ext cx="5850666" cy="6137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9।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40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=?</m:t>
                    </m:r>
                  </m:oMath>
                </a14:m>
                <a:endParaRPr lang="en-US" sz="4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767" y="2835131"/>
                <a:ext cx="5850666" cy="613799"/>
              </a:xfrm>
              <a:prstGeom prst="rect">
                <a:avLst/>
              </a:prstGeom>
              <a:blipFill>
                <a:blip r:embed="rId11"/>
                <a:stretch>
                  <a:fillRect l="-3750" t="-22772" b="-514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822822" y="2890157"/>
                <a:ext cx="5354399" cy="6137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10।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1200</m:t>
                    </m:r>
                    <m: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50</m:t>
                    </m:r>
                    <m: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=?</m:t>
                    </m:r>
                  </m:oMath>
                </a14:m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822" y="2890157"/>
                <a:ext cx="5354399" cy="613799"/>
              </a:xfrm>
              <a:prstGeom prst="rect">
                <a:avLst/>
              </a:prstGeom>
              <a:blipFill>
                <a:blip r:embed="rId12"/>
                <a:stretch>
                  <a:fillRect l="-2844" t="-8911" b="-306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6736110" y="2884925"/>
                <a:ext cx="5458270" cy="613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11।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1200</m:t>
                    </m:r>
                    <m: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40</m:t>
                    </m:r>
                    <m: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=?</m:t>
                    </m:r>
                  </m:oMath>
                </a14:m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110" y="2884925"/>
                <a:ext cx="5458270" cy="613799"/>
              </a:xfrm>
              <a:prstGeom prst="rect">
                <a:avLst/>
              </a:prstGeom>
              <a:blipFill>
                <a:blip r:embed="rId13"/>
                <a:stretch>
                  <a:fillRect l="-2793" t="-8911" b="-306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158736" y="2874699"/>
                <a:ext cx="5053124" cy="613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12।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40</m:t>
                    </m:r>
                    <m: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=?</m:t>
                    </m:r>
                  </m:oMath>
                </a14:m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736" y="2874699"/>
                <a:ext cx="5053124" cy="613799"/>
              </a:xfrm>
              <a:prstGeom prst="rect">
                <a:avLst/>
              </a:prstGeom>
              <a:blipFill>
                <a:blip r:embed="rId14"/>
                <a:stretch>
                  <a:fillRect l="-3016" t="-10000" b="-31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7288973" y="2861982"/>
                <a:ext cx="4928831" cy="613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13।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=?</m:t>
                    </m:r>
                  </m:oMath>
                </a14:m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973" y="2861982"/>
                <a:ext cx="4928831" cy="613799"/>
              </a:xfrm>
              <a:prstGeom prst="rect">
                <a:avLst/>
              </a:prstGeom>
              <a:blipFill>
                <a:blip r:embed="rId15"/>
                <a:stretch>
                  <a:fillRect l="-3218" t="-8911" b="-306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7459487" y="2904139"/>
                <a:ext cx="4749233" cy="613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14।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120</m:t>
                    </m:r>
                    <m:r>
                      <a:rPr lang="en-US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=?</m:t>
                    </m:r>
                  </m:oMath>
                </a14:m>
                <a:endPara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487" y="2904139"/>
                <a:ext cx="4749233" cy="613799"/>
              </a:xfrm>
              <a:prstGeom prst="rect">
                <a:avLst/>
              </a:prstGeom>
              <a:blipFill>
                <a:blip r:embed="rId16"/>
                <a:stretch>
                  <a:fillRect l="-2696" b="-217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7430750" y="2874202"/>
                <a:ext cx="4749233" cy="613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15।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120</m:t>
                    </m:r>
                    <m:r>
                      <a:rPr lang="en-US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=?</m:t>
                    </m:r>
                  </m:oMath>
                </a14:m>
                <a:endPara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750" y="2874202"/>
                <a:ext cx="4749233" cy="613799"/>
              </a:xfrm>
              <a:prstGeom prst="rect">
                <a:avLst/>
              </a:prstGeom>
              <a:blipFill>
                <a:blip r:embed="rId17"/>
                <a:stretch>
                  <a:fillRect l="-2696" b="-217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0" y="609142"/>
                <a:ext cx="6837813" cy="6137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বরিশাল-২০২০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=?</m:t>
                    </m:r>
                  </m:oMath>
                </a14:m>
                <a:endParaRPr lang="en-US" sz="4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9142"/>
                <a:ext cx="6837813" cy="613799"/>
              </a:xfrm>
              <a:prstGeom prst="rect">
                <a:avLst/>
              </a:prstGeom>
              <a:blipFill>
                <a:blip r:embed="rId18"/>
                <a:stretch>
                  <a:fillRect l="-1337" b="-207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32142" y="4717041"/>
                <a:ext cx="6625884" cy="6137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উদাহরণ-৫।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1200</m:t>
                    </m:r>
                    <m: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=?</m:t>
                    </m:r>
                  </m:oMath>
                </a14:m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42" y="4717041"/>
                <a:ext cx="6625884" cy="613799"/>
              </a:xfrm>
              <a:prstGeom prst="rect">
                <a:avLst/>
              </a:prstGeom>
              <a:blipFill>
                <a:blip r:embed="rId19"/>
                <a:stretch>
                  <a:fillRect l="-2300" t="-9000" b="-3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13957" y="3246860"/>
                <a:ext cx="7060453" cy="9524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অনু-১৬.১-৩। 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s</m:t>
                    </m:r>
                    <m:r>
                      <a:rPr lang="en-US" sz="36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  <m:r>
                      <a:rPr lang="en-US" sz="36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6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den>
                    </m:f>
                    <m:r>
                      <a:rPr lang="en-US" sz="36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6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36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6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=?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57" y="3246860"/>
                <a:ext cx="7060453" cy="952483"/>
              </a:xfrm>
              <a:prstGeom prst="rect">
                <a:avLst/>
              </a:prstGeom>
              <a:blipFill>
                <a:blip r:embed="rId20"/>
                <a:stretch>
                  <a:fillRect l="-2677" b="-10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575460" y="603389"/>
                <a:ext cx="5617535" cy="6137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অনু-১৬.১-7।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১০</m:t>
                    </m:r>
                    <m:r>
                      <a:rPr lang="en-US" sz="3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3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3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=?</m:t>
                    </m:r>
                  </m:oMath>
                </a14:m>
                <a:endParaRPr lang="en-US" sz="3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460" y="603389"/>
                <a:ext cx="5617535" cy="613799"/>
              </a:xfrm>
              <a:prstGeom prst="rect">
                <a:avLst/>
              </a:prstGeom>
              <a:blipFill>
                <a:blip r:embed="rId21"/>
                <a:stretch>
                  <a:fillRect l="-2606" t="-6931" b="-257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438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48112 -0.318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62" y="-1594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48268 -0.244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41" y="-1222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47018 -0.142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-715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43698 -0.0479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9" y="-240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-0.43268 0.0833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1" y="416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44857 0.1921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5" y="960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7 0.00255 L -0.42006 0.2743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6" y="1358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41954 0.3821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77" y="19097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4677 0.4537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85" y="22685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00899 -0.34514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-17269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0156 -0.2525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2639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0181 -0.16551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-8287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00404 0.20578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0278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-0.01159 0.31064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15532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1433 0.40486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20231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6" grpId="0"/>
      <p:bldP spid="36" grpId="1"/>
      <p:bldP spid="36" grpId="2"/>
      <p:bldP spid="37" grpId="0"/>
      <p:bldP spid="37" grpId="1"/>
      <p:bldP spid="37" grpId="2"/>
      <p:bldP spid="38" grpId="0"/>
      <p:bldP spid="38" grpId="1"/>
      <p:bldP spid="38" grpId="2"/>
      <p:bldP spid="39" grpId="0"/>
      <p:bldP spid="39" grpId="1"/>
      <p:bldP spid="39" grpId="2"/>
      <p:bldP spid="40" grpId="0"/>
      <p:bldP spid="40" grpId="1"/>
      <p:bldP spid="40" grpId="2"/>
      <p:bldP spid="41" grpId="0"/>
      <p:bldP spid="41" grpId="1"/>
      <p:bldP spid="41" grpId="2"/>
      <p:bldP spid="42" grpId="0"/>
      <p:bldP spid="42" grpId="1"/>
      <p:bldP spid="42" grpId="2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/>
      <p:bldP spid="45" grpId="1"/>
      <p:bldP spid="45" grpId="2"/>
      <p:bldP spid="46" grpId="0"/>
      <p:bldP spid="46" grpId="1"/>
      <p:bldP spid="46" grpId="2"/>
      <p:bldP spid="47" grpId="0"/>
      <p:bldP spid="47" grpId="1"/>
      <p:bldP spid="47" grpId="2"/>
      <p:bldP spid="48" grpId="0"/>
      <p:bldP spid="48" grpId="1"/>
      <p:bldP spid="48" grpId="2"/>
      <p:bldP spid="49" grpId="0"/>
      <p:bldP spid="49" grpId="1"/>
      <p:bldP spid="49" grpId="2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-14990" y="6252388"/>
            <a:ext cx="12192000" cy="605612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14990" y="-14986"/>
            <a:ext cx="12192000" cy="704731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সমদ্বিবাহু ত্রিভুজ সম্পর্কে সৃজনশীল অঙ্কে যা যা জানবো।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0372" y="1004342"/>
            <a:ext cx="11216966" cy="783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1। সমদ্বিবাহু ত্রিভুজের ক্ষেত্রফল 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সূত্র 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0372" y="2102717"/>
                <a:ext cx="10142669" cy="8624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6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60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60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50</m:t>
                    </m:r>
                    <m:r>
                      <a:rPr lang="en-US" sz="60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60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60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60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60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60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60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60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60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=?</m:t>
                    </m:r>
                  </m:oMath>
                </a14:m>
                <a:endParaRPr lang="en-US" sz="6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2" y="2102717"/>
                <a:ext cx="10142669" cy="862407"/>
              </a:xfrm>
              <a:prstGeom prst="rect">
                <a:avLst/>
              </a:prstGeom>
              <a:blipFill>
                <a:blip r:embed="rId3"/>
                <a:stretch>
                  <a:fillRect l="-3668" t="-28369" b="-581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60372" y="3473042"/>
            <a:ext cx="10722289" cy="947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সমদ্বিবাহু ত্রিভুজের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60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নির্ণয়ের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60372" y="4826834"/>
                <a:ext cx="10142669" cy="9176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6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6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6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50</m:t>
                    </m:r>
                    <m:r>
                      <a:rPr lang="en-US" sz="6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6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6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6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6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6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6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6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6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6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s</m:t>
                    </m:r>
                    <m:r>
                      <a:rPr lang="en-US" sz="6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=?</m:t>
                    </m:r>
                  </m:oMath>
                </a14:m>
                <a:endParaRPr lang="en-US" sz="6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2" y="4826834"/>
                <a:ext cx="10142669" cy="917636"/>
              </a:xfrm>
              <a:prstGeom prst="rect">
                <a:avLst/>
              </a:prstGeom>
              <a:blipFill>
                <a:blip r:embed="rId4"/>
                <a:stretch>
                  <a:fillRect l="-3668" t="-24000" b="-5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304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2"/>
      <p:bldP spid="19" grpId="0"/>
      <p:bldP spid="19" grpId="2"/>
      <p:bldP spid="22" grpId="0"/>
      <p:bldP spid="22" grpId="2"/>
      <p:bldP spid="23" grpId="0"/>
      <p:bldP spid="2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496710" y="38795"/>
            <a:ext cx="26504" cy="6745357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6257108"/>
            <a:ext cx="12192000" cy="5957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Nayak, Ranaping Adarsha High School &amp; College, Golapganj, Sylhet.</a:t>
            </a:r>
          </a:p>
        </p:txBody>
      </p:sp>
      <p:sp>
        <p:nvSpPr>
          <p:cNvPr id="4" name="Right Triangle 3"/>
          <p:cNvSpPr/>
          <p:nvPr/>
        </p:nvSpPr>
        <p:spPr>
          <a:xfrm>
            <a:off x="2199541" y="425498"/>
            <a:ext cx="1432164" cy="2733065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768626" y="425498"/>
            <a:ext cx="2863079" cy="2743200"/>
          </a:xfrm>
          <a:prstGeom prst="triangl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2891" y="-89581"/>
            <a:ext cx="520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en-US" sz="3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5276" y="3000628"/>
            <a:ext cx="50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en-US" sz="3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49" y="3068852"/>
            <a:ext cx="538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en-US" sz="3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0247" y="1398214"/>
            <a:ext cx="445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en-US" sz="32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1213" y="1398213"/>
            <a:ext cx="445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en-US" sz="32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1545" y="3164108"/>
            <a:ext cx="445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en-US" sz="32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430" y="3603963"/>
            <a:ext cx="4188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মনেকরি,  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ABC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 ত্রিভুজ।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756" y="4121664"/>
            <a:ext cx="534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 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AC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a, 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b.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726948" y="437963"/>
            <a:ext cx="1473521" cy="2781820"/>
          </a:xfrm>
          <a:prstGeom prst="line">
            <a:avLst/>
          </a:prstGeom>
          <a:ln w="889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83530" y="379401"/>
            <a:ext cx="1433063" cy="2775119"/>
          </a:xfrm>
          <a:prstGeom prst="line">
            <a:avLst/>
          </a:prstGeom>
          <a:ln w="889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1016" y="3174890"/>
            <a:ext cx="2904757" cy="2469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108" y="5706429"/>
                <a:ext cx="5938711" cy="78771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সমদ্বিবাহু ত্রিভুজ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ABC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</a:t>
                </a:r>
                <a:r>
                  <a:rPr lang="en-US" sz="32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endParaRPr lang="en-US" sz="32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8" y="5706429"/>
                <a:ext cx="5938711" cy="787716"/>
              </a:xfrm>
              <a:prstGeom prst="rect">
                <a:avLst/>
              </a:prstGeom>
              <a:blipFill>
                <a:blip r:embed="rId3"/>
                <a:stretch>
                  <a:fillRect b="-14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2200166" y="425498"/>
            <a:ext cx="0" cy="27432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6684" y="4670133"/>
                <a:ext cx="45520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ABC</m:t>
                    </m:r>
                    <m:r>
                      <a:rPr lang="en-US" sz="24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একটি</m:t>
                    </m:r>
                    <m:r>
                      <a:rPr lang="en-US" sz="32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সমদ্বিবাহু ত্রিভুজ।</a:t>
                </a:r>
                <a:endPara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84" y="4670133"/>
                <a:ext cx="4552024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6067" y="5184384"/>
                <a:ext cx="18934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আ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মরা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জানি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67" y="5184384"/>
                <a:ext cx="189347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844025" y="5078028"/>
                <a:ext cx="5698834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ক্ষেত্রফল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025" y="5078028"/>
                <a:ext cx="5698834" cy="787716"/>
              </a:xfrm>
              <a:prstGeom prst="rect">
                <a:avLst/>
              </a:prstGeom>
              <a:blipFill>
                <a:blip r:embed="rId6"/>
                <a:stretch>
                  <a:fillRect l="-963" b="-14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964945" y="3082219"/>
            <a:ext cx="538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endParaRPr lang="en-US" sz="3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33463" y="5842460"/>
            <a:ext cx="77274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39187" y="5835106"/>
                <a:ext cx="416521" cy="5847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2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187" y="5835106"/>
                <a:ext cx="41652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643490" y="5864098"/>
            <a:ext cx="109607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194327" y="457763"/>
            <a:ext cx="0" cy="274320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36191" y="838825"/>
                <a:ext cx="2137904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2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𝐁𝐂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endPara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191" y="838825"/>
                <a:ext cx="2137904" cy="801310"/>
              </a:xfrm>
              <a:prstGeom prst="rect">
                <a:avLst/>
              </a:prstGeom>
              <a:blipFill>
                <a:blip r:embed="rId8"/>
                <a:stretch>
                  <a:fillRect l="-7123" b="-15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849205" y="93337"/>
                <a:ext cx="1228539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endParaRPr lang="en-US" sz="32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205" y="93337"/>
                <a:ext cx="1228539" cy="801310"/>
              </a:xfrm>
              <a:prstGeom prst="rect">
                <a:avLst/>
              </a:prstGeom>
              <a:blipFill>
                <a:blip r:embed="rId9"/>
                <a:stretch>
                  <a:fillRect l="-12935" b="-14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901536" y="204211"/>
                <a:ext cx="7725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𝐁𝐂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1536" y="204211"/>
                <a:ext cx="772558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505142" y="196446"/>
                <a:ext cx="6249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2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5142" y="196446"/>
                <a:ext cx="624934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964015" y="197018"/>
                <a:ext cx="8427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𝐀𝐃</m:t>
                      </m:r>
                    </m:oMath>
                  </m:oMathPara>
                </a14:m>
                <a:endParaRPr lang="en-US" sz="32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015" y="197018"/>
                <a:ext cx="842730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1982890" y="-89582"/>
            <a:ext cx="520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solidFill>
                  <a:srgbClr val="D917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en-US" sz="3600" b="1" dirty="0">
              <a:ln w="0"/>
              <a:solidFill>
                <a:srgbClr val="D9176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57720" y="3076095"/>
            <a:ext cx="515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solidFill>
                  <a:srgbClr val="D917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endParaRPr lang="en-US" sz="3600" b="1" dirty="0">
              <a:ln w="0"/>
              <a:solidFill>
                <a:srgbClr val="D9176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1582" y="3078311"/>
            <a:ext cx="538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solidFill>
                  <a:srgbClr val="D917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en-US" sz="3600" b="1" dirty="0">
              <a:ln w="0"/>
              <a:solidFill>
                <a:srgbClr val="D9176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60912" y="3007329"/>
            <a:ext cx="50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solidFill>
                  <a:srgbClr val="D917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en-US" sz="3600" b="1" dirty="0">
              <a:ln w="0"/>
              <a:solidFill>
                <a:srgbClr val="D9176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723842" y="3158563"/>
            <a:ext cx="2951398" cy="42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214630" y="345773"/>
            <a:ext cx="4799" cy="2835611"/>
          </a:xfrm>
          <a:prstGeom prst="line">
            <a:avLst/>
          </a:prstGeom>
          <a:ln w="1111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82861" y="1508947"/>
            <a:ext cx="1675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AD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লম্ব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2131098" y="3148840"/>
            <a:ext cx="1571709" cy="26559"/>
          </a:xfrm>
          <a:prstGeom prst="line">
            <a:avLst/>
          </a:prstGeom>
          <a:ln w="1111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05878" y="1514882"/>
            <a:ext cx="1675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DC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ভূমি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197363" y="408954"/>
            <a:ext cx="1461908" cy="2774258"/>
          </a:xfrm>
          <a:prstGeom prst="line">
            <a:avLst/>
          </a:prstGeom>
          <a:ln w="1111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686811" y="1504085"/>
            <a:ext cx="2234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AC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অতিভুজ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542858" y="3018993"/>
                <a:ext cx="1161768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endPara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858" y="3018993"/>
                <a:ext cx="1161768" cy="801310"/>
              </a:xfrm>
              <a:prstGeom prst="rect">
                <a:avLst/>
              </a:prstGeom>
              <a:blipFill>
                <a:blip r:embed="rId13"/>
                <a:stretch>
                  <a:fillRect l="-13089" b="-14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473062" y="966004"/>
                <a:ext cx="2806025" cy="973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লম্ব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অতিভুজ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i="1" dirty="0" smtClean="0">
                  <a:solidFill>
                    <a:srgbClr val="7030A0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             −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ভূমি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062" y="966004"/>
                <a:ext cx="2806025" cy="973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549511" y="1828837"/>
                <a:ext cx="2111264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2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𝐁𝐂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endPara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511" y="1828837"/>
                <a:ext cx="2111264" cy="801310"/>
              </a:xfrm>
              <a:prstGeom prst="rect">
                <a:avLst/>
              </a:prstGeom>
              <a:blipFill>
                <a:blip r:embed="rId15"/>
                <a:stretch>
                  <a:fillRect l="-7205" b="-15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521864" y="1017426"/>
                <a:ext cx="2679023" cy="12046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লম্ব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2400" b="1" i="1" dirty="0" smtClean="0">
                  <a:solidFill>
                    <a:srgbClr val="7030A0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(</m:t>
                              </m:r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অতিভুজ</m:t>
                              </m:r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(</m:t>
                              </m:r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ভূমি</m:t>
                              </m:r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864" y="1017426"/>
                <a:ext cx="2679023" cy="120468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443664" y="962112"/>
                <a:ext cx="2533950" cy="655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𝐀𝐂</m:t>
                            </m:r>
                          </m:e>
                          <m:sup>
                            <m:r>
                              <a:rPr lang="en-US" sz="3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𝐃𝐂</m:t>
                            </m:r>
                          </m:e>
                          <m:sup>
                            <m:r>
                              <a:rPr lang="en-US" sz="3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664" y="962112"/>
                <a:ext cx="2533950" cy="6555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588746" y="1927762"/>
                <a:ext cx="2533950" cy="655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𝐀𝐂</m:t>
                            </m:r>
                          </m:e>
                          <m:sup>
                            <m:r>
                              <a:rPr lang="en-US" sz="3200" b="1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𝐃𝐂</m:t>
                            </m:r>
                          </m:e>
                          <m:sup>
                            <m:r>
                              <a:rPr lang="en-US" sz="3200" b="1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746" y="1927762"/>
                <a:ext cx="2533950" cy="6555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1167111" y="2069816"/>
                <a:ext cx="1065798" cy="7126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𝑩𝑪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7111" y="2069816"/>
                <a:ext cx="1065798" cy="7126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100316" y="2885609"/>
                <a:ext cx="2355682" cy="1094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200" b="1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𝐚</m:t>
                            </m:r>
                            <m:r>
                              <a:rPr lang="en-US" sz="3200" b="1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1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200" b="1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3200" b="1" i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3200" b="1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en-US" sz="3200" b="1" i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1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316" y="2885609"/>
                <a:ext cx="2355682" cy="109446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533136" y="4313977"/>
                <a:ext cx="1997983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2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𝐛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endParaRPr lang="en-US" sz="3200" b="1" dirty="0" smtClean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136" y="4313977"/>
                <a:ext cx="1997983" cy="801310"/>
              </a:xfrm>
              <a:prstGeom prst="rect">
                <a:avLst/>
              </a:prstGeom>
              <a:blipFill>
                <a:blip r:embed="rId21"/>
                <a:stretch>
                  <a:fillRect l="-7927" b="-15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453690" y="5608961"/>
                <a:ext cx="2135056" cy="8013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2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𝐛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endParaRPr lang="en-US" sz="3200" b="1" dirty="0" smtClean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690" y="5608961"/>
                <a:ext cx="2135056" cy="801310"/>
              </a:xfrm>
              <a:prstGeom prst="rect">
                <a:avLst/>
              </a:prstGeom>
              <a:blipFill>
                <a:blip r:embed="rId22"/>
                <a:stretch>
                  <a:fillRect l="-7429" b="-14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0337764" y="6272369"/>
                <a:ext cx="1860854" cy="5847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𝐏</m:t>
                      </m:r>
                      <m:r>
                        <a:rPr lang="en-US" sz="32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32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𝐓</m:t>
                      </m:r>
                      <m:r>
                        <a:rPr lang="en-US" sz="32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32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𝐎</m:t>
                      </m:r>
                    </m:oMath>
                  </m:oMathPara>
                </a14:m>
                <a:endParaRPr lang="en-US" sz="3200" b="1" dirty="0" smtClean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7764" y="6272369"/>
                <a:ext cx="1860854" cy="58477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507345" y="3133779"/>
                <a:ext cx="8767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𝐛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endPara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345" y="3133779"/>
                <a:ext cx="876758" cy="58477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9473062" y="3200963"/>
            <a:ext cx="805095" cy="523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0278157" y="3295307"/>
            <a:ext cx="259214" cy="523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0585587" y="3160565"/>
            <a:ext cx="856343" cy="670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205568" y="3975272"/>
                <a:ext cx="2355682" cy="1094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US" sz="3200" b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0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𝐛</m:t>
                                </m:r>
                              </m:e>
                              <m:sup>
                                <m:r>
                                  <a:rPr lang="en-US" sz="3200" b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b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68" y="3975272"/>
                <a:ext cx="2355682" cy="109446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/>
          <p:cNvSpPr/>
          <p:nvPr/>
        </p:nvSpPr>
        <p:spPr>
          <a:xfrm>
            <a:off x="9554717" y="4362364"/>
            <a:ext cx="483956" cy="523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0124195" y="4414051"/>
            <a:ext cx="259214" cy="523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0414443" y="4210441"/>
            <a:ext cx="592391" cy="78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213535" y="5237372"/>
                <a:ext cx="2355682" cy="109446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𝟒</m:t>
                                </m:r>
                                <m:r>
                                  <a:rPr lang="en-US" sz="3200" b="1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en-US" sz="32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  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3535" y="5237372"/>
                <a:ext cx="2355682" cy="109446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/>
          <p:cNvSpPr/>
          <p:nvPr/>
        </p:nvSpPr>
        <p:spPr>
          <a:xfrm>
            <a:off x="9575630" y="5790559"/>
            <a:ext cx="1333125" cy="161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0074891" y="5916587"/>
            <a:ext cx="267181" cy="399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9574265" y="5427029"/>
            <a:ext cx="514693" cy="405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0109986" y="5455363"/>
            <a:ext cx="426166" cy="405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0490072" y="5384593"/>
            <a:ext cx="426166" cy="405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2470704" y="9928"/>
            <a:ext cx="515522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ক্ষেত্রফলের সূত্র নির্নয়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544731" y="2825529"/>
            <a:ext cx="972479" cy="750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  <a:cs typeface="NikoshBAN" panose="02000000000000000000" pitchFamily="2" charset="0"/>
              </a:rPr>
              <a:t>RCN 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MingLiU_HKSCS-ExtB" panose="02020500000000000000" pitchFamily="18" charset="-120"/>
              <a:ea typeface="MingLiU_HKSCS-ExtB" panose="02020500000000000000" pitchFamily="18" charset="-12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69558 -0.38981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9" y="-1949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46589 -0.38125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4" y="-19074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0.58581 -0.40162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84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64688 0.03634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44" y="1806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69089 -0.42847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44" y="-21435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66627 -0.18125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07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1" grpId="1"/>
      <p:bldP spid="12" grpId="0"/>
      <p:bldP spid="13" grpId="0"/>
      <p:bldP spid="17" grpId="0" animBg="1"/>
      <p:bldP spid="19" grpId="0"/>
      <p:bldP spid="20" grpId="0"/>
      <p:bldP spid="21" grpId="0"/>
      <p:bldP spid="22" grpId="0"/>
      <p:bldP spid="23" grpId="0" animBg="1"/>
      <p:bldP spid="23" grpId="1" animBg="1"/>
      <p:bldP spid="24" grpId="0" animBg="1"/>
      <p:bldP spid="25" grpId="0" animBg="1"/>
      <p:bldP spid="25" grpId="1" animBg="1"/>
      <p:bldP spid="27" grpId="0"/>
      <p:bldP spid="28" grpId="0"/>
      <p:bldP spid="29" grpId="0"/>
      <p:bldP spid="30" grpId="0"/>
      <p:bldP spid="31" grpId="0"/>
      <p:bldP spid="32" grpId="0"/>
      <p:bldP spid="32" grpId="1"/>
      <p:bldP spid="32" grpId="2"/>
      <p:bldP spid="33" grpId="0"/>
      <p:bldP spid="33" grpId="1"/>
      <p:bldP spid="33" grpId="2"/>
      <p:bldP spid="34" grpId="0"/>
      <p:bldP spid="34" grpId="1"/>
      <p:bldP spid="34" grpId="2"/>
      <p:bldP spid="35" grpId="0"/>
      <p:bldP spid="35" grpId="1"/>
      <p:bldP spid="35" grpId="2"/>
      <p:bldP spid="38" grpId="0"/>
      <p:bldP spid="38" grpId="1"/>
      <p:bldP spid="40" grpId="0"/>
      <p:bldP spid="40" grpId="1"/>
      <p:bldP spid="42" grpId="0"/>
      <p:bldP spid="42" grpId="1"/>
      <p:bldP spid="43" grpId="0"/>
      <p:bldP spid="44" grpId="0"/>
      <p:bldP spid="44" grpId="1"/>
      <p:bldP spid="45" grpId="0"/>
      <p:bldP spid="46" grpId="0" animBg="1"/>
      <p:bldP spid="46" grpId="1" animBg="1"/>
      <p:bldP spid="47" grpId="0"/>
      <p:bldP spid="48" grpId="0"/>
      <p:bldP spid="49" grpId="0" animBg="1"/>
      <p:bldP spid="50" grpId="0"/>
      <p:bldP spid="51" grpId="0"/>
      <p:bldP spid="52" grpId="0" animBg="1"/>
      <p:bldP spid="53" grpId="0" animBg="1"/>
      <p:bldP spid="53" grpId="1" animBg="1"/>
      <p:bldP spid="54" grpId="0"/>
      <p:bldP spid="55" grpId="0" animBg="1"/>
      <p:bldP spid="56" grpId="0" animBg="1"/>
      <p:bldP spid="57" grpId="0" animBg="1"/>
      <p:bldP spid="58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148557" y="3033540"/>
                <a:ext cx="2766444" cy="712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𝟒</m:t>
                              </m:r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3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557" y="3033540"/>
                <a:ext cx="2766444" cy="7127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35197" y="2907686"/>
                <a:ext cx="5299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𝒃</m:t>
                      </m:r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197" y="2907686"/>
                <a:ext cx="52999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56048" y="3444679"/>
                <a:ext cx="5299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𝟒</m:t>
                      </m:r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048" y="3444679"/>
                <a:ext cx="52999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81686" y="-2381"/>
            <a:ext cx="523758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ক্ষেত্রফলের সূত্র নির্নয়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7649" y="941126"/>
            <a:ext cx="3558655" cy="3891966"/>
            <a:chOff x="507649" y="941126"/>
            <a:chExt cx="3558655" cy="3891966"/>
          </a:xfrm>
        </p:grpSpPr>
        <p:cxnSp>
          <p:nvCxnSpPr>
            <p:cNvPr id="7" name="Straight Connector 6"/>
            <p:cNvCxnSpPr>
              <a:stCxn id="9" idx="0"/>
              <a:endCxn id="9" idx="3"/>
            </p:cNvCxnSpPr>
            <p:nvPr/>
          </p:nvCxnSpPr>
          <p:spPr>
            <a:xfrm>
              <a:off x="2200166" y="1530040"/>
              <a:ext cx="0" cy="274320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507649" y="941126"/>
              <a:ext cx="3558655" cy="3891966"/>
              <a:chOff x="507649" y="-352098"/>
              <a:chExt cx="3558655" cy="3891966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768626" y="236816"/>
                <a:ext cx="2863079" cy="2743200"/>
              </a:xfrm>
              <a:prstGeom prst="triangle">
                <a:avLst/>
              </a:prstGeom>
              <a:noFill/>
              <a:ln w="762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spc="5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982891" y="-352098"/>
                <a:ext cx="5207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A</a:t>
                </a:r>
                <a:endParaRPr lang="en-US" sz="36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565276" y="2855488"/>
                <a:ext cx="5010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C</a:t>
                </a:r>
                <a:endParaRPr lang="en-US" sz="36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07649" y="2880170"/>
                <a:ext cx="538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B</a:t>
                </a:r>
                <a:endParaRPr lang="en-US" sz="36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010247" y="1209532"/>
                <a:ext cx="4450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a</a:t>
                </a:r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021213" y="1209531"/>
                <a:ext cx="4450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a</a:t>
                </a:r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509942" y="2834873"/>
                <a:ext cx="4450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a</a:t>
                </a:r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964945" y="2893537"/>
                <a:ext cx="538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D</a:t>
                </a:r>
                <a:endParaRPr lang="en-US" sz="36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288718" y="571542"/>
            <a:ext cx="5744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 আমরা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ত্রিভুজটির চিত্রটি লক্ষ্য করিঃ 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988" y="4836311"/>
            <a:ext cx="5744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এখন আগের পৃষ্ঠার শেষ লাইনটি লক্ষ্য করিঃ 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48057" y="1828574"/>
                <a:ext cx="2199861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2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endPara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057" y="1828574"/>
                <a:ext cx="2199861" cy="801310"/>
              </a:xfrm>
              <a:prstGeom prst="rect">
                <a:avLst/>
              </a:prstGeom>
              <a:blipFill>
                <a:blip r:embed="rId6"/>
                <a:stretch>
                  <a:fillRect l="-7222" b="-15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6394025" y="138476"/>
            <a:ext cx="26504" cy="6745357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798064" y="267412"/>
                <a:ext cx="1933831" cy="118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𝟒𝐚</m:t>
                                  </m:r>
                                </m:e>
                                <m:sup>
                                  <m:r>
                                    <a:rPr lang="en-US" sz="2400" b="1" i="0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𝐛</m:t>
                                  </m:r>
                                </m:e>
                                <m:sup>
                                  <m:r>
                                    <a:rPr lang="en-US" sz="2400" b="1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1" i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𝟒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064" y="267412"/>
                <a:ext cx="1933831" cy="11835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142917" y="385318"/>
                <a:ext cx="2190341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2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endPara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917" y="385318"/>
                <a:ext cx="2190341" cy="801310"/>
              </a:xfrm>
              <a:prstGeom prst="rect">
                <a:avLst/>
              </a:prstGeom>
              <a:blipFill>
                <a:blip r:embed="rId8"/>
                <a:stretch>
                  <a:fillRect l="-7242" b="-14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0" y="6471014"/>
            <a:ext cx="12192000" cy="37547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439595" y="2223818"/>
                <a:ext cx="420706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</m:oMath>
                  </m:oMathPara>
                </a14:m>
                <a:endParaRPr lang="en-US" sz="2800" b="1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595" y="2223818"/>
                <a:ext cx="42070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 flipV="1">
            <a:off x="9065174" y="2235064"/>
            <a:ext cx="1456368" cy="255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683032" y="1626761"/>
                <a:ext cx="1933831" cy="557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𝟒𝐚</m:t>
                              </m:r>
                            </m:e>
                            <m:sup>
                              <m:r>
                                <a:rPr lang="en-US" sz="2400" b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2400" b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032" y="1626761"/>
                <a:ext cx="1933831" cy="5575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7108764" y="3183713"/>
            <a:ext cx="529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556048" y="3493096"/>
            <a:ext cx="763223" cy="259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433027" y="1684113"/>
                <a:ext cx="420706" cy="5232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027" y="1684113"/>
                <a:ext cx="42070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151122" y="1931430"/>
                <a:ext cx="420706" cy="5847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𝒃</m:t>
                      </m:r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122" y="1931430"/>
                <a:ext cx="420706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479487" y="2284561"/>
                <a:ext cx="420706" cy="5232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487" y="2284561"/>
                <a:ext cx="42070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427067" y="2275823"/>
                <a:ext cx="420706" cy="5847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067" y="2275823"/>
                <a:ext cx="420706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065173" y="1639570"/>
                <a:ext cx="1669081" cy="51462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173" y="1639570"/>
                <a:ext cx="1669081" cy="5146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14436" y="4153613"/>
                <a:ext cx="5783657" cy="1452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 </m:t>
                    </m:r>
                  </m:oMath>
                </a14:m>
                <a:r>
                  <a:rPr lang="en-US" sz="36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সমদ্বিবাহু ত্রিভুজের ক্ষেত্রফল</a:t>
                </a:r>
              </a:p>
              <a:p>
                <a:r>
                  <a:rPr lang="en-US" sz="36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=</a:t>
                </a:r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num>
                      <m:den>
                        <m:r>
                          <a:rPr lang="en-US" sz="36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den>
                    </m:f>
                    <m:r>
                      <a:rPr lang="en-US" sz="36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6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600" i="1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  <m:r>
                              <a:rPr lang="en-US" sz="3600" i="1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600" i="1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i="1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600" i="1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6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36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436" y="4153613"/>
                <a:ext cx="5783657" cy="1452321"/>
              </a:xfrm>
              <a:prstGeom prst="rect">
                <a:avLst/>
              </a:prstGeom>
              <a:blipFill>
                <a:blip r:embed="rId16"/>
                <a:stretch>
                  <a:fillRect t="-6276" b="-11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5733341" y="2693812"/>
            <a:ext cx="807663" cy="750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Gill Sans MT Condensed" panose="020B0506020104020203" pitchFamily="34" charset="0"/>
                <a:ea typeface="MingLiU_HKSCS-ExtB" panose="02020500000000000000" pitchFamily="18" charset="-120"/>
                <a:cs typeface="NikoshBAN" panose="02000000000000000000" pitchFamily="2" charset="0"/>
              </a:rPr>
              <a:t>RCN 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Gill Sans MT Condensed" panose="020B0506020104020203" pitchFamily="34" charset="0"/>
              <a:ea typeface="MingLiU_HKSCS-ExtB" panose="02020500000000000000" pitchFamily="18" charset="-12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708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1" presetClass="entr" presetSubtype="0" fill="hold" grpId="0" nodeType="click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7" grpId="0"/>
      <p:bldP spid="18" grpId="0"/>
      <p:bldP spid="19" grpId="0"/>
      <p:bldP spid="21" grpId="0"/>
      <p:bldP spid="22" grpId="0"/>
      <p:bldP spid="24" grpId="0" animBg="1"/>
      <p:bldP spid="26" grpId="0"/>
      <p:bldP spid="27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4990" y="6252388"/>
            <a:ext cx="12192000" cy="605612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4990" y="-14986"/>
            <a:ext cx="12192000" cy="704731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বাহুর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 ও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ভূমির দৈর্ঘ্য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সমদ্বিবাহু ত্রিভুজের ক্ষেত্রফল নির্ণয়ঃ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654" y="1557461"/>
            <a:ext cx="6523229" cy="9134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2">
                    <a:lumMod val="75000"/>
                  </a:schemeClr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*</a:t>
            </a:r>
            <a:r>
              <a:rPr lang="en-US" sz="6600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 </a:t>
            </a:r>
            <a:r>
              <a:rPr lang="en-US" sz="6600" dirty="0" err="1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6600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বাহুর </a:t>
            </a:r>
            <a:r>
              <a:rPr lang="en-US" sz="6600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endParaRPr lang="en-US" sz="6600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7645" y="1557461"/>
            <a:ext cx="3852328" cy="9047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2">
                    <a:lumMod val="75000"/>
                  </a:schemeClr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*</a:t>
            </a:r>
            <a:r>
              <a:rPr lang="en-US" sz="6600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ভূমির দৈর্ঘ্য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164" y="4632040"/>
            <a:ext cx="2929234" cy="13155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2">
                    <a:lumMod val="75000"/>
                  </a:schemeClr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* </a:t>
            </a:r>
            <a:r>
              <a:rPr lang="en-US" sz="6600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6600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9928" y="3538593"/>
            <a:ext cx="3195403" cy="13155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পরিসীমা</a:t>
            </a:r>
            <a:endParaRPr lang="en-US" sz="6600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0946" y="4632040"/>
            <a:ext cx="3195403" cy="13155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উচ্চতা</a:t>
            </a:r>
            <a:endParaRPr lang="en-US" sz="6600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45055" y="2829936"/>
            <a:ext cx="2066749" cy="750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RCN 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508" y="1557461"/>
            <a:ext cx="6585255" cy="9134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*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 </a:t>
            </a:r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বাহুর 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04499" y="1557461"/>
            <a:ext cx="3852328" cy="9047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*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ভূমির দৈর্ঘ্য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9086" y="4632040"/>
            <a:ext cx="2929234" cy="13155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* 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71492" y="2322823"/>
            <a:ext cx="2113977" cy="2519365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449342" y="2167829"/>
            <a:ext cx="2318750" cy="187011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768092" y="2224711"/>
            <a:ext cx="1069705" cy="2655753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10665" y="5108340"/>
            <a:ext cx="5728601" cy="248146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010665" y="2322823"/>
            <a:ext cx="4661941" cy="2557967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49011" y="2322823"/>
            <a:ext cx="3688786" cy="2697837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202481" y="2442520"/>
            <a:ext cx="1518460" cy="1342998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029331" y="2417903"/>
            <a:ext cx="799832" cy="1328198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062844" y="4517241"/>
            <a:ext cx="1937615" cy="502919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364732" y="4517241"/>
            <a:ext cx="2374534" cy="623460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67131" y="2321120"/>
            <a:ext cx="2113977" cy="2519365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006304" y="2321120"/>
            <a:ext cx="4661941" cy="2557967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02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981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3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GB" sz="13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81200"/>
            <a:ext cx="12191999" cy="487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শ্রেণিঃ নবম 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দশম</a:t>
            </a:r>
          </a:p>
          <a:p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অধ্যায়ঃ 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ষষ্ঠদশ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সময়ঃ 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45 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তারিখঃ 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30/০4/২০20</a:t>
            </a:r>
            <a:endParaRPr lang="en-GB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GB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67" y="2292648"/>
            <a:ext cx="3492042" cy="44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3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70582"/>
            <a:ext cx="12192000" cy="37547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"/>
            <a:ext cx="12192000" cy="55379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সমান বাহুর দৈর্ঘ্য ও ভূমির দৈর্ঘ্য দেওয়া থাকলে, সমদ্বিবাহু ত্রিভুজের ক্ষেত্রফল নির্ণয়ঃ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1604" y="518509"/>
                <a:ext cx="1145983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একটি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সমদ্বিবাহু ত্রিভুজের সমান সমান বাহুর দৈর্ঘ্য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50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 এবং ভূমির দৈর্ঘ্য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60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মি.। এর ক্ষেত্রফল নির্ণয় কর।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04" y="518509"/>
                <a:ext cx="11459836" cy="1077218"/>
              </a:xfrm>
              <a:prstGeom prst="rect">
                <a:avLst/>
              </a:prstGeom>
              <a:blipFill>
                <a:blip r:embed="rId3"/>
                <a:stretch>
                  <a:fillRect l="-1383" t="-6780" r="-1436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14860" y="1428559"/>
                <a:ext cx="81937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সমদ্বিবাহু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 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 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 বাহুর 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দৈর্ঘ্য,‌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50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.,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860" y="1428559"/>
                <a:ext cx="8193706" cy="584775"/>
              </a:xfrm>
              <a:prstGeom prst="rect">
                <a:avLst/>
              </a:prstGeom>
              <a:blipFill>
                <a:blip r:embed="rId4"/>
                <a:stretch>
                  <a:fillRect l="-193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69086" y="1427074"/>
            <a:ext cx="237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 আছে,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14860" y="1863084"/>
                <a:ext cx="48742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ভূমির দৈর্ঘ্য,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200" b="0" i="1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60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860" y="1863084"/>
                <a:ext cx="4874268" cy="584775"/>
              </a:xfrm>
              <a:prstGeom prst="rect">
                <a:avLst/>
              </a:prstGeom>
              <a:blipFill>
                <a:blip r:embed="rId5"/>
                <a:stretch>
                  <a:fillRect l="-3254" t="-12500" r="-75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9086" y="2335177"/>
                <a:ext cx="10352022" cy="80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 </a:t>
                </a:r>
                <a:r>
                  <a:rPr lang="en-US" sz="32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সমদ্বিবাহু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 </a:t>
                </a:r>
                <a:r>
                  <a:rPr lang="en-US" sz="32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num>
                      <m:den>
                        <m: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den>
                    </m:f>
                    <m:r>
                      <a:rPr lang="en-US" sz="32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(</m:t>
                    </m:r>
                    <m:rad>
                      <m:radPr>
                        <m:degHide m:val="on"/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  <m:r>
                              <a:rPr lang="en-US" sz="3200" i="1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3200" i="1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</m:e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  <m:r>
                              <a:rPr lang="en-US" sz="3200" i="1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</m:e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2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86" y="2335177"/>
                <a:ext cx="10352022" cy="808811"/>
              </a:xfrm>
              <a:prstGeom prst="rect">
                <a:avLst/>
              </a:prstGeom>
              <a:blipFill>
                <a:blip r:embed="rId6"/>
                <a:stretch>
                  <a:fillRect l="-1472" b="-18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1604" y="3211530"/>
            <a:ext cx="353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ত্রিভুজটির ক্ষেত্রফল হবে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83037" y="3157772"/>
                <a:ext cx="7146388" cy="80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num>
                      <m:den>
                        <m: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den>
                    </m:f>
                    <m:r>
                      <a:rPr lang="en-US" sz="32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(</m:t>
                    </m:r>
                    <m:rad>
                      <m:radPr>
                        <m:degHide m:val="on"/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(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50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  </m:t>
                            </m:r>
                          </m:e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60</m:t>
                            </m:r>
                            <m:r>
                              <a:rPr lang="en-US" sz="3200" i="1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</m:e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2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সে. মি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037" y="3157772"/>
                <a:ext cx="7146388" cy="808811"/>
              </a:xfrm>
              <a:prstGeom prst="rect">
                <a:avLst/>
              </a:prstGeom>
              <a:blipFill>
                <a:blip r:embed="rId7"/>
                <a:stretch>
                  <a:fillRect b="-1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12310" y="3341081"/>
                <a:ext cx="86831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50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310" y="3341081"/>
                <a:ext cx="868317" cy="584775"/>
              </a:xfrm>
              <a:prstGeom prst="rect">
                <a:avLst/>
              </a:prstGeom>
              <a:blipFill>
                <a:blip r:embed="rId8"/>
                <a:stretch>
                  <a:fillRect r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89128" y="2553263"/>
                <a:ext cx="47776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128" y="2553263"/>
                <a:ext cx="477764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24072" y="3013875"/>
                <a:ext cx="750975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60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072" y="3013875"/>
                <a:ext cx="75097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22978" y="2256394"/>
                <a:ext cx="47776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978" y="2256394"/>
                <a:ext cx="477764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468828" y="3324227"/>
                <a:ext cx="68718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60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828" y="3324227"/>
                <a:ext cx="68718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51154" y="2544790"/>
                <a:ext cx="47776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1154" y="2544790"/>
                <a:ext cx="477764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891581" y="4097890"/>
            <a:ext cx="572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44367" y="4141614"/>
                <a:ext cx="600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15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367" y="4141614"/>
                <a:ext cx="600640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16925" y="3962584"/>
                <a:ext cx="3925389" cy="688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(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50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  </m:t>
                            </m:r>
                          </m:e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60</m:t>
                            </m:r>
                            <m:r>
                              <a:rPr lang="en-US" sz="3200" i="1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</m:e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2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925" y="3962584"/>
                <a:ext cx="3925389" cy="6887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5459611" y="4125929"/>
            <a:ext cx="289154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94440" y="4090073"/>
                <a:ext cx="5552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𝟒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440" y="4090073"/>
                <a:ext cx="555234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21369" y="4125929"/>
                <a:ext cx="5552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369" y="4125929"/>
                <a:ext cx="555234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00135" y="4140521"/>
                <a:ext cx="11719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2500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135" y="4140521"/>
                <a:ext cx="1171939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09557" y="4106381"/>
                <a:ext cx="5552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557" y="4106381"/>
                <a:ext cx="555234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330267" y="4120973"/>
                <a:ext cx="11719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3600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267" y="4120973"/>
                <a:ext cx="1171939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8590036" y="4093748"/>
            <a:ext cx="1652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সে. মি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4180" y="4702188"/>
            <a:ext cx="572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86966" y="4745912"/>
                <a:ext cx="600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15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966" y="4745912"/>
                <a:ext cx="600640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59524" y="4566882"/>
                <a:ext cx="3925389" cy="688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(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50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  </m:t>
                            </m:r>
                          </m:e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60</m:t>
                            </m:r>
                            <m:r>
                              <a:rPr lang="en-US" sz="3200" i="1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</m:e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2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524" y="4566882"/>
                <a:ext cx="3925389" cy="68871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2302210" y="4730227"/>
            <a:ext cx="289154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74186" y="4715147"/>
                <a:ext cx="11719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10000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186" y="4715147"/>
                <a:ext cx="1171939" cy="584775"/>
              </a:xfrm>
              <a:prstGeom prst="rect">
                <a:avLst/>
              </a:prstGeom>
              <a:blipFill>
                <a:blip r:embed="rId23"/>
                <a:stretch>
                  <a:fillRect r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576390" y="4710679"/>
                <a:ext cx="5552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390" y="4710679"/>
                <a:ext cx="555234" cy="58477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013212" y="4725271"/>
                <a:ext cx="11719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3600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212" y="4725271"/>
                <a:ext cx="1171939" cy="58477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432635" y="4698046"/>
            <a:ext cx="1652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সে. মি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272864" y="2231289"/>
            <a:ext cx="807663" cy="750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Gill Sans MT Condensed" panose="020B0506020104020203" pitchFamily="34" charset="0"/>
                <a:ea typeface="MingLiU_HKSCS-ExtB" panose="02020500000000000000" pitchFamily="18" charset="-120"/>
                <a:cs typeface="NikoshBAN" panose="02000000000000000000" pitchFamily="2" charset="0"/>
              </a:rPr>
              <a:t>RCN 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Gill Sans MT Condensed" panose="020B0506020104020203" pitchFamily="34" charset="0"/>
              <a:ea typeface="MingLiU_HKSCS-ExtB" panose="02020500000000000000" pitchFamily="18" charset="-12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60898" y="4713357"/>
            <a:ext cx="549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24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387024" y="4719268"/>
                <a:ext cx="5496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15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024" y="4719268"/>
                <a:ext cx="549671" cy="58477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780687" y="5350183"/>
            <a:ext cx="572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233473" y="5393907"/>
                <a:ext cx="600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15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473" y="5393907"/>
                <a:ext cx="600640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759626" y="5353972"/>
                <a:ext cx="5552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26" y="5353972"/>
                <a:ext cx="555234" cy="58477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240494" y="5431137"/>
                <a:ext cx="5552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80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494" y="5431137"/>
                <a:ext cx="555234" cy="58477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2946590" y="5406022"/>
            <a:ext cx="1652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সে. মি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954620" y="4551988"/>
                <a:ext cx="2300297" cy="65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222222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  <m:r>
                      <a:rPr lang="en-US" sz="32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620" y="4551988"/>
                <a:ext cx="2300297" cy="65402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/>
          <p:cNvSpPr/>
          <p:nvPr/>
        </p:nvSpPr>
        <p:spPr>
          <a:xfrm>
            <a:off x="8497307" y="4715333"/>
            <a:ext cx="140104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8502394" y="4710679"/>
                <a:ext cx="11547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6400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394" y="4710679"/>
                <a:ext cx="1154750" cy="58477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0150930" y="4591424"/>
                <a:ext cx="19639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বর্গ সে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930" y="4591424"/>
                <a:ext cx="1963907" cy="58477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4599181" y="5393680"/>
            <a:ext cx="549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24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113015" y="5399851"/>
                <a:ext cx="12167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200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015" y="5399851"/>
                <a:ext cx="1216707" cy="58477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348313" y="5431137"/>
                <a:ext cx="19639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বর্গ সে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313" y="5431137"/>
                <a:ext cx="1963907" cy="58477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432635" y="5881833"/>
                <a:ext cx="6592858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সমদ্বিবাহু ত্রিভুজের ক্ষেত্রফল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00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  </a:t>
                </a:r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635" y="5881833"/>
                <a:ext cx="6592858" cy="584775"/>
              </a:xfrm>
              <a:prstGeom prst="rect">
                <a:avLst/>
              </a:prstGeom>
              <a:blipFill>
                <a:blip r:embed="rId35"/>
                <a:stretch>
                  <a:fillRect t="-12500" r="-110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99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52" grpId="0"/>
      <p:bldP spid="53" grpId="0"/>
      <p:bldP spid="56" grpId="0"/>
      <p:bldP spid="57" grpId="0"/>
      <p:bldP spid="57" grpId="1"/>
      <p:bldP spid="58" grpId="0"/>
      <p:bldP spid="58" grpId="1"/>
      <p:bldP spid="59" grpId="0"/>
      <p:bldP spid="59" grpId="1"/>
      <p:bldP spid="59" grpId="2"/>
      <p:bldP spid="60" grpId="0"/>
      <p:bldP spid="83" grpId="0"/>
      <p:bldP spid="85" grpId="0"/>
      <p:bldP spid="85" grpId="1"/>
      <p:bldP spid="86" grpId="0"/>
      <p:bldP spid="87" grpId="0"/>
      <p:bldP spid="88" grpId="0"/>
      <p:bldP spid="90" grpId="0"/>
      <p:bldP spid="91" grpId="0" animBg="1"/>
      <p:bldP spid="91" grpId="1" animBg="1"/>
      <p:bldP spid="91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 flipH="1">
            <a:off x="4171787" y="1926472"/>
            <a:ext cx="3347188" cy="2653812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4990" y="6252388"/>
            <a:ext cx="12192000" cy="6056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990" y="-14986"/>
            <a:ext cx="12192000" cy="704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ত্রিভুজক্ষেত্র </a:t>
            </a:r>
          </a:p>
        </p:txBody>
      </p:sp>
      <p:sp>
        <p:nvSpPr>
          <p:cNvPr id="6" name="Right Triangle 5"/>
          <p:cNvSpPr/>
          <p:nvPr/>
        </p:nvSpPr>
        <p:spPr>
          <a:xfrm>
            <a:off x="7538481" y="1926472"/>
            <a:ext cx="3370807" cy="265381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75328" y="883814"/>
            <a:ext cx="520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6165" y="4714756"/>
            <a:ext cx="520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80490" y="4676151"/>
            <a:ext cx="449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66828" y="2613606"/>
            <a:ext cx="909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</a:t>
            </a:r>
            <a:endParaRPr lang="en-US" sz="44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Straight Connector 10"/>
          <p:cNvCxnSpPr>
            <a:stCxn id="3" idx="0"/>
          </p:cNvCxnSpPr>
          <p:nvPr/>
        </p:nvCxnSpPr>
        <p:spPr>
          <a:xfrm>
            <a:off x="7518975" y="1926472"/>
            <a:ext cx="3421218" cy="2685737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52453" y="4714290"/>
            <a:ext cx="795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0775B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</a:t>
            </a:r>
            <a:endParaRPr lang="en-US" sz="4400" b="1" dirty="0">
              <a:ln w="0"/>
              <a:solidFill>
                <a:srgbClr val="0775B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436328" y="4580284"/>
            <a:ext cx="3472961" cy="14378"/>
          </a:xfrm>
          <a:prstGeom prst="line">
            <a:avLst/>
          </a:prstGeom>
          <a:ln w="127000">
            <a:solidFill>
              <a:srgbClr val="0775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32659" y="3280719"/>
            <a:ext cx="853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sz="4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474223" y="1836471"/>
            <a:ext cx="33353" cy="2818288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71689" y="4668827"/>
            <a:ext cx="520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6443" y="2616810"/>
            <a:ext cx="96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A40C8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</a:t>
            </a:r>
            <a:endParaRPr lang="en-US" sz="4400" b="1" dirty="0">
              <a:ln w="0"/>
              <a:solidFill>
                <a:srgbClr val="A40C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129584" y="1926472"/>
            <a:ext cx="3368575" cy="2653812"/>
          </a:xfrm>
          <a:prstGeom prst="line">
            <a:avLst/>
          </a:prstGeom>
          <a:ln w="127000">
            <a:solidFill>
              <a:srgbClr val="A40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65066" y="4701065"/>
            <a:ext cx="855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</a:t>
            </a:r>
            <a:endParaRPr lang="en-US" sz="4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078039" y="4576200"/>
            <a:ext cx="3440936" cy="1"/>
          </a:xfrm>
          <a:prstGeom prst="line">
            <a:avLst/>
          </a:prstGeom>
          <a:ln w="1270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/>
        </p:nvSpPr>
        <p:spPr>
          <a:xfrm>
            <a:off x="4342214" y="1794187"/>
            <a:ext cx="6386733" cy="2697180"/>
          </a:xfrm>
          <a:prstGeom prst="triangle">
            <a:avLst>
              <a:gd name="adj" fmla="val 50381"/>
            </a:avLst>
          </a:prstGeom>
          <a:solidFill>
            <a:schemeClr val="bg2"/>
          </a:solidFill>
          <a:ln w="336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173370" y="4697043"/>
            <a:ext cx="795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</a:t>
            </a:r>
            <a:endParaRPr lang="en-US" sz="44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559914" y="1780119"/>
            <a:ext cx="26011" cy="2881714"/>
          </a:xfrm>
          <a:prstGeom prst="line">
            <a:avLst/>
          </a:prstGeom>
          <a:ln w="266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19725" y="2906648"/>
            <a:ext cx="795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</a:t>
            </a:r>
            <a:endParaRPr lang="en-US" sz="44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09346" y="3383047"/>
            <a:ext cx="520504" cy="387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RCN </a:t>
            </a:r>
            <a:endParaRPr lang="en-US" sz="900" dirty="0">
              <a:solidFill>
                <a:schemeClr val="bg2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20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/>
      <p:bldP spid="8" grpId="1"/>
      <p:bldP spid="9" grpId="0"/>
      <p:bldP spid="10" grpId="0"/>
      <p:bldP spid="10" grpId="1"/>
      <p:bldP spid="10" grpId="2"/>
      <p:bldP spid="12" grpId="0"/>
      <p:bldP spid="12" grpId="1"/>
      <p:bldP spid="12" grpId="2"/>
      <p:bldP spid="14" grpId="0"/>
      <p:bldP spid="14" grpId="1"/>
      <p:bldP spid="16" grpId="0"/>
      <p:bldP spid="17" grpId="0"/>
      <p:bldP spid="17" grpId="1"/>
      <p:bldP spid="17" grpId="2"/>
      <p:bldP spid="19" grpId="0"/>
      <p:bldP spid="19" grpId="1"/>
      <p:bldP spid="19" grpId="2"/>
      <p:bldP spid="21" grpId="0" animBg="1"/>
      <p:bldP spid="22" grpId="0"/>
      <p:bldP spid="22" grpId="1"/>
      <p:bldP spid="24" grpId="0"/>
      <p:bldP spid="2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"/>
            <a:ext cx="12192000" cy="55379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সমান বাহুর দৈর্ঘ্য ও ভূমির দৈর্ঘ্য দেওয়া থাকলে, সমদ্বিবাহু ত্রিভুজের ক্ষেত্রফল নির্ণয়ঃ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1604" y="518509"/>
                <a:ext cx="1145983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একটি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সমদ্বিবাহু ত্রিভুজের সমান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বাহুর দৈর্ঘ্য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 এবং ভূমির দৈর্ঘ্য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মি.। এর ক্ষেত্রফল নির্ণয় কর।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04" y="518509"/>
                <a:ext cx="11459836" cy="1077218"/>
              </a:xfrm>
              <a:prstGeom prst="rect">
                <a:avLst/>
              </a:prstGeom>
              <a:blipFill>
                <a:blip r:embed="rId3"/>
                <a:stretch>
                  <a:fillRect l="-1383" t="-6780" r="-1596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14860" y="1428558"/>
                <a:ext cx="84047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সমদ্বিবাহু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 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বাহুর 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দৈর্ঘ্য,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.,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860" y="1428558"/>
                <a:ext cx="8404722" cy="584775"/>
              </a:xfrm>
              <a:prstGeom prst="rect">
                <a:avLst/>
              </a:prstGeom>
              <a:blipFill>
                <a:blip r:embed="rId4"/>
                <a:stretch>
                  <a:fillRect l="-188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69086" y="1427074"/>
            <a:ext cx="237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 আছে,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4860" y="1863084"/>
                <a:ext cx="48742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ভূমির দৈর্ঘ্য,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200" i="1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860" y="1863084"/>
                <a:ext cx="4874268" cy="584775"/>
              </a:xfrm>
              <a:prstGeom prst="rect">
                <a:avLst/>
              </a:prstGeom>
              <a:blipFill>
                <a:blip r:embed="rId5"/>
                <a:stretch>
                  <a:fillRect l="-3254" t="-12500" r="-50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9086" y="2335177"/>
                <a:ext cx="9629267" cy="80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 </a:t>
                </a:r>
                <a:r>
                  <a:rPr lang="en-US" sz="32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সমদ্বিবাহু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 </a:t>
                </a:r>
                <a:r>
                  <a:rPr lang="en-US" sz="32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num>
                      <m:den>
                        <m: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den>
                    </m:f>
                    <m:r>
                      <a:rPr lang="en-US" sz="32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(</m:t>
                    </m:r>
                    <m:rad>
                      <m:radPr>
                        <m:degHide m:val="on"/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  <m:r>
                              <a:rPr lang="en-US" sz="3200" i="1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3200" i="1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</m:e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  <m:r>
                              <a:rPr lang="en-US" sz="3200" i="1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</m:e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2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86" y="2335177"/>
                <a:ext cx="9629267" cy="808811"/>
              </a:xfrm>
              <a:prstGeom prst="rect">
                <a:avLst/>
              </a:prstGeom>
              <a:blipFill>
                <a:blip r:embed="rId6"/>
                <a:stretch>
                  <a:fillRect l="-1582" b="-18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1604" y="3211530"/>
            <a:ext cx="353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ত্রিভুজটির ক্ষেত্রফল হবে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83037" y="3157772"/>
                <a:ext cx="7146388" cy="80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num>
                      <m:den>
                        <m: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den>
                    </m:f>
                    <m:r>
                      <a:rPr lang="en-US" sz="32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(</m:t>
                    </m:r>
                    <m:rad>
                      <m:radPr>
                        <m:degHide m:val="on"/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(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50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  </m:t>
                            </m:r>
                          </m:e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80</m:t>
                            </m:r>
                            <m:r>
                              <a:rPr lang="en-US" sz="3200" i="1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</m:e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2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সে. মি</a:t>
                </a:r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037" y="3157772"/>
                <a:ext cx="7146388" cy="808811"/>
              </a:xfrm>
              <a:prstGeom prst="rect">
                <a:avLst/>
              </a:prstGeom>
              <a:blipFill>
                <a:blip r:embed="rId7"/>
                <a:stretch>
                  <a:fillRect b="-1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12310" y="3341081"/>
                <a:ext cx="86831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50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310" y="3341081"/>
                <a:ext cx="868317" cy="584775"/>
              </a:xfrm>
              <a:prstGeom prst="rect">
                <a:avLst/>
              </a:prstGeom>
              <a:blipFill>
                <a:blip r:embed="rId8"/>
                <a:stretch>
                  <a:fillRect r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89128" y="2553263"/>
                <a:ext cx="47776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128" y="2553263"/>
                <a:ext cx="477764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11797" y="3002274"/>
                <a:ext cx="750975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80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797" y="3002274"/>
                <a:ext cx="75097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22978" y="2256394"/>
                <a:ext cx="47776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978" y="2256394"/>
                <a:ext cx="477764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03531" y="3326561"/>
                <a:ext cx="68718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80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531" y="3326561"/>
                <a:ext cx="68718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351154" y="2544790"/>
                <a:ext cx="47776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1154" y="2544790"/>
                <a:ext cx="477764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891581" y="4097890"/>
            <a:ext cx="572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44367" y="4141614"/>
                <a:ext cx="600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20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367" y="4141614"/>
                <a:ext cx="600640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16925" y="3962584"/>
                <a:ext cx="3925389" cy="688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(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50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  </m:t>
                            </m:r>
                          </m:e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60</m:t>
                            </m:r>
                            <m:r>
                              <a:rPr lang="en-US" sz="3200" i="1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</m:e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2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925" y="3962584"/>
                <a:ext cx="3925389" cy="6887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5459611" y="4125929"/>
            <a:ext cx="289154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94440" y="4090073"/>
                <a:ext cx="5552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𝟒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440" y="4090073"/>
                <a:ext cx="555234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21369" y="4125929"/>
                <a:ext cx="5552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369" y="4125929"/>
                <a:ext cx="555234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98986" y="4125904"/>
                <a:ext cx="11719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2500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986" y="4125904"/>
                <a:ext cx="1171939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009557" y="4106381"/>
                <a:ext cx="5552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557" y="4106381"/>
                <a:ext cx="555234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330267" y="4120973"/>
                <a:ext cx="11719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6400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267" y="4120973"/>
                <a:ext cx="1171939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8590036" y="4093748"/>
            <a:ext cx="1652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সে. মি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4180" y="4702188"/>
            <a:ext cx="572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86966" y="4745912"/>
                <a:ext cx="600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20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966" y="4745912"/>
                <a:ext cx="600640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59524" y="4566882"/>
                <a:ext cx="3925389" cy="688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(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50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  </m:t>
                            </m:r>
                          </m:e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60</m:t>
                            </m:r>
                            <m:r>
                              <a:rPr lang="en-US" sz="3200" i="1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</m:e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2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524" y="4566882"/>
                <a:ext cx="3925389" cy="68871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2302210" y="4730227"/>
            <a:ext cx="289154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186040" y="4729848"/>
                <a:ext cx="11719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10000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040" y="4729848"/>
                <a:ext cx="1171939" cy="584775"/>
              </a:xfrm>
              <a:prstGeom prst="rect">
                <a:avLst/>
              </a:prstGeom>
              <a:blipFill>
                <a:blip r:embed="rId23"/>
                <a:stretch>
                  <a:fillRect r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576390" y="4710679"/>
                <a:ext cx="5552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390" y="4710679"/>
                <a:ext cx="555234" cy="58477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13212" y="4725271"/>
                <a:ext cx="11719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6400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212" y="4725271"/>
                <a:ext cx="1171939" cy="58477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5432635" y="4698046"/>
            <a:ext cx="1652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সে. মি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9276" y="4687294"/>
            <a:ext cx="572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382062" y="4731018"/>
                <a:ext cx="600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20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062" y="4731018"/>
                <a:ext cx="600640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954620" y="4551988"/>
                <a:ext cx="2300297" cy="65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222222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  <m:r>
                      <a:rPr lang="en-US" sz="32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620" y="4551988"/>
                <a:ext cx="2300297" cy="65402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8497307" y="4715333"/>
            <a:ext cx="140104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540142" y="4711000"/>
                <a:ext cx="11719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3600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142" y="4711000"/>
                <a:ext cx="1171939" cy="58477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10148304" y="4625112"/>
            <a:ext cx="1652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সে. মি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0687" y="5350183"/>
            <a:ext cx="572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233473" y="5393907"/>
                <a:ext cx="600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20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473" y="5393907"/>
                <a:ext cx="600640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759626" y="5353972"/>
                <a:ext cx="5552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26" y="5353972"/>
                <a:ext cx="555234" cy="58477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240494" y="5431137"/>
                <a:ext cx="5552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60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494" y="5431137"/>
                <a:ext cx="555234" cy="58477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2946590" y="5406022"/>
            <a:ext cx="1652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সে. মি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33229" y="5385997"/>
            <a:ext cx="572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27958" y="5429721"/>
                <a:ext cx="11198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1200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958" y="5429721"/>
                <a:ext cx="1119805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5798845" y="5384157"/>
            <a:ext cx="1652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সে. মি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635" y="5881833"/>
                <a:ext cx="6592858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সমদ্বিবাহু ত্রিভুজের ক্ষেত্রফল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00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  </a:t>
                </a:r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635" y="5881833"/>
                <a:ext cx="6592858" cy="584775"/>
              </a:xfrm>
              <a:prstGeom prst="rect">
                <a:avLst/>
              </a:prstGeom>
              <a:blipFill>
                <a:blip r:embed="rId33"/>
                <a:stretch>
                  <a:fillRect t="-12500" r="-110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-6096" y="6367144"/>
            <a:ext cx="12192000" cy="49085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272864" y="2231289"/>
            <a:ext cx="807663" cy="750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Gill Sans MT Condensed" panose="020B0506020104020203" pitchFamily="34" charset="0"/>
                <a:ea typeface="MingLiU_HKSCS-ExtB" panose="02020500000000000000" pitchFamily="18" charset="-120"/>
                <a:cs typeface="NikoshBAN" panose="02000000000000000000" pitchFamily="2" charset="0"/>
              </a:rPr>
              <a:t>RCN 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Gill Sans MT Condensed" panose="020B0506020104020203" pitchFamily="34" charset="0"/>
              <a:ea typeface="MingLiU_HKSCS-ExtB" panose="02020500000000000000" pitchFamily="18" charset="-12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8" grpId="1"/>
      <p:bldP spid="39" grpId="0"/>
      <p:bldP spid="40" grpId="0"/>
      <p:bldP spid="41" grpId="0"/>
      <p:bldP spid="42" grpId="0"/>
      <p:bldP spid="43" grpId="0"/>
      <p:bldP spid="43" grpId="1"/>
      <p:bldP spid="44" grpId="0"/>
      <p:bldP spid="45" grpId="0"/>
      <p:bldP spid="46" grpId="0"/>
      <p:bldP spid="47" grpId="0"/>
      <p:bldP spid="48" grpId="0" animBg="1"/>
      <p:bldP spid="48" grpId="1" animBg="1"/>
      <p:bldP spid="48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 flipH="1">
            <a:off x="4106151" y="1435518"/>
            <a:ext cx="3353761" cy="4065563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4990" y="6252388"/>
            <a:ext cx="12192000" cy="6056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990" y="-14986"/>
            <a:ext cx="12192000" cy="704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ত্রিভুজক্ষেত্র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7453339" y="1435518"/>
            <a:ext cx="3390314" cy="4065563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73370" y="544376"/>
            <a:ext cx="520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0529" y="5635553"/>
            <a:ext cx="520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4854" y="5596948"/>
            <a:ext cx="449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15209" y="3041510"/>
            <a:ext cx="909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n-US" sz="44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433622" y="1375110"/>
            <a:ext cx="3440935" cy="4157896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86817" y="5635087"/>
            <a:ext cx="795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0775B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4400" b="1" dirty="0">
              <a:ln w="0"/>
              <a:solidFill>
                <a:srgbClr val="0775B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370692" y="5501081"/>
            <a:ext cx="3472961" cy="14378"/>
          </a:xfrm>
          <a:prstGeom prst="line">
            <a:avLst/>
          </a:prstGeom>
          <a:ln w="127000">
            <a:solidFill>
              <a:srgbClr val="0775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54018" y="3426232"/>
            <a:ext cx="853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4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408587" y="1375110"/>
            <a:ext cx="26936" cy="4186378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06053" y="5589624"/>
            <a:ext cx="520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3434" y="3040115"/>
            <a:ext cx="96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A40C8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n-US" sz="4400" b="1" dirty="0">
              <a:ln w="0"/>
              <a:solidFill>
                <a:srgbClr val="A40C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063947" y="1435518"/>
            <a:ext cx="3353761" cy="4065563"/>
          </a:xfrm>
          <a:prstGeom prst="line">
            <a:avLst/>
          </a:prstGeom>
          <a:ln w="127000">
            <a:solidFill>
              <a:srgbClr val="A40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99430" y="5621862"/>
            <a:ext cx="855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4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012403" y="5496997"/>
            <a:ext cx="3440936" cy="1"/>
          </a:xfrm>
          <a:prstGeom prst="line">
            <a:avLst/>
          </a:prstGeom>
          <a:ln w="1270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/>
        </p:nvSpPr>
        <p:spPr>
          <a:xfrm>
            <a:off x="3814291" y="1335629"/>
            <a:ext cx="7188591" cy="4282211"/>
          </a:xfrm>
          <a:prstGeom prst="triangle">
            <a:avLst>
              <a:gd name="adj" fmla="val 50381"/>
            </a:avLst>
          </a:prstGeom>
          <a:solidFill>
            <a:schemeClr val="bg2"/>
          </a:solidFill>
          <a:ln w="336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107734" y="5617840"/>
            <a:ext cx="795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en-US" sz="44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427501" y="1249107"/>
            <a:ext cx="56356" cy="4508107"/>
          </a:xfrm>
          <a:prstGeom prst="line">
            <a:avLst/>
          </a:prstGeom>
          <a:ln w="266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641084" y="3052161"/>
            <a:ext cx="795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44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01506" y="4303844"/>
            <a:ext cx="520504" cy="387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RCN </a:t>
            </a:r>
            <a:endParaRPr lang="en-US" sz="900" dirty="0">
              <a:solidFill>
                <a:schemeClr val="bg2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2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/>
      <p:bldP spid="8" grpId="1"/>
      <p:bldP spid="9" grpId="0"/>
      <p:bldP spid="10" grpId="0"/>
      <p:bldP spid="10" grpId="1"/>
      <p:bldP spid="10" grpId="2"/>
      <p:bldP spid="12" grpId="0"/>
      <p:bldP spid="12" grpId="1"/>
      <p:bldP spid="12" grpId="2"/>
      <p:bldP spid="14" grpId="0"/>
      <p:bldP spid="14" grpId="1"/>
      <p:bldP spid="16" grpId="0"/>
      <p:bldP spid="17" grpId="0"/>
      <p:bldP spid="17" grpId="1"/>
      <p:bldP spid="17" grpId="2"/>
      <p:bldP spid="19" grpId="0"/>
      <p:bldP spid="19" grpId="1"/>
      <p:bldP spid="19" grpId="2"/>
      <p:bldP spid="21" grpId="0" animBg="1"/>
      <p:bldP spid="22" grpId="0"/>
      <p:bldP spid="22" grpId="1"/>
      <p:bldP spid="24" grpId="0"/>
      <p:bldP spid="24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"/>
            <a:ext cx="12192000" cy="55379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বাহুর দৈর্ঘ্য ও ভূমির দৈর্ঘ্য দেওয়া থাকলে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নির্ণয়ঃ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1604" y="518509"/>
                <a:ext cx="1145983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3। একটি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সমদ্বিবাহু ত্রিভুজের সমান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বাহুর দৈর্ঘ্য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 এবং ভূমির দৈর্ঘ্য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মি.। এর ক্ষেত্রফল নির্ণয় কর।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04" y="518509"/>
                <a:ext cx="11459836" cy="1077218"/>
              </a:xfrm>
              <a:prstGeom prst="rect">
                <a:avLst/>
              </a:prstGeom>
              <a:blipFill>
                <a:blip r:embed="rId3"/>
                <a:stretch>
                  <a:fillRect l="-1383" t="-6780" r="-2021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14860" y="1428558"/>
                <a:ext cx="83062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সমদ্বিবাহু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 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বাহুর দৈর্ঘ্য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.,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860" y="1428558"/>
                <a:ext cx="8306248" cy="584775"/>
              </a:xfrm>
              <a:prstGeom prst="rect">
                <a:avLst/>
              </a:prstGeom>
              <a:blipFill>
                <a:blip r:embed="rId4"/>
                <a:stretch>
                  <a:fillRect l="-190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69086" y="1427074"/>
            <a:ext cx="237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 আছে,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4860" y="1863084"/>
                <a:ext cx="50672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ভূমির দৈর্ঘ্য,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200" i="1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860" y="1863084"/>
                <a:ext cx="5067202" cy="584775"/>
              </a:xfrm>
              <a:prstGeom prst="rect">
                <a:avLst/>
              </a:prstGeom>
              <a:blipFill>
                <a:blip r:embed="rId5"/>
                <a:stretch>
                  <a:fillRect l="-312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9086" y="2335177"/>
                <a:ext cx="10352022" cy="80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 </a:t>
                </a:r>
                <a:r>
                  <a:rPr lang="en-US" sz="32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সমদ্বিবাহু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 </a:t>
                </a:r>
                <a:r>
                  <a:rPr lang="en-US" sz="32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num>
                      <m:den>
                        <m: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den>
                    </m:f>
                    <m:r>
                      <a:rPr lang="en-US" sz="32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(</m:t>
                    </m:r>
                    <m:rad>
                      <m:radPr>
                        <m:degHide m:val="on"/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  <m:r>
                              <a:rPr lang="en-US" sz="3200" i="1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3200" i="1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</m:e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  <m:r>
                              <a:rPr lang="en-US" sz="3200" i="1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</m:e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2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86" y="2335177"/>
                <a:ext cx="10352022" cy="808811"/>
              </a:xfrm>
              <a:prstGeom prst="rect">
                <a:avLst/>
              </a:prstGeom>
              <a:blipFill>
                <a:blip r:embed="rId6"/>
                <a:stretch>
                  <a:fillRect l="-1472" b="-18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1604" y="3211530"/>
            <a:ext cx="353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ত্রিভুজটির ক্ষেত্রফল হবে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83037" y="3157772"/>
                <a:ext cx="7146388" cy="80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12</m:t>
                        </m:r>
                      </m:num>
                      <m:den>
                        <m: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den>
                    </m:f>
                    <m:r>
                      <a:rPr lang="en-US" sz="32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(</m:t>
                    </m:r>
                    <m:rad>
                      <m:radPr>
                        <m:degHide m:val="on"/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(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10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  </m:t>
                            </m:r>
                          </m:e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12</m:t>
                            </m:r>
                            <m:r>
                              <a:rPr lang="en-US" sz="3200" i="1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</m:e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2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সে. মি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endPara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037" y="3157772"/>
                <a:ext cx="7146388" cy="808811"/>
              </a:xfrm>
              <a:prstGeom prst="rect">
                <a:avLst/>
              </a:prstGeom>
              <a:blipFill>
                <a:blip r:embed="rId7"/>
                <a:stretch>
                  <a:fillRect b="-1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22978" y="3353593"/>
                <a:ext cx="86831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978" y="3353593"/>
                <a:ext cx="868317" cy="584775"/>
              </a:xfrm>
              <a:prstGeom prst="rect">
                <a:avLst/>
              </a:prstGeom>
              <a:blipFill>
                <a:blip r:embed="rId8"/>
                <a:stretch>
                  <a:fillRect r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89128" y="2553263"/>
                <a:ext cx="47776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128" y="2553263"/>
                <a:ext cx="477764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76620" y="3019197"/>
                <a:ext cx="750975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12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620" y="3019197"/>
                <a:ext cx="75097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22978" y="2256394"/>
                <a:ext cx="47776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978" y="2256394"/>
                <a:ext cx="477764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93348" y="3353757"/>
                <a:ext cx="68718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12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348" y="3353757"/>
                <a:ext cx="68718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351154" y="2544790"/>
                <a:ext cx="47776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1154" y="2544790"/>
                <a:ext cx="477764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891581" y="4097890"/>
            <a:ext cx="572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44367" y="4141614"/>
                <a:ext cx="600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367" y="4141614"/>
                <a:ext cx="600640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16925" y="3962584"/>
                <a:ext cx="3925389" cy="688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(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50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  </m:t>
                            </m:r>
                          </m:e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60</m:t>
                            </m:r>
                            <m:r>
                              <a:rPr lang="en-US" sz="3200" i="1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</m:e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2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925" y="3962584"/>
                <a:ext cx="3925389" cy="6887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5459611" y="4125929"/>
            <a:ext cx="289154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94440" y="4090073"/>
                <a:ext cx="5552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𝟒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440" y="4090073"/>
                <a:ext cx="555234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21369" y="4125929"/>
                <a:ext cx="5552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369" y="4125929"/>
                <a:ext cx="555234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98986" y="4125904"/>
                <a:ext cx="11719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100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986" y="4125904"/>
                <a:ext cx="1171939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009557" y="4106381"/>
                <a:ext cx="5552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557" y="4106381"/>
                <a:ext cx="555234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287257" y="4107262"/>
                <a:ext cx="11719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144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257" y="4107262"/>
                <a:ext cx="1171939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8590036" y="4093748"/>
            <a:ext cx="1652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সে. মি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4180" y="4702188"/>
            <a:ext cx="572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86966" y="4745912"/>
                <a:ext cx="600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966" y="4745912"/>
                <a:ext cx="600640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59524" y="4566882"/>
                <a:ext cx="3925389" cy="688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(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50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  </m:t>
                            </m:r>
                          </m:e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60</m:t>
                            </m:r>
                            <m:r>
                              <a:rPr lang="en-US" sz="3200" i="1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</m:e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2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524" y="4566882"/>
                <a:ext cx="3925389" cy="68871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2302210" y="4730227"/>
            <a:ext cx="289154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186040" y="4729848"/>
                <a:ext cx="11719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3200" b="0" i="1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00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040" y="4729848"/>
                <a:ext cx="1171939" cy="58477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576390" y="4710679"/>
                <a:ext cx="5552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390" y="4710679"/>
                <a:ext cx="555234" cy="58477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13212" y="4725271"/>
                <a:ext cx="11719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144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212" y="4725271"/>
                <a:ext cx="1171939" cy="58477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5432635" y="4698046"/>
            <a:ext cx="1652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সে. মি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9276" y="4687294"/>
            <a:ext cx="572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382062" y="4731018"/>
                <a:ext cx="600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062" y="4731018"/>
                <a:ext cx="600640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657675" y="4634999"/>
                <a:ext cx="2300297" cy="65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256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       </m:t>
                        </m:r>
                      </m:e>
                    </m:rad>
                    <m:r>
                      <a:rPr lang="en-US" sz="32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675" y="4634999"/>
                <a:ext cx="2300297" cy="65402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8190720" y="4781865"/>
            <a:ext cx="140104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257675" y="4707520"/>
            <a:ext cx="1171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mbria Math" panose="02040503050406030204" pitchFamily="18" charset="0"/>
                <a:cs typeface="NikoshBAN" panose="02000000000000000000" pitchFamily="2" charset="0"/>
              </a:rPr>
              <a:t>256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148304" y="4625112"/>
            <a:ext cx="1652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সে. মি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0687" y="5350183"/>
            <a:ext cx="572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233473" y="5393907"/>
                <a:ext cx="600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473" y="5393907"/>
                <a:ext cx="600640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759626" y="5353972"/>
                <a:ext cx="5552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26" y="5353972"/>
                <a:ext cx="555234" cy="58477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240494" y="5404545"/>
                <a:ext cx="5552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16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494" y="5404545"/>
                <a:ext cx="555234" cy="58477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2946590" y="5406022"/>
            <a:ext cx="1652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সে. মি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33229" y="5385997"/>
            <a:ext cx="572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27958" y="5429721"/>
                <a:ext cx="7569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48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958" y="5429721"/>
                <a:ext cx="756955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5474924" y="5383869"/>
            <a:ext cx="1652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সে. মি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635" y="5881833"/>
                <a:ext cx="6592858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সমদ্বিবাহু ত্রিভুজের ক্ষেত্রফল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48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  </a:t>
                </a:r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635" y="5881833"/>
                <a:ext cx="6592858" cy="584775"/>
              </a:xfrm>
              <a:prstGeom prst="rect">
                <a:avLst/>
              </a:prstGeom>
              <a:blipFill>
                <a:blip r:embed="rId3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0" y="6384377"/>
            <a:ext cx="12192000" cy="47362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929145" y="2275598"/>
            <a:ext cx="807663" cy="750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Gill Sans MT Condensed" panose="020B0506020104020203" pitchFamily="34" charset="0"/>
                <a:ea typeface="MingLiU_HKSCS-ExtB" panose="02020500000000000000" pitchFamily="18" charset="-120"/>
                <a:cs typeface="NikoshBAN" panose="02000000000000000000" pitchFamily="2" charset="0"/>
              </a:rPr>
              <a:t>RCN 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Gill Sans MT Condensed" panose="020B0506020104020203" pitchFamily="34" charset="0"/>
              <a:ea typeface="MingLiU_HKSCS-ExtB" panose="02020500000000000000" pitchFamily="18" charset="-12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67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8" grpId="1"/>
      <p:bldP spid="39" grpId="0"/>
      <p:bldP spid="40" grpId="0"/>
      <p:bldP spid="41" grpId="0"/>
      <p:bldP spid="42" grpId="0"/>
      <p:bldP spid="43" grpId="0"/>
      <p:bldP spid="43" grpId="1"/>
      <p:bldP spid="44" grpId="0"/>
      <p:bldP spid="45" grpId="0"/>
      <p:bldP spid="46" grpId="0"/>
      <p:bldP spid="47" grpId="0"/>
      <p:bldP spid="48" grpId="0" animBg="1"/>
      <p:bldP spid="48" grpId="1" animBg="1"/>
      <p:bldP spid="48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0" y="-1320799"/>
            <a:ext cx="12192000" cy="284985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একক কাজ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26122"/>
            <a:ext cx="12192000" cy="53750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9847" y="164397"/>
            <a:ext cx="246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8150" y="1524000"/>
            <a:ext cx="11410950" cy="4802122"/>
            <a:chOff x="438150" y="1524000"/>
            <a:chExt cx="11410950" cy="4802122"/>
          </a:xfrm>
        </p:grpSpPr>
        <p:sp>
          <p:nvSpPr>
            <p:cNvPr id="7" name="Rounded Rectangle 6"/>
            <p:cNvSpPr/>
            <p:nvPr/>
          </p:nvSpPr>
          <p:spPr>
            <a:xfrm>
              <a:off x="438150" y="1524000"/>
              <a:ext cx="11410950" cy="4802122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9600" y="1695450"/>
              <a:ext cx="11125200" cy="445922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52218" y="2493900"/>
                <a:ext cx="10348999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একটি সমদ্বিবাহু ত্রিভুজের সমান সমান বাহুর দৈর্ঘ্য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</m:oMath>
                </a14:m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 এবং ভূমির দৈর্ঘ্য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</m:oMath>
                </a14:m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মি.। এর ক্ষেত্রফল নির্ণয় কর।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218" y="2493900"/>
                <a:ext cx="10348999" cy="2862322"/>
              </a:xfrm>
              <a:prstGeom prst="rect">
                <a:avLst/>
              </a:prstGeom>
              <a:blipFill>
                <a:blip r:embed="rId4"/>
                <a:stretch>
                  <a:fillRect l="-3534" t="-6596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689944" y="707200"/>
            <a:ext cx="807663" cy="750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Gill Sans MT Condensed" panose="020B0506020104020203" pitchFamily="34" charset="0"/>
                <a:ea typeface="MingLiU_HKSCS-ExtB" panose="02020500000000000000" pitchFamily="18" charset="-120"/>
                <a:cs typeface="NikoshBAN" panose="02000000000000000000" pitchFamily="2" charset="0"/>
              </a:rPr>
              <a:t>RCN 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Gill Sans MT Condensed" panose="020B0506020104020203" pitchFamily="34" charset="0"/>
              <a:ea typeface="MingLiU_HKSCS-ExtB" panose="02020500000000000000" pitchFamily="18" charset="-12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7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0" y="-1320799"/>
            <a:ext cx="12192000" cy="284985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একক কাজের উত্তর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26122"/>
            <a:ext cx="12192000" cy="53750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8150" y="1524000"/>
            <a:ext cx="11410950" cy="4802122"/>
            <a:chOff x="438150" y="1524000"/>
            <a:chExt cx="11410950" cy="4802122"/>
          </a:xfrm>
        </p:grpSpPr>
        <p:sp>
          <p:nvSpPr>
            <p:cNvPr id="6" name="Rounded Rectangle 5"/>
            <p:cNvSpPr/>
            <p:nvPr/>
          </p:nvSpPr>
          <p:spPr>
            <a:xfrm>
              <a:off x="438150" y="1524000"/>
              <a:ext cx="11410950" cy="4802122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09600" y="1695450"/>
              <a:ext cx="11125200" cy="445922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38171" y="1734674"/>
                <a:ext cx="83062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সমদ্বিবাহু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 </a:t>
                </a:r>
                <a:r>
                  <a:rPr lang="en-US" sz="28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বাহুর দৈর্ঘ্য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.,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171" y="1734674"/>
                <a:ext cx="8306248" cy="523220"/>
              </a:xfrm>
              <a:prstGeom prst="rect">
                <a:avLst/>
              </a:prstGeom>
              <a:blipFill>
                <a:blip r:embed="rId4"/>
                <a:stretch>
                  <a:fillRect l="-1542" t="-1058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48853" y="1702314"/>
            <a:ext cx="2376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 আছে,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81056" y="2183345"/>
                <a:ext cx="5067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ভূমির দৈর্ঘ্য, </a:t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i="1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056" y="2183345"/>
                <a:ext cx="5067202" cy="523220"/>
              </a:xfrm>
              <a:prstGeom prst="rect">
                <a:avLst/>
              </a:prstGeom>
              <a:blipFill>
                <a:blip r:embed="rId5"/>
                <a:stretch>
                  <a:fillRect l="-2527"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1893" y="2610011"/>
                <a:ext cx="10352022" cy="719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 </a:t>
                </a:r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সমদ্বিবাহু </a:t>
                </a:r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 </a:t>
                </a:r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</m:oMath>
                </a14:m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num>
                      <m:den>
                        <m:r>
                          <a:rPr lang="en-US" sz="28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den>
                    </m:f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(</m:t>
                    </m:r>
                    <m:rad>
                      <m:radPr>
                        <m:degHide m:val="on"/>
                        <m:ctrlPr>
                          <a:rPr lang="en-US" sz="28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  <m:r>
                              <a:rPr lang="en-US" sz="28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  <m:r>
                              <a:rPr lang="en-US" sz="2800" i="1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800" i="1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</m:e>
                          <m:sup>
                            <m:r>
                              <a:rPr lang="en-US" sz="28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  <m:r>
                              <a:rPr lang="en-US" sz="2800" i="1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</m:e>
                          <m:sup>
                            <m:r>
                              <a:rPr lang="en-US" sz="28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93" y="2610011"/>
                <a:ext cx="10352022" cy="719108"/>
              </a:xfrm>
              <a:prstGeom prst="rect">
                <a:avLst/>
              </a:prstGeom>
              <a:blipFill>
                <a:blip r:embed="rId6"/>
                <a:stretch>
                  <a:fillRect l="-1237" b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34180" y="3385668"/>
            <a:ext cx="3537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ত্রিভুজটির ক্ষেত্রফল হবে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42361" y="3317310"/>
                <a:ext cx="7146388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</m:oMath>
                </a14:m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16</m:t>
                        </m:r>
                      </m:num>
                      <m:den>
                        <m:r>
                          <a:rPr lang="en-US" sz="28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den>
                    </m:f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(</m:t>
                    </m:r>
                    <m:rad>
                      <m:radPr>
                        <m:degHide m:val="on"/>
                        <m:ctrlPr>
                          <a:rPr lang="en-US" sz="28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  <m:r>
                              <a:rPr lang="en-US" sz="28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(</m:t>
                            </m:r>
                            <m:r>
                              <a:rPr lang="en-US" sz="2800" b="0" i="1" smtClean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10</m:t>
                            </m:r>
                            <m:r>
                              <a:rPr lang="en-US" sz="2800" b="0" i="1" smtClean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  </m:t>
                            </m:r>
                          </m:e>
                          <m:sup>
                            <m:r>
                              <a:rPr lang="en-US" sz="28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16</m:t>
                            </m:r>
                            <m:r>
                              <a:rPr lang="en-US" sz="2800" i="1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</m:e>
                          <m:sup>
                            <m:r>
                              <a:rPr lang="en-US" sz="28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28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361" y="3317310"/>
                <a:ext cx="7146388" cy="701602"/>
              </a:xfrm>
              <a:prstGeom prst="rect">
                <a:avLst/>
              </a:prstGeom>
              <a:blipFill>
                <a:blip r:embed="rId7"/>
                <a:stretch>
                  <a:fillRect b="-1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891581" y="4097890"/>
            <a:ext cx="572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44367" y="4141614"/>
                <a:ext cx="600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2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367" y="4141614"/>
                <a:ext cx="600640" cy="461665"/>
              </a:xfrm>
              <a:prstGeom prst="rect">
                <a:avLst/>
              </a:prstGeom>
              <a:blipFill>
                <a:blip r:embed="rId8"/>
                <a:stretch>
                  <a:fillRect l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14913" y="4047446"/>
                <a:ext cx="3267790" cy="585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8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100</m:t>
                        </m:r>
                        <m:r>
                          <a:rPr lang="en-US" sz="28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56</m:t>
                        </m:r>
                      </m:e>
                    </m:rad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913" y="4047446"/>
                <a:ext cx="3267790" cy="5850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708097" y="4078743"/>
            <a:ext cx="1652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সে. মি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4180" y="4702188"/>
            <a:ext cx="572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86966" y="4745912"/>
                <a:ext cx="600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2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966" y="4745912"/>
                <a:ext cx="600640" cy="461665"/>
              </a:xfrm>
              <a:prstGeom prst="rect">
                <a:avLst/>
              </a:prstGeom>
              <a:blipFill>
                <a:blip r:embed="rId10"/>
                <a:stretch>
                  <a:fillRect l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96415" y="4683116"/>
                <a:ext cx="2435529" cy="585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00</m:t>
                        </m:r>
                        <m:r>
                          <a:rPr lang="en-US" sz="28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256</m:t>
                        </m:r>
                      </m:e>
                    </m:rad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415" y="4683116"/>
                <a:ext cx="2435529" cy="5850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863483" y="4771721"/>
            <a:ext cx="1652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সে. মি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79654" y="4745258"/>
            <a:ext cx="572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00183" y="4778890"/>
                <a:ext cx="600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2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183" y="4778890"/>
                <a:ext cx="600640" cy="461665"/>
              </a:xfrm>
              <a:prstGeom prst="rect">
                <a:avLst/>
              </a:prstGeom>
              <a:blipFill>
                <a:blip r:embed="rId12"/>
                <a:stretch>
                  <a:fillRect l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64587" y="4691579"/>
                <a:ext cx="1518933" cy="56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144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587" y="4691579"/>
                <a:ext cx="1518933" cy="56816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592329" y="4713856"/>
            <a:ext cx="1652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সে. মি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4229" y="5350183"/>
            <a:ext cx="572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77015" y="5393907"/>
                <a:ext cx="600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2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015" y="5393907"/>
                <a:ext cx="600640" cy="461665"/>
              </a:xfrm>
              <a:prstGeom prst="rect">
                <a:avLst/>
              </a:prstGeom>
              <a:blipFill>
                <a:blip r:embed="rId14"/>
                <a:stretch>
                  <a:fillRect l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85458" y="5353972"/>
                <a:ext cx="5552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58" y="5353972"/>
                <a:ext cx="55523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008270" y="5390031"/>
                <a:ext cx="5552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12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270" y="5390031"/>
                <a:ext cx="55523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2583740" y="5391508"/>
            <a:ext cx="1652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সে. মি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39753" y="5371483"/>
            <a:ext cx="572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34482" y="5415207"/>
                <a:ext cx="756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48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2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482" y="5415207"/>
                <a:ext cx="756955" cy="461665"/>
              </a:xfrm>
              <a:prstGeom prst="rect">
                <a:avLst/>
              </a:prstGeom>
              <a:blipFill>
                <a:blip r:embed="rId17"/>
                <a:stretch>
                  <a:fillRect l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4981448" y="5369355"/>
            <a:ext cx="1652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সে. মি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301083" y="5378515"/>
                <a:ext cx="526272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সমদ্বিবাহু ত্রিভুজের ক্ষেত্রফল</a:t>
                </a:r>
                <a14:m>
                  <m:oMath xmlns:m="http://schemas.openxmlformats.org/officeDocument/2006/math">
                    <m:r>
                      <a:rPr lang="en-US" sz="240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48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বর্গসে. মি.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083" y="5378515"/>
                <a:ext cx="5262724" cy="461665"/>
              </a:xfrm>
              <a:prstGeom prst="rect">
                <a:avLst/>
              </a:prstGeom>
              <a:blipFill>
                <a:blip r:embed="rId18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9749847" y="164397"/>
            <a:ext cx="246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59809" y="626786"/>
            <a:ext cx="807663" cy="750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Gill Sans MT Condensed" panose="020B0506020104020203" pitchFamily="34" charset="0"/>
                <a:ea typeface="MingLiU_HKSCS-ExtB" panose="02020500000000000000" pitchFamily="18" charset="-120"/>
                <a:cs typeface="NikoshBAN" panose="02000000000000000000" pitchFamily="2" charset="0"/>
              </a:rPr>
              <a:t>RCN 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Gill Sans MT Condensed" panose="020B0506020104020203" pitchFamily="34" charset="0"/>
              <a:ea typeface="MingLiU_HKSCS-ExtB" panose="02020500000000000000" pitchFamily="18" charset="-12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22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4990" y="6252388"/>
            <a:ext cx="12192000" cy="6056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4990" y="-14986"/>
            <a:ext cx="12192000" cy="704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 পরিসীমা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75101" y="548114"/>
            <a:ext cx="6093835" cy="5823327"/>
            <a:chOff x="5298790" y="558747"/>
            <a:chExt cx="6093835" cy="5823327"/>
          </a:xfrm>
        </p:grpSpPr>
        <p:sp>
          <p:nvSpPr>
            <p:cNvPr id="6" name="TextBox 5"/>
            <p:cNvSpPr txBox="1"/>
            <p:nvPr/>
          </p:nvSpPr>
          <p:spPr>
            <a:xfrm>
              <a:off x="7928631" y="5551077"/>
              <a:ext cx="795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n w="0"/>
                  <a:solidFill>
                    <a:srgbClr val="A40C8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en-US" sz="4800" b="1" dirty="0">
                <a:ln w="0"/>
                <a:solidFill>
                  <a:srgbClr val="A40C8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298790" y="558747"/>
              <a:ext cx="6093835" cy="5711039"/>
              <a:chOff x="5298790" y="558747"/>
              <a:chExt cx="6093835" cy="571103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8066148" y="558747"/>
                <a:ext cx="5205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</a:t>
                </a:r>
                <a:endParaRPr lang="en-US" sz="4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943568" y="5483041"/>
                <a:ext cx="4490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</a:t>
                </a:r>
                <a:endParaRPr lang="en-US" sz="4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801486" y="2903423"/>
                <a:ext cx="9099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</a:t>
                </a:r>
                <a:endParaRPr lang="en-US" sz="5400" b="1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98790" y="5500345"/>
                <a:ext cx="5205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B</a:t>
                </a:r>
                <a:endParaRPr lang="en-US" sz="4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248923" y="2903424"/>
                <a:ext cx="9688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</a:t>
                </a:r>
                <a:endParaRPr lang="en-US" sz="5400" b="1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>
                <a:off x="5768811" y="1422015"/>
                <a:ext cx="5033376" cy="4035235"/>
              </a:xfrm>
              <a:prstGeom prst="triangle">
                <a:avLst>
                  <a:gd name="adj" fmla="val 50381"/>
                </a:avLst>
              </a:prstGeom>
              <a:solidFill>
                <a:schemeClr val="bg2"/>
              </a:solidFill>
              <a:ln w="3365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969599" y="4043045"/>
                <a:ext cx="520504" cy="3870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bg2">
                        <a:lumMod val="75000"/>
                      </a:schemeClr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RCN </a:t>
                </a:r>
                <a:endParaRPr lang="en-US" sz="900" dirty="0">
                  <a:solidFill>
                    <a:schemeClr val="bg2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679534" y="800825"/>
            <a:ext cx="3571051" cy="775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30030" y="1452057"/>
                <a:ext cx="2269627" cy="7757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পরিসীমা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30" y="1452057"/>
                <a:ext cx="2269627" cy="775710"/>
              </a:xfrm>
              <a:prstGeom prst="rect">
                <a:avLst/>
              </a:prstGeom>
              <a:blipFill>
                <a:blip r:embed="rId3"/>
                <a:stretch>
                  <a:fillRect l="-4301" t="-7874" b="-307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363164" y="1548953"/>
            <a:ext cx="4910294" cy="613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সমান সমান বাহুর দৈর্ঘ্য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044427" y="2059535"/>
                <a:ext cx="527878" cy="7757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427" y="2059535"/>
                <a:ext cx="527878" cy="7757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494700" y="2146829"/>
            <a:ext cx="4262070" cy="613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সমান সমান বাহুর দৈর্ঘ্য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997593" y="2709368"/>
                <a:ext cx="527878" cy="7757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593" y="2709368"/>
                <a:ext cx="527878" cy="7757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2332260" y="2810091"/>
            <a:ext cx="2221257" cy="613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A40C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ভূমির দৈর্ঘ্য</a:t>
            </a:r>
            <a:endParaRPr lang="en-US" sz="4000" dirty="0">
              <a:solidFill>
                <a:srgbClr val="A40C8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008788" y="1208077"/>
            <a:ext cx="2803859" cy="4445464"/>
          </a:xfrm>
          <a:prstGeom prst="line">
            <a:avLst/>
          </a:prstGeom>
          <a:ln w="311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8584185" y="1237366"/>
            <a:ext cx="2730647" cy="4416176"/>
          </a:xfrm>
          <a:prstGeom prst="line">
            <a:avLst/>
          </a:prstGeom>
          <a:ln w="311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24293" y="5443380"/>
            <a:ext cx="5395586" cy="0"/>
          </a:xfrm>
          <a:prstGeom prst="line">
            <a:avLst/>
          </a:prstGeom>
          <a:ln w="311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487668" y="3510825"/>
                <a:ext cx="5338314" cy="4939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4000" dirty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 সমান বাহুর </a:t>
                </a:r>
                <a:r>
                  <a:rPr lang="en-US" sz="40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endParaRPr lang="en-US" sz="40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668" y="3510825"/>
                <a:ext cx="5338314" cy="493977"/>
              </a:xfrm>
              <a:prstGeom prst="rect">
                <a:avLst/>
              </a:prstGeom>
              <a:blipFill>
                <a:blip r:embed="rId6"/>
                <a:stretch>
                  <a:fillRect t="-40741" b="-765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966774" y="4023945"/>
                <a:ext cx="527878" cy="7757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774" y="4023945"/>
                <a:ext cx="527878" cy="7757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2301441" y="4110154"/>
            <a:ext cx="2037377" cy="613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A40C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ভূমির দৈর্ঘ্য</a:t>
            </a:r>
            <a:endParaRPr lang="en-US" sz="4000" dirty="0">
              <a:solidFill>
                <a:srgbClr val="A40C8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478430" y="4721062"/>
                <a:ext cx="2023206" cy="4939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4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r>
                  <a:rPr lang="en-US" sz="40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430" y="4721062"/>
                <a:ext cx="2023206" cy="4939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263948" y="4579294"/>
                <a:ext cx="527878" cy="7757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948" y="4579294"/>
                <a:ext cx="527878" cy="7757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598615" y="4680017"/>
                <a:ext cx="672317" cy="613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 smtClean="0">
                    <a:solidFill>
                      <a:srgbClr val="A40C8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</m:oMath>
                </a14:m>
                <a:endParaRPr lang="en-US" sz="4000" dirty="0">
                  <a:solidFill>
                    <a:srgbClr val="A40C83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615" y="4680017"/>
                <a:ext cx="672317" cy="6137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562477" y="5441001"/>
                <a:ext cx="1700199" cy="4939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4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r>
                  <a:rPr lang="en-US" sz="48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477" y="5441001"/>
                <a:ext cx="1700199" cy="4939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825125" y="5312239"/>
                <a:ext cx="527878" cy="7757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4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125" y="5312239"/>
                <a:ext cx="527878" cy="7757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159792" y="5412962"/>
                <a:ext cx="765931" cy="613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dirty="0" smtClean="0">
                    <a:solidFill>
                      <a:srgbClr val="A40C8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</m:oMath>
                </a14:m>
                <a:endParaRPr lang="en-US" sz="4800" dirty="0">
                  <a:solidFill>
                    <a:srgbClr val="A40C83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792" y="5412962"/>
                <a:ext cx="765931" cy="6137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771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25300"/>
            <a:ext cx="12192000" cy="5327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"/>
            <a:ext cx="12192000" cy="70473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পরিসীমা ও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ভূমির দৈর্ঘ্যের সাথে, সমান সমান বাহুর দৈর্ঘ্যের সম্পর্ক 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থাকলে, ক্ষেত্রফল নির্ণয়ঃ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6057" y="720185"/>
                <a:ext cx="11491708" cy="10562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32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একটি সমদ্বিবাহু ত্রিভুজের সমান সমান বাহুর দৈর্ঘ্য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 এবং ভূমির দৈর্ঘ্য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মি.। ত্রিভুজটির 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পরিসীমা </a:t>
                </a:r>
                <a:r>
                  <a:rPr lang="en-US" sz="32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 কর। 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7" y="720185"/>
                <a:ext cx="11491708" cy="1056275"/>
              </a:xfrm>
              <a:prstGeom prst="rect">
                <a:avLst/>
              </a:prstGeom>
              <a:blipFill>
                <a:blip r:embed="rId3"/>
                <a:stretch>
                  <a:fillRect l="-1379" t="-7514" r="-1167" b="-196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43888" y="1793394"/>
                <a:ext cx="7244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সমদ্বিবাহু ত্রিভুজের সমান সমান বাহুর দৈর্ঘ্য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888" y="1793394"/>
                <a:ext cx="7244037" cy="584775"/>
              </a:xfrm>
              <a:prstGeom prst="rect">
                <a:avLst/>
              </a:prstGeom>
              <a:blipFill>
                <a:blip r:embed="rId4"/>
                <a:stretch>
                  <a:fillRect l="-210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8874" y="1793393"/>
            <a:ext cx="1864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 আছে,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46360" y="2327772"/>
                <a:ext cx="40415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ভূমির দৈর্ঘ্য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</a:t>
                </a:r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360" y="2327772"/>
                <a:ext cx="4041565" cy="584775"/>
              </a:xfrm>
              <a:prstGeom prst="rect">
                <a:avLst/>
              </a:prstGeom>
              <a:blipFill>
                <a:blip r:embed="rId5"/>
                <a:stretch>
                  <a:fillRect l="-392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8114" y="2952279"/>
                <a:ext cx="41333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সমদ্বিবাহু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 </a:t>
                </a:r>
                <a:r>
                  <a:rPr lang="en-US" sz="32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পরিসীমা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14" y="2952279"/>
                <a:ext cx="4133310" cy="584775"/>
              </a:xfrm>
              <a:prstGeom prst="rect">
                <a:avLst/>
              </a:prstGeom>
              <a:blipFill>
                <a:blip r:embed="rId6"/>
                <a:stretch>
                  <a:fillRect l="-4130" t="-14583" b="-3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300796" y="3001803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 সমান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বাহু 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849843" y="3001803"/>
                <a:ext cx="16180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ভূমির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দৈর্ঘ্য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843" y="3001803"/>
                <a:ext cx="161803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76933" y="2956151"/>
                <a:ext cx="2480178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</a:t>
                </a:r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933" y="2956151"/>
                <a:ext cx="2480178" cy="584775"/>
              </a:xfrm>
              <a:prstGeom prst="rect">
                <a:avLst/>
              </a:prstGeom>
              <a:blipFill>
                <a:blip r:embed="rId8"/>
                <a:stretch>
                  <a:fillRect t="-12500" r="-73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32095" y="2971052"/>
                <a:ext cx="2295942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</a:t>
                </a:r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095" y="2971052"/>
                <a:ext cx="2295942" cy="584775"/>
              </a:xfrm>
              <a:prstGeom prst="rect">
                <a:avLst/>
              </a:prstGeom>
              <a:blipFill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59276" y="4001853"/>
                <a:ext cx="6752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276" y="4001853"/>
                <a:ext cx="675218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66156" y="3966340"/>
                <a:ext cx="255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2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156" y="3966340"/>
                <a:ext cx="255460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193903" y="3958397"/>
                <a:ext cx="21710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903" y="3958397"/>
                <a:ext cx="2171004" cy="584775"/>
              </a:xfrm>
              <a:prstGeom prst="rect">
                <a:avLst/>
              </a:prstGeom>
              <a:blipFill>
                <a:blip r:embed="rId1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720756" y="3974036"/>
                <a:ext cx="7013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756" y="3974036"/>
                <a:ext cx="701319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0427346" y="1750365"/>
            <a:ext cx="807663" cy="750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Gill Sans MT Condensed" panose="020B0506020104020203" pitchFamily="34" charset="0"/>
                <a:ea typeface="MingLiU_HKSCS-ExtB" panose="02020500000000000000" pitchFamily="18" charset="-120"/>
                <a:cs typeface="NikoshBAN" panose="02000000000000000000" pitchFamily="2" charset="0"/>
              </a:rPr>
              <a:t>RCN 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Gill Sans MT Condensed" panose="020B0506020104020203" pitchFamily="34" charset="0"/>
              <a:ea typeface="MingLiU_HKSCS-ExtB" panose="02020500000000000000" pitchFamily="18" charset="-12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659276" y="4706352"/>
                <a:ext cx="6752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276" y="4706352"/>
                <a:ext cx="675218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166156" y="4670839"/>
                <a:ext cx="19948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156" y="4670839"/>
                <a:ext cx="1994801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64346" y="4646185"/>
                <a:ext cx="21710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46" y="4646185"/>
                <a:ext cx="2171004" cy="584775"/>
              </a:xfrm>
              <a:prstGeom prst="rect">
                <a:avLst/>
              </a:prstGeom>
              <a:blipFill>
                <a:blip r:embed="rId1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891199" y="4661824"/>
                <a:ext cx="7013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199" y="4661824"/>
                <a:ext cx="701319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01715" y="5400425"/>
                <a:ext cx="6752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endParaRPr lang="en-US" sz="36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715" y="5400425"/>
                <a:ext cx="675218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31424" y="5300596"/>
                <a:ext cx="23161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424" y="5300596"/>
                <a:ext cx="2316158" cy="70788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49848" y="2963233"/>
                <a:ext cx="5552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848" y="2963233"/>
                <a:ext cx="555234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3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08046 -0.0039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20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-0.0763 -0.0055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  <p:bldP spid="14" grpId="0"/>
      <p:bldP spid="15" grpId="0"/>
      <p:bldP spid="15" grpId="1"/>
      <p:bldP spid="17" grpId="0"/>
      <p:bldP spid="17" grpId="1"/>
      <p:bldP spid="18" grpId="0" animBg="1"/>
      <p:bldP spid="19" grpId="0" animBg="1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0" grpId="1"/>
      <p:bldP spid="16" grpId="0"/>
      <p:bldP spid="16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0" y="-1320799"/>
            <a:ext cx="12192000" cy="284985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জোড়ায় কাজ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26122"/>
            <a:ext cx="12192000" cy="53750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9847" y="164397"/>
            <a:ext cx="246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8150" y="1524000"/>
            <a:ext cx="11410950" cy="4802122"/>
            <a:chOff x="438150" y="1524000"/>
            <a:chExt cx="11410950" cy="4802122"/>
          </a:xfrm>
        </p:grpSpPr>
        <p:sp>
          <p:nvSpPr>
            <p:cNvPr id="7" name="Rounded Rectangle 6"/>
            <p:cNvSpPr/>
            <p:nvPr/>
          </p:nvSpPr>
          <p:spPr>
            <a:xfrm>
              <a:off x="438150" y="1524000"/>
              <a:ext cx="11410950" cy="4802122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9600" y="1695450"/>
              <a:ext cx="11125200" cy="445922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52218" y="2493900"/>
                <a:ext cx="10348999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একটি সমদ্বিবাহু ত্রিভুজের সমান সমান বাহুর দৈর্ঘ্য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50</m:t>
                    </m:r>
                  </m:oMath>
                </a14:m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 এবং ভূমির দৈর্ঘ্য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80</m:t>
                    </m:r>
                  </m:oMath>
                </a14:m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মি.। এর ক্ষেত্রফল নির্ণয় কর।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218" y="2493900"/>
                <a:ext cx="10348999" cy="2862322"/>
              </a:xfrm>
              <a:prstGeom prst="rect">
                <a:avLst/>
              </a:prstGeom>
              <a:blipFill>
                <a:blip r:embed="rId4"/>
                <a:stretch>
                  <a:fillRect l="-3534" t="-6596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689944" y="707200"/>
            <a:ext cx="807663" cy="750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Gill Sans MT Condensed" panose="020B0506020104020203" pitchFamily="34" charset="0"/>
                <a:ea typeface="MingLiU_HKSCS-ExtB" panose="02020500000000000000" pitchFamily="18" charset="-120"/>
                <a:cs typeface="NikoshBAN" panose="02000000000000000000" pitchFamily="2" charset="0"/>
              </a:rPr>
              <a:t>RCN 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Gill Sans MT Condensed" panose="020B0506020104020203" pitchFamily="34" charset="0"/>
              <a:ea typeface="MingLiU_HKSCS-ExtB" panose="02020500000000000000" pitchFamily="18" charset="-12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16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784" y="329785"/>
            <a:ext cx="11602386" cy="617594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473075">
            <a:solidFill>
              <a:srgbClr val="9A2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28603" y="845732"/>
            <a:ext cx="8334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দেখিঃ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068584"/>
              </p:ext>
            </p:extLst>
          </p:nvPr>
        </p:nvGraphicFramePr>
        <p:xfrm>
          <a:off x="5440205" y="2830432"/>
          <a:ext cx="8556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Packager Shell Object" showAsIcon="1" r:id="rId5" imgW="855000" imgH="437760" progId="Package">
                  <p:embed/>
                </p:oleObj>
              </mc:Choice>
              <mc:Fallback>
                <p:oleObj name="Packager Shell Object" showAsIcon="1" r:id="rId5" imgW="855000" imgH="43776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0205" y="2830432"/>
                        <a:ext cx="855663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01675">
            <a:solidFill>
              <a:srgbClr val="AE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58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0" y="-1320799"/>
            <a:ext cx="12192000" cy="284985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কাজের</a:t>
            </a:r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26122"/>
            <a:ext cx="12192000" cy="53750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8150" y="1524000"/>
            <a:ext cx="11410950" cy="4802122"/>
            <a:chOff x="438150" y="1524000"/>
            <a:chExt cx="11410950" cy="4802122"/>
          </a:xfrm>
        </p:grpSpPr>
        <p:sp>
          <p:nvSpPr>
            <p:cNvPr id="6" name="Rounded Rectangle 5"/>
            <p:cNvSpPr/>
            <p:nvPr/>
          </p:nvSpPr>
          <p:spPr>
            <a:xfrm>
              <a:off x="438150" y="1524000"/>
              <a:ext cx="11410950" cy="4802122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09600" y="1695450"/>
              <a:ext cx="11125200" cy="445922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9749847" y="164397"/>
            <a:ext cx="246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59809" y="626786"/>
            <a:ext cx="807663" cy="750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Gill Sans MT Condensed" panose="020B0506020104020203" pitchFamily="34" charset="0"/>
                <a:ea typeface="MingLiU_HKSCS-ExtB" panose="02020500000000000000" pitchFamily="18" charset="-120"/>
                <a:cs typeface="NikoshBAN" panose="02000000000000000000" pitchFamily="2" charset="0"/>
              </a:rPr>
              <a:t>RCN 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Gill Sans MT Condensed" panose="020B0506020104020203" pitchFamily="34" charset="0"/>
              <a:ea typeface="MingLiU_HKSCS-ExtB" panose="02020500000000000000" pitchFamily="18" charset="-12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015129" y="1933099"/>
                <a:ext cx="7244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সমদ্বিবাহু ত্রিভুজের সমান সমান বাহুর দৈর্ঘ্য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29" y="1933099"/>
                <a:ext cx="7244037" cy="584775"/>
              </a:xfrm>
              <a:prstGeom prst="rect">
                <a:avLst/>
              </a:prstGeom>
              <a:blipFill>
                <a:blip r:embed="rId4"/>
                <a:stretch>
                  <a:fillRect l="-218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260115" y="1933098"/>
            <a:ext cx="1864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 আছে,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17601" y="2467477"/>
                <a:ext cx="40415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ভূমির দৈর্ঘ্য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80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</a:t>
                </a:r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601" y="2467477"/>
                <a:ext cx="4041565" cy="584775"/>
              </a:xfrm>
              <a:prstGeom prst="rect">
                <a:avLst/>
              </a:prstGeom>
              <a:blipFill>
                <a:blip r:embed="rId5"/>
                <a:stretch>
                  <a:fillRect l="-392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69355" y="3091984"/>
                <a:ext cx="41333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সমদ্বিবাহু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 </a:t>
                </a:r>
                <a:r>
                  <a:rPr lang="en-US" sz="32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পরিসীমা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355" y="3091984"/>
                <a:ext cx="4133310" cy="584775"/>
              </a:xfrm>
              <a:prstGeom prst="rect">
                <a:avLst/>
              </a:prstGeom>
              <a:blipFill>
                <a:blip r:embed="rId6"/>
                <a:stretch>
                  <a:fillRect l="-4130" t="-14583" b="-3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048174" y="3095856"/>
                <a:ext cx="2480178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</a:t>
                </a:r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174" y="3095856"/>
                <a:ext cx="2480178" cy="584775"/>
              </a:xfrm>
              <a:prstGeom prst="rect">
                <a:avLst/>
              </a:prstGeom>
              <a:blipFill>
                <a:blip r:embed="rId7"/>
                <a:stretch>
                  <a:fillRect t="-12500" r="-983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703336" y="3110757"/>
                <a:ext cx="2295942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80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</a:t>
                </a:r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336" y="3110757"/>
                <a:ext cx="2295942" cy="584775"/>
              </a:xfrm>
              <a:prstGeom prst="rect">
                <a:avLst/>
              </a:prstGeom>
              <a:blipFill>
                <a:blip r:embed="rId8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77839" y="4150377"/>
                <a:ext cx="6752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839" y="4150377"/>
                <a:ext cx="675218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984719" y="4114864"/>
                <a:ext cx="19948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100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719" y="4114864"/>
                <a:ext cx="1994801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182909" y="4090210"/>
                <a:ext cx="21710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80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</a:t>
                </a: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909" y="4090210"/>
                <a:ext cx="2171004" cy="584775"/>
              </a:xfrm>
              <a:prstGeom prst="rect">
                <a:avLst/>
              </a:prstGeom>
              <a:blipFill>
                <a:blip r:embed="rId11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709762" y="4105849"/>
                <a:ext cx="7013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762" y="4105849"/>
                <a:ext cx="701319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416062" y="5086233"/>
                <a:ext cx="6752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endParaRPr lang="en-US" sz="36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062" y="5086233"/>
                <a:ext cx="675218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102665" y="5022427"/>
                <a:ext cx="23161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80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665" y="5022427"/>
                <a:ext cx="2316158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311419" y="3135215"/>
                <a:ext cx="5552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419" y="3135215"/>
                <a:ext cx="555234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000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5177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 flipH="1">
            <a:off x="29935" y="-707876"/>
            <a:ext cx="12162063" cy="184643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677" y="1449222"/>
            <a:ext cx="7394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সমদ্বিবাহু ত্রিভুজের ক্ষেত্রফল নির্ণয়ের সূত্র কোনটি?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936" y="2032665"/>
                <a:ext cx="3230294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6" y="2032665"/>
                <a:ext cx="3230294" cy="787716"/>
              </a:xfrm>
              <a:prstGeom prst="rect">
                <a:avLst/>
              </a:prstGeom>
              <a:blipFill>
                <a:blip r:embed="rId4"/>
                <a:stretch>
                  <a:fillRect l="-4906"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0" y="6092666"/>
            <a:ext cx="12192000" cy="7653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13044" y="2003632"/>
                <a:ext cx="3351628" cy="799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044" y="2003632"/>
                <a:ext cx="3351628" cy="799001"/>
              </a:xfrm>
              <a:prstGeom prst="rect">
                <a:avLst/>
              </a:prstGeom>
              <a:blipFill>
                <a:blip r:embed="rId5"/>
                <a:stretch>
                  <a:fillRect l="-4545" b="-14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6378" y="1917355"/>
            <a:ext cx="381476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07415" y="1949807"/>
                <a:ext cx="2898869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(গ)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415" y="1949807"/>
                <a:ext cx="2898869" cy="875753"/>
              </a:xfrm>
              <a:prstGeom prst="rect">
                <a:avLst/>
              </a:prstGeom>
              <a:blipFill>
                <a:blip r:embed="rId6"/>
                <a:stretch>
                  <a:fillRect l="-5474" b="-13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735786" y="1964932"/>
                <a:ext cx="1924050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(ঘ)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786" y="1964932"/>
                <a:ext cx="1924050" cy="875753"/>
              </a:xfrm>
              <a:prstGeom prst="rect">
                <a:avLst/>
              </a:prstGeom>
              <a:blipFill>
                <a:blip r:embed="rId7"/>
                <a:stretch>
                  <a:fillRect l="-7911" b="-13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0677" y="3023389"/>
                <a:ext cx="1203882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চিত্রে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𝐴𝐵𝐶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সমদ্বিবাহু ত্রিভুজ।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𝐴𝐵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𝐴𝐶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𝐵𝐴𝐶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হলে,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হলে,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𝐴𝐶𝐷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এর মান নিচের কোনটি? </a:t>
                </a:r>
                <a:endParaRPr lang="en-US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7" y="3023389"/>
                <a:ext cx="12038827" cy="1015663"/>
              </a:xfrm>
              <a:prstGeom prst="rect">
                <a:avLst/>
              </a:prstGeom>
              <a:blipFill>
                <a:blip r:embed="rId8"/>
                <a:stretch>
                  <a:fillRect l="-1013" t="-7784" b="-16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521596" y="1920177"/>
            <a:ext cx="43112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90068" y="3629646"/>
            <a:ext cx="3115987" cy="2457376"/>
            <a:chOff x="8262687" y="2969208"/>
            <a:chExt cx="3115987" cy="2457376"/>
          </a:xfrm>
        </p:grpSpPr>
        <p:sp>
          <p:nvSpPr>
            <p:cNvPr id="14" name="Isosceles Triangle 13"/>
            <p:cNvSpPr/>
            <p:nvPr/>
          </p:nvSpPr>
          <p:spPr>
            <a:xfrm>
              <a:off x="8618557" y="3409969"/>
              <a:ext cx="1340349" cy="1621642"/>
            </a:xfrm>
            <a:prstGeom prst="triangle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070633" y="2969208"/>
                  <a:ext cx="3558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0633" y="2969208"/>
                  <a:ext cx="355870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6780" r="-16949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262687" y="4943145"/>
                  <a:ext cx="3558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2687" y="4943145"/>
                  <a:ext cx="355870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8621" r="-189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9839890" y="4943145"/>
                  <a:ext cx="3558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9890" y="4943145"/>
                  <a:ext cx="355870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8621" r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>
            <a:xfrm>
              <a:off x="9958906" y="5031611"/>
              <a:ext cx="1288335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286282" y="3410580"/>
              <a:ext cx="672624" cy="1648135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1022804" y="4964919"/>
                  <a:ext cx="3558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2804" y="4964919"/>
                  <a:ext cx="355870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8621" r="-224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8972819" y="3798192"/>
                  <a:ext cx="609554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𝟓𝟎</m:t>
                            </m:r>
                          </m:e>
                          <m:sup>
                            <m:r>
                              <a:rPr lang="en-US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2819" y="3798192"/>
                  <a:ext cx="609554" cy="37555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90242" y="3938284"/>
                <a:ext cx="1924050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(ক)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𝟔𝟓</m:t>
                        </m:r>
                      </m:e>
                      <m:sup>
                        <m:r>
                          <a:rPr lang="en-US" sz="32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242" y="3938284"/>
                <a:ext cx="1924050" cy="595932"/>
              </a:xfrm>
              <a:prstGeom prst="rect">
                <a:avLst/>
              </a:prstGeom>
              <a:blipFill>
                <a:blip r:embed="rId15"/>
                <a:stretch>
                  <a:fillRect l="-8254" t="-10204" b="-3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19192" y="3938262"/>
                <a:ext cx="1924050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𝟏𝟎</m:t>
                        </m:r>
                        <m:r>
                          <a:rPr lang="en-US" sz="32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𝟎</m:t>
                        </m:r>
                      </m:e>
                      <m:sup>
                        <m:r>
                          <a:rPr lang="en-US" sz="32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192" y="3938262"/>
                <a:ext cx="1924050" cy="595932"/>
              </a:xfrm>
              <a:prstGeom prst="rect">
                <a:avLst/>
              </a:prstGeom>
              <a:blipFill>
                <a:blip r:embed="rId16"/>
                <a:stretch>
                  <a:fillRect l="-8254" t="-10204" b="-3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790242" y="4858204"/>
                <a:ext cx="1924050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(গ)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𝟏𝟏𝟓</m:t>
                        </m:r>
                      </m:e>
                      <m:sup>
                        <m:r>
                          <a:rPr lang="en-US" sz="32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242" y="4858204"/>
                <a:ext cx="1924050" cy="595932"/>
              </a:xfrm>
              <a:prstGeom prst="rect">
                <a:avLst/>
              </a:prstGeom>
              <a:blipFill>
                <a:blip r:embed="rId17"/>
                <a:stretch>
                  <a:fillRect l="-8254" t="-10204" b="-3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819192" y="4854200"/>
                <a:ext cx="1924050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(ঘ)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𝟏𝟑</m:t>
                        </m:r>
                        <m:r>
                          <a:rPr lang="en-US" sz="32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𝟎</m:t>
                        </m:r>
                      </m:e>
                      <m:sup>
                        <m:r>
                          <a:rPr lang="en-US" sz="32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192" y="4854200"/>
                <a:ext cx="1924050" cy="595932"/>
              </a:xfrm>
              <a:prstGeom prst="rect">
                <a:avLst/>
              </a:prstGeom>
              <a:blipFill>
                <a:blip r:embed="rId18"/>
                <a:stretch>
                  <a:fillRect l="-8254" t="-10204" b="-3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921024" y="1953573"/>
            <a:ext cx="381476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81254" y="1991491"/>
            <a:ext cx="381476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85027" y="3734566"/>
            <a:ext cx="381476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20E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5400" dirty="0">
              <a:solidFill>
                <a:srgbClr val="B20E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12126" y="3697118"/>
            <a:ext cx="381476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20E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5400" dirty="0">
              <a:solidFill>
                <a:srgbClr val="B20E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27321" y="4768719"/>
            <a:ext cx="43112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59558" y="4637595"/>
            <a:ext cx="381476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20E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5400" dirty="0">
              <a:solidFill>
                <a:srgbClr val="B20E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999376" y="5222068"/>
            <a:ext cx="807663" cy="750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Gill Sans MT Condensed" panose="020B0506020104020203" pitchFamily="34" charset="0"/>
                <a:ea typeface="MingLiU_HKSCS-ExtB" panose="02020500000000000000" pitchFamily="18" charset="-120"/>
                <a:cs typeface="NikoshBAN" panose="02000000000000000000" pitchFamily="2" charset="0"/>
              </a:rPr>
              <a:t>RCN 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Gill Sans MT Condensed" panose="020B0506020104020203" pitchFamily="34" charset="0"/>
              <a:ea typeface="MingLiU_HKSCS-ExtB" panose="02020500000000000000" pitchFamily="18" charset="-12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253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/>
      <p:bldP spid="10" grpId="0"/>
      <p:bldP spid="11" grpId="0"/>
      <p:bldP spid="12" grpId="0" animBg="1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996" y="1947920"/>
            <a:ext cx="10768496" cy="3870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0" y="-19957"/>
            <a:ext cx="12191999" cy="1967877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76734" y="2503357"/>
            <a:ext cx="2008682" cy="3315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936105" y="2503357"/>
            <a:ext cx="0" cy="3357797"/>
          </a:xfrm>
          <a:prstGeom prst="line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827755" y="2890420"/>
            <a:ext cx="1049311" cy="1901912"/>
            <a:chOff x="8068099" y="2818420"/>
            <a:chExt cx="1049311" cy="1901912"/>
          </a:xfrm>
        </p:grpSpPr>
        <p:sp>
          <p:nvSpPr>
            <p:cNvPr id="7" name="Rectangle 6"/>
            <p:cNvSpPr/>
            <p:nvPr/>
          </p:nvSpPr>
          <p:spPr>
            <a:xfrm>
              <a:off x="8068099" y="2818420"/>
              <a:ext cx="1049311" cy="18764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8591862" y="2819971"/>
              <a:ext cx="0" cy="1900361"/>
            </a:xfrm>
            <a:prstGeom prst="line">
              <a:avLst/>
            </a:prstGeom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762024" y="2882670"/>
            <a:ext cx="1049311" cy="1901912"/>
            <a:chOff x="2844740" y="2922791"/>
            <a:chExt cx="1049311" cy="1901912"/>
          </a:xfrm>
        </p:grpSpPr>
        <p:sp>
          <p:nvSpPr>
            <p:cNvPr id="10" name="Rectangle 9"/>
            <p:cNvSpPr/>
            <p:nvPr/>
          </p:nvSpPr>
          <p:spPr>
            <a:xfrm>
              <a:off x="2844740" y="2922791"/>
              <a:ext cx="1049311" cy="18764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368503" y="2924342"/>
              <a:ext cx="0" cy="1900361"/>
            </a:xfrm>
            <a:prstGeom prst="line">
              <a:avLst/>
            </a:prstGeom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099808" y="601253"/>
            <a:ext cx="3672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</a:p>
        </p:txBody>
      </p:sp>
      <p:sp>
        <p:nvSpPr>
          <p:cNvPr id="13" name="Round Same Side Corner Rectangle 12"/>
          <p:cNvSpPr/>
          <p:nvPr/>
        </p:nvSpPr>
        <p:spPr>
          <a:xfrm>
            <a:off x="0" y="5772707"/>
            <a:ext cx="12191999" cy="552308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144522"/>
            <a:ext cx="12192000" cy="7134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5231" y="2273531"/>
                <a:ext cx="10691125" cy="3263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1। </a:t>
                </a:r>
                <a:r>
                  <a:rPr lang="en-US" sz="6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সমদ্বিবাহু ত্রিভুজের পরিসীমা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  <m:r>
                      <a:rPr lang="en-US" sz="6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মিটার। এর সমান সমান </a:t>
                </a:r>
                <a:r>
                  <a:rPr lang="en-US" sz="6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 </a:t>
                </a:r>
                <a:r>
                  <a:rPr lang="en-US" sz="6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 ভূমির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a:rPr lang="en-US" sz="6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হলে, ত্রিভুজটির ক্ষেত্রফল নির্ণয় কর।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31" y="2273531"/>
                <a:ext cx="10691125" cy="3263586"/>
              </a:xfrm>
              <a:prstGeom prst="rect">
                <a:avLst/>
              </a:prstGeom>
              <a:blipFill>
                <a:blip r:embed="rId4"/>
                <a:stretch>
                  <a:fillRect l="-3421" t="-5421" r="-2965" b="-11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9217524" y="4914855"/>
            <a:ext cx="807663" cy="750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Gill Sans MT Condensed" panose="020B0506020104020203" pitchFamily="34" charset="0"/>
                <a:ea typeface="MingLiU_HKSCS-ExtB" panose="02020500000000000000" pitchFamily="18" charset="-120"/>
                <a:cs typeface="NikoshBAN" panose="02000000000000000000" pitchFamily="2" charset="0"/>
              </a:rPr>
              <a:t>RCN 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Gill Sans MT Condensed" panose="020B0506020104020203" pitchFamily="34" charset="0"/>
              <a:ea typeface="MingLiU_HKSCS-ExtB" panose="02020500000000000000" pitchFamily="18" charset="-12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5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12177010" cy="68875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922" y="6386732"/>
            <a:ext cx="12192000" cy="4674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</a:t>
            </a:r>
            <a:r>
              <a:rPr lang="en-US" sz="2800" dirty="0" smtClean="0">
                <a:solidFill>
                  <a:schemeClr val="bg1"/>
                </a:solidFill>
              </a:rPr>
              <a:t>Chandra 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1175" y="6120092"/>
            <a:ext cx="9568755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 ধন্যবাদ </a:t>
            </a:r>
            <a:endParaRPr lang="en-GB" sz="13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4858" y="3792599"/>
            <a:ext cx="4147622" cy="509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</a:t>
            </a:r>
          </a:p>
        </p:txBody>
      </p:sp>
      <p:sp>
        <p:nvSpPr>
          <p:cNvPr id="6" name="Rectangle 5"/>
          <p:cNvSpPr/>
          <p:nvPr/>
        </p:nvSpPr>
        <p:spPr>
          <a:xfrm>
            <a:off x="6005416" y="4485186"/>
            <a:ext cx="540271" cy="483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0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0833 -0.75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75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456" y="237744"/>
            <a:ext cx="11740896" cy="6419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8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78650" y="1028374"/>
            <a:ext cx="3907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*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ড. মোঃ দিদার চৌধুরী,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8338" y="1059152"/>
            <a:ext cx="2810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এসিস্ট্যাণ্ট প্রফেসর,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6732" y="1602959"/>
            <a:ext cx="4855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টিচার্স ট্রেনিং কলেজ সিলেট।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808" y="2288644"/>
            <a:ext cx="11443441" cy="42584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8808" y="2308115"/>
            <a:ext cx="1067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টিচার্স ট্রেনিং কলেজ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 এর আরও যে সব সম্মানিত শিক্ষকবৃন্দ।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48" y="2818034"/>
            <a:ext cx="402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*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 আল-মাহমুদ স্যার। 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395" y="3292941"/>
            <a:ext cx="3763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*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আবুল কাশেম স্যার। 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413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41264" y="2857272"/>
            <a:ext cx="6270984" cy="36898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89367" y="3032989"/>
            <a:ext cx="5538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*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প্রফেসর ড. জয়নাল আবেদিন খান, 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75904" y="3530716"/>
            <a:ext cx="1216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অধ্যক্ষ,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44491" y="3072983"/>
            <a:ext cx="857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4959" y="337823"/>
            <a:ext cx="9087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যাঁদের শিক্ষায়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অনুপ্রেরণায় এই কণ্টেণ্ট তৈরিঃ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2205" y="3538212"/>
            <a:ext cx="4855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টিচার্স ট্রেনিং কলেজ, যশোর।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03662" y="4545945"/>
            <a:ext cx="5543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টিচার্স ট্রেনিং কলেজ, ময়মনসিংহ।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45213" y="4052745"/>
            <a:ext cx="476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*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মোঃ রফিকুল ইসলাম স্যার। 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52208" y="5065232"/>
            <a:ext cx="6262176" cy="14818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689367" y="5100453"/>
            <a:ext cx="3495888" cy="650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*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অভিজিৎ কুমার পাল 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23118" y="5572247"/>
            <a:ext cx="5181096" cy="52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 শিক্ষা অফিসার, গোলাপগঞ্জ, সিলেট।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87" y="378699"/>
            <a:ext cx="1893710" cy="189371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552208" y="6032605"/>
            <a:ext cx="6260040" cy="5057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305869" y="6098093"/>
            <a:ext cx="1566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গোলাপগঞ্জ, সিলেট।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45996" y="6023883"/>
            <a:ext cx="5181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রাণাপিং আদর্শ উচ্চ বিদ্যালয় ও কলেজ,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79234" y="1452946"/>
            <a:ext cx="807663" cy="750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Gill Sans MT Condensed" panose="020B0506020104020203" pitchFamily="34" charset="0"/>
                <a:ea typeface="MingLiU_HKSCS-ExtB" panose="02020500000000000000" pitchFamily="18" charset="-120"/>
                <a:cs typeface="NikoshBAN" panose="02000000000000000000" pitchFamily="2" charset="0"/>
              </a:rPr>
              <a:t>RCN 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Gill Sans MT Condensed" panose="020B0506020104020203" pitchFamily="34" charset="0"/>
              <a:ea typeface="MingLiU_HKSCS-ExtB" panose="02020500000000000000" pitchFamily="18" charset="-12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0" y="4576884"/>
            <a:ext cx="2295525" cy="1990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61" y="3785651"/>
            <a:ext cx="45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*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সাখাওয়াত হোসেন স্যার। 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561" y="4768761"/>
            <a:ext cx="35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*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নিরঞ্জন ভৌমিক স্যার। 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85070" y="5161757"/>
            <a:ext cx="159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মাউশি,  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63535" y="5158138"/>
            <a:ext cx="171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 ,  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22357" y="5545014"/>
            <a:ext cx="268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এনসিটিবি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59947" y="6043732"/>
            <a:ext cx="424371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* 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সকল সম্মানিত শিক্ষকবৃন্দ।  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2294" y="4260558"/>
            <a:ext cx="500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*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মনিরুজ্জজামান স্যার। 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0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0" y="0"/>
            <a:ext cx="12192000" cy="68580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683930" y="135045"/>
            <a:ext cx="3447738" cy="1723945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02177" y="885009"/>
            <a:ext cx="7598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ত্রিভুজঃ তিনটি বাহু দ্বারা সীমাবদ্ধ ক্ষেত্রের সীমারেখাকে ত্রিভুজ বলে।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9508" y="-26881"/>
            <a:ext cx="3072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68940" y="90077"/>
            <a:ext cx="1744477" cy="175392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3990" y="1858990"/>
            <a:ext cx="358826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422789" y="135045"/>
            <a:ext cx="1723869" cy="172394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3930" y="2105665"/>
            <a:ext cx="7815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বাহুভেদে 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 তিন প্রকার। যথাঃ  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961267" y="3323771"/>
            <a:ext cx="975076" cy="21206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5921829" y="3323771"/>
            <a:ext cx="1079748" cy="210418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2777" y="5669237"/>
            <a:ext cx="2503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সমদ্বিবাহু ত্রিভুজ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8339530" y="5412208"/>
            <a:ext cx="3492499" cy="360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352409" y="4010503"/>
            <a:ext cx="716640" cy="1430926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9039069" y="4010503"/>
            <a:ext cx="2777970" cy="140170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66096" y="5580815"/>
            <a:ext cx="264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বিষমবাহু ত্রিভুজ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51631" y="5427954"/>
            <a:ext cx="2756936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70532" y="3429000"/>
            <a:ext cx="1338471" cy="20124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064033" y="3429001"/>
            <a:ext cx="1418874" cy="20124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36755" y="5669237"/>
            <a:ext cx="2504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সমবাহু ত্রিভুজ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257108"/>
            <a:ext cx="12192000" cy="5957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Nayak, Ranaping Adarsha High School &amp; College, Golapganj, Sylhet.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931764" y="5427954"/>
            <a:ext cx="2102379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45172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5E-6 -0.2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2.08333E-6 -0.2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0.003 -0.1587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794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13" grpId="0"/>
      <p:bldP spid="13" grpId="1"/>
      <p:bldP spid="1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-9132"/>
            <a:ext cx="12192000" cy="878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>
            <a:off x="0" y="878561"/>
            <a:ext cx="12192000" cy="1359427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380D5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solidFill>
                <a:srgbClr val="380D5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64117"/>
            <a:ext cx="12192000" cy="59388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553" y="914549"/>
            <a:ext cx="11432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ত্রিভুজক্ষেত্র ও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চতুর্ভুজক্ষেত্রের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ক্ষেত্রফলের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সূত্র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বহুভুজ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ক্ষেত্রফল নির্ণয়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এতদসম্পর্কিত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6071017" y="0"/>
            <a:ext cx="6105993" cy="869430"/>
          </a:xfrm>
          <a:prstGeom prst="rt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flipH="1">
            <a:off x="0" y="-3898"/>
            <a:ext cx="6071016" cy="873327"/>
          </a:xfrm>
          <a:prstGeom prst="rt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42754" y="15748"/>
            <a:ext cx="29519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bn-BD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 </a:t>
            </a:r>
            <a:endParaRPr lang="en-GB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6071015" y="2244858"/>
            <a:ext cx="6105993" cy="869430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flipH="1">
            <a:off x="39974" y="2240960"/>
            <a:ext cx="6031040" cy="873327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24923" y="2404492"/>
            <a:ext cx="4222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বিভাজিত শিখন</a:t>
            </a:r>
            <a:r>
              <a:rPr lang="bn-BD" sz="5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ফল </a:t>
            </a:r>
            <a:endParaRPr lang="en-GB" sz="20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arallelogram 12"/>
          <p:cNvSpPr/>
          <p:nvPr/>
        </p:nvSpPr>
        <p:spPr>
          <a:xfrm>
            <a:off x="-14992" y="3114287"/>
            <a:ext cx="12192000" cy="3134839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380D5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solidFill>
                <a:srgbClr val="380D5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9374" y="3204102"/>
            <a:ext cx="10133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সমদ্বিবাহু ত্রিভুজক্ষেত্র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9553" y="3873261"/>
            <a:ext cx="114326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সমদ্বিবাহু</a:t>
            </a:r>
            <a:r>
              <a:rPr lang="en-US" sz="3200" dirty="0" smtClean="0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ত্রিভুজক্ষেত্রের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অন্তস্থঃকোণ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এর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বাহুকে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বর্ধিত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বহিস্থঃকোণ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নির্ণয়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9722" y="5061194"/>
            <a:ext cx="114326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en-US" sz="3200" dirty="0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ত্রিভুজক্ষেত্রের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ও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নির্ণয়ের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প্রতিপাদন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এতদসম্পর্কিত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288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/>
      <p:bldP spid="13" grpId="0" animBg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09923"/>
            <a:ext cx="12192000" cy="56296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"/>
            <a:ext cx="12192000" cy="55379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 সনাক্তকরণ ও এর প্রতিটি কোণের পরিমাণ নির্ণয়ঃ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288662" y="3399971"/>
            <a:ext cx="3312370" cy="134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80806" y="3553196"/>
                <a:ext cx="1522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𝟖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6" y="3553196"/>
                <a:ext cx="1522464" cy="523220"/>
              </a:xfrm>
              <a:prstGeom prst="rect">
                <a:avLst/>
              </a:prstGeom>
              <a:blipFill>
                <a:blip r:embed="rId3"/>
                <a:stretch>
                  <a:fillRect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1307563" y="907363"/>
            <a:ext cx="1653354" cy="2506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0286" y="1823043"/>
                <a:ext cx="15914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86" y="1823043"/>
                <a:ext cx="1591476" cy="523220"/>
              </a:xfrm>
              <a:prstGeom prst="rect">
                <a:avLst/>
              </a:prstGeom>
              <a:blipFill>
                <a:blip r:embed="rId4"/>
                <a:stretch>
                  <a:fillRect t="-9302" r="-268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 flipV="1">
            <a:off x="2926048" y="901704"/>
            <a:ext cx="1660470" cy="252625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01146" y="1740221"/>
                <a:ext cx="15474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46" y="1740221"/>
                <a:ext cx="1547446" cy="523220"/>
              </a:xfrm>
              <a:prstGeom prst="rect">
                <a:avLst/>
              </a:prstGeom>
              <a:blipFill>
                <a:blip r:embed="rId5"/>
                <a:stretch>
                  <a:fillRect t="-9302" r="-10630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40002" y="443114"/>
                <a:ext cx="696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</m:t>
                    </m:r>
                  </m:oMath>
                </a14:m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2" y="443114"/>
                <a:ext cx="69668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8126" y="3310604"/>
                <a:ext cx="696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𝑩</m:t>
                    </m:r>
                  </m:oMath>
                </a14:m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26" y="3310604"/>
                <a:ext cx="69668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601032" y="3310604"/>
            <a:ext cx="69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6446" y="4111103"/>
            <a:ext cx="2664181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2514" y="863504"/>
            <a:ext cx="158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জানি,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34744" y="1478611"/>
            <a:ext cx="6270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ত্রিভুজের, সমান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বাহুর বিপরীত কোণ সমান।  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307563" y="887189"/>
            <a:ext cx="1653354" cy="2506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4696" y="1825658"/>
                <a:ext cx="165462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96" y="1825658"/>
                <a:ext cx="1654628" cy="523220"/>
              </a:xfrm>
              <a:prstGeom prst="rect">
                <a:avLst/>
              </a:prstGeom>
              <a:blipFill>
                <a:blip r:embed="rId8"/>
                <a:stretch>
                  <a:fillRect t="-9302" r="-3309" b="-337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34744" y="2346263"/>
                <a:ext cx="13525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𝑨𝑩</m:t>
                    </m:r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বাহুর    </a:t>
                </a:r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44" y="2346263"/>
                <a:ext cx="1352555" cy="523220"/>
              </a:xfrm>
              <a:prstGeom prst="rect">
                <a:avLst/>
              </a:prstGeom>
              <a:blipFill>
                <a:blip r:embed="rId9"/>
                <a:stretch>
                  <a:fillRect t="-10465" r="-7658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1311239" y="3406694"/>
            <a:ext cx="3312370" cy="1347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948625" y="908427"/>
            <a:ext cx="1660470" cy="252625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204541" y="2346263"/>
                <a:ext cx="27946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 কোণ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𝑨𝑪𝑩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541" y="2346263"/>
                <a:ext cx="2794633" cy="523220"/>
              </a:xfrm>
              <a:prstGeom prst="rect">
                <a:avLst/>
              </a:prstGeom>
              <a:blipFill>
                <a:blip r:embed="rId10"/>
                <a:stretch>
                  <a:fillRect l="-4585"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 flipV="1">
            <a:off x="2915312" y="887052"/>
            <a:ext cx="1660470" cy="2526256"/>
          </a:xfrm>
          <a:prstGeom prst="line">
            <a:avLst/>
          </a:prstGeom>
          <a:ln w="76200">
            <a:solidFill>
              <a:srgbClr val="BD1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688946" y="1734480"/>
                <a:ext cx="150065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BD135C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</m:oMath>
                </a14:m>
                <a:r>
                  <a:rPr lang="en-US" sz="2800" b="1" dirty="0">
                    <a:solidFill>
                      <a:srgbClr val="BD135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BD135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BD135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946" y="1734480"/>
                <a:ext cx="1500658" cy="523220"/>
              </a:xfrm>
              <a:prstGeom prst="rect">
                <a:avLst/>
              </a:prstGeom>
              <a:blipFill>
                <a:blip r:embed="rId11"/>
                <a:stretch>
                  <a:fillRect t="-10588" r="-13821" b="-352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17502" y="2947511"/>
                <a:ext cx="13525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𝑨𝑪</m:t>
                    </m:r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বাহুর    </a:t>
                </a:r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502" y="2947511"/>
                <a:ext cx="1352555" cy="523220"/>
              </a:xfrm>
              <a:prstGeom prst="rect">
                <a:avLst/>
              </a:prstGeom>
              <a:blipFill>
                <a:blip r:embed="rId12"/>
                <a:stretch>
                  <a:fillRect t="-10588" r="-495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 flipV="1">
            <a:off x="1296827" y="892711"/>
            <a:ext cx="1653354" cy="250608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77926" y="3385319"/>
            <a:ext cx="3312370" cy="1347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187299" y="2947511"/>
                <a:ext cx="27946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 কোণ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𝑨𝑩𝑪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299" y="2947511"/>
                <a:ext cx="2794633" cy="523220"/>
              </a:xfrm>
              <a:prstGeom prst="rect">
                <a:avLst/>
              </a:prstGeom>
              <a:blipFill>
                <a:blip r:embed="rId13"/>
                <a:stretch>
                  <a:fillRect l="-4367" t="-1058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61654" y="4284743"/>
                <a:ext cx="7739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∵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সমদ্বিবাহু ত্রিভুজের 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বাহুর বিপরীত কোণ সমান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654" y="4284743"/>
                <a:ext cx="7739613" cy="523220"/>
              </a:xfrm>
              <a:prstGeom prst="rect">
                <a:avLst/>
              </a:prstGeom>
              <a:blipFill>
                <a:blip r:embed="rId14"/>
                <a:stretch>
                  <a:fillRect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278460" y="5603309"/>
                <a:ext cx="1299252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=</m:t>
                          </m:r>
                          <m:r>
                            <a:rPr lang="en-US" sz="32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𝟔𝟔</m:t>
                          </m:r>
                          <m:r>
                            <a:rPr lang="en-US" sz="32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.</m:t>
                          </m:r>
                          <m:r>
                            <a:rPr lang="en-US" sz="32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</m:t>
                          </m:r>
                        </m:e>
                        <m:sup>
                          <m:r>
                            <a:rPr lang="en-US" sz="32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460" y="5603309"/>
                <a:ext cx="1299252" cy="595932"/>
              </a:xfrm>
              <a:prstGeom prst="rect">
                <a:avLst/>
              </a:prstGeom>
              <a:blipFill>
                <a:blip r:embed="rId15"/>
                <a:stretch>
                  <a:fillRect r="-19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93729" y="5564953"/>
                <a:ext cx="72756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BD135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BD135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𝟔𝟔</m:t>
                          </m:r>
                          <m:r>
                            <a:rPr lang="en-US" sz="2400" b="1" i="1" dirty="0" smtClean="0">
                              <a:solidFill>
                                <a:srgbClr val="BD135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.</m:t>
                          </m:r>
                          <m:r>
                            <a:rPr lang="en-US" sz="2400" b="1" i="1" dirty="0" smtClean="0">
                              <a:solidFill>
                                <a:srgbClr val="BD135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BD135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BD135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729" y="5564953"/>
                <a:ext cx="727568" cy="470000"/>
              </a:xfrm>
              <a:prstGeom prst="rect">
                <a:avLst/>
              </a:prstGeom>
              <a:blipFill>
                <a:blip r:embed="rId16"/>
                <a:stretch>
                  <a:fillRect l="-1681" r="-32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316851" y="5461237"/>
                <a:ext cx="1299252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=</m:t>
                          </m:r>
                          <m:r>
                            <a:rPr lang="en-US" sz="32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𝟔𝟔</m:t>
                          </m:r>
                          <m:r>
                            <a:rPr lang="en-US" sz="32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.</m:t>
                          </m:r>
                          <m:r>
                            <a:rPr lang="en-US" sz="32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</m:t>
                          </m:r>
                        </m:e>
                        <m:sup>
                          <m:r>
                            <a:rPr lang="en-US" sz="32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851" y="5461237"/>
                <a:ext cx="1299252" cy="595932"/>
              </a:xfrm>
              <a:prstGeom prst="rect">
                <a:avLst/>
              </a:prstGeom>
              <a:blipFill>
                <a:blip r:embed="rId17"/>
                <a:stretch>
                  <a:fillRect r="-19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68015" y="5573551"/>
                <a:ext cx="72756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BD135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BD135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𝟔𝟔</m:t>
                          </m:r>
                          <m:r>
                            <a:rPr lang="en-US" sz="2400" b="1" i="1" dirty="0" smtClean="0">
                              <a:solidFill>
                                <a:srgbClr val="BD135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.</m:t>
                          </m:r>
                          <m:r>
                            <a:rPr lang="en-US" sz="2400" b="1" i="1" dirty="0" smtClean="0">
                              <a:solidFill>
                                <a:srgbClr val="BD135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BD135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BD135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015" y="5573551"/>
                <a:ext cx="727568" cy="470000"/>
              </a:xfrm>
              <a:prstGeom prst="rect">
                <a:avLst/>
              </a:prstGeom>
              <a:blipFill>
                <a:blip r:embed="rId18"/>
                <a:stretch>
                  <a:fillRect l="-2521" r="-32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92981" y="4893755"/>
            <a:ext cx="158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জানি,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674657" y="4898304"/>
                <a:ext cx="10430258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যেকোনো ত্রিভুজের তিন কোণের সমষ্টি দুই সমকোণ বা এক সরলকোণ বা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𝟏𝟖𝟎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32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657" y="4898304"/>
                <a:ext cx="10430258" cy="595932"/>
              </a:xfrm>
              <a:prstGeom prst="rect">
                <a:avLst/>
              </a:prstGeom>
              <a:blipFill>
                <a:blip r:embed="rId19"/>
                <a:stretch>
                  <a:fillRect l="-1520" t="-10309" r="-994" b="-35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842523" y="5581867"/>
                <a:ext cx="72756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BD135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BD135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𝟒𝟕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BD135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BD135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523" y="5581867"/>
                <a:ext cx="727568" cy="47000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901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-0.27136 -0.38773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68" y="-19398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28867 -0.4743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-0.43867 -0.3886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40" y="-19444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28191 -0.3710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9" y="-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-0.35092 -0.63171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-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7" grpId="0"/>
      <p:bldP spid="17" grpId="1"/>
      <p:bldP spid="18" grpId="0"/>
      <p:bldP spid="21" grpId="0"/>
      <p:bldP spid="23" grpId="0"/>
      <p:bldP spid="23" grpId="1"/>
      <p:bldP spid="24" grpId="0"/>
      <p:bldP spid="27" grpId="0"/>
      <p:bldP spid="28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4" grpId="0"/>
      <p:bldP spid="35" grpId="0"/>
      <p:bldP spid="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75546"/>
            <a:ext cx="12192000" cy="5824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"/>
            <a:ext cx="12192000" cy="55379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 সনাক্তকরণ ও এর প্রতিটি কোণের পরিমাণ নির্ণয়ঃ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288662" y="3399971"/>
            <a:ext cx="3312370" cy="134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80806" y="3553196"/>
                <a:ext cx="1522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𝟔𝟎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6" y="3553196"/>
                <a:ext cx="1522464" cy="523220"/>
              </a:xfrm>
              <a:prstGeom prst="rect">
                <a:avLst/>
              </a:prstGeom>
              <a:blipFill>
                <a:blip r:embed="rId3"/>
                <a:stretch>
                  <a:fillRect t="-10465" r="-12450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1307563" y="907363"/>
            <a:ext cx="1653354" cy="2506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0286" y="1823043"/>
                <a:ext cx="15914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𝟓𝟎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86" y="1823043"/>
                <a:ext cx="1591476" cy="523220"/>
              </a:xfrm>
              <a:prstGeom prst="rect">
                <a:avLst/>
              </a:prstGeom>
              <a:blipFill>
                <a:blip r:embed="rId4"/>
                <a:stretch>
                  <a:fillRect t="-9302" r="-268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 flipV="1">
            <a:off x="2926048" y="901704"/>
            <a:ext cx="1660470" cy="252625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01146" y="1740221"/>
                <a:ext cx="15474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𝟓𝟎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46" y="1740221"/>
                <a:ext cx="1547446" cy="523220"/>
              </a:xfrm>
              <a:prstGeom prst="rect">
                <a:avLst/>
              </a:prstGeom>
              <a:blipFill>
                <a:blip r:embed="rId5"/>
                <a:stretch>
                  <a:fillRect t="-9302" r="-10630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40002" y="443114"/>
                <a:ext cx="696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</m:t>
                    </m:r>
                  </m:oMath>
                </a14:m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2" y="443114"/>
                <a:ext cx="69668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8126" y="3310604"/>
                <a:ext cx="696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𝑩</m:t>
                    </m:r>
                  </m:oMath>
                </a14:m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26" y="3310604"/>
                <a:ext cx="69668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601032" y="3310604"/>
            <a:ext cx="69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6446" y="4111103"/>
            <a:ext cx="2664181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2514" y="863504"/>
            <a:ext cx="158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জানি,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34744" y="1478611"/>
            <a:ext cx="6270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ত্রিভুজের, সমান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বাহুর বিপরীত কোণ সমান।  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307563" y="887189"/>
            <a:ext cx="1653354" cy="2506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0883" y="1825094"/>
                <a:ext cx="165462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𝟓𝟎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83" y="1825094"/>
                <a:ext cx="1654628" cy="523220"/>
              </a:xfrm>
              <a:prstGeom prst="rect">
                <a:avLst/>
              </a:prstGeom>
              <a:blipFill>
                <a:blip r:embed="rId8"/>
                <a:stretch>
                  <a:fillRect t="-9302" r="-3321" b="-337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34744" y="2346263"/>
                <a:ext cx="13525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𝑨𝑩</m:t>
                    </m:r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বাহুর    </a:t>
                </a:r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44" y="2346263"/>
                <a:ext cx="1352555" cy="523220"/>
              </a:xfrm>
              <a:prstGeom prst="rect">
                <a:avLst/>
              </a:prstGeom>
              <a:blipFill>
                <a:blip r:embed="rId9"/>
                <a:stretch>
                  <a:fillRect t="-10465" r="-7658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1311239" y="3406694"/>
            <a:ext cx="3312370" cy="1347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948625" y="908427"/>
            <a:ext cx="1660470" cy="252625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204541" y="2346263"/>
                <a:ext cx="27946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 কোণ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𝑨𝑪𝑩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541" y="2346263"/>
                <a:ext cx="2794633" cy="523220"/>
              </a:xfrm>
              <a:prstGeom prst="rect">
                <a:avLst/>
              </a:prstGeom>
              <a:blipFill>
                <a:blip r:embed="rId10"/>
                <a:stretch>
                  <a:fillRect l="-4585"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 flipV="1">
            <a:off x="2915312" y="887052"/>
            <a:ext cx="1660470" cy="2526256"/>
          </a:xfrm>
          <a:prstGeom prst="line">
            <a:avLst/>
          </a:prstGeom>
          <a:ln w="76200">
            <a:solidFill>
              <a:srgbClr val="BD1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686080" y="1761012"/>
                <a:ext cx="150065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BD135C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𝟓𝟎</m:t>
                    </m:r>
                  </m:oMath>
                </a14:m>
                <a:r>
                  <a:rPr lang="en-US" sz="2800" b="1" dirty="0">
                    <a:solidFill>
                      <a:srgbClr val="BD135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BD135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BD135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080" y="1761012"/>
                <a:ext cx="1500658" cy="523220"/>
              </a:xfrm>
              <a:prstGeom prst="rect">
                <a:avLst/>
              </a:prstGeom>
              <a:blipFill>
                <a:blip r:embed="rId11"/>
                <a:stretch>
                  <a:fillRect t="-10465" r="-13415" b="-337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17502" y="2947511"/>
                <a:ext cx="13525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𝑨𝑪</m:t>
                    </m:r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বাহুর    </a:t>
                </a:r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502" y="2947511"/>
                <a:ext cx="1352555" cy="523220"/>
              </a:xfrm>
              <a:prstGeom prst="rect">
                <a:avLst/>
              </a:prstGeom>
              <a:blipFill>
                <a:blip r:embed="rId12"/>
                <a:stretch>
                  <a:fillRect t="-10588" r="-495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 flipV="1">
            <a:off x="1296827" y="892711"/>
            <a:ext cx="1653354" cy="250608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77926" y="3385319"/>
            <a:ext cx="3312370" cy="1347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187299" y="2947511"/>
                <a:ext cx="27946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 কোণ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𝑨𝑩𝑪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299" y="2947511"/>
                <a:ext cx="2794633" cy="523220"/>
              </a:xfrm>
              <a:prstGeom prst="rect">
                <a:avLst/>
              </a:prstGeom>
              <a:blipFill>
                <a:blip r:embed="rId13"/>
                <a:stretch>
                  <a:fillRect l="-4367" t="-1058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61654" y="4284743"/>
                <a:ext cx="7739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∵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সমদ্বিবাহু ত্রিভুজের 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বাহুর বিপরীত কোণ সমান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654" y="4284743"/>
                <a:ext cx="7739613" cy="523220"/>
              </a:xfrm>
              <a:prstGeom prst="rect">
                <a:avLst/>
              </a:prstGeom>
              <a:blipFill>
                <a:blip r:embed="rId14"/>
                <a:stretch>
                  <a:fillRect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23935" y="5556872"/>
                <a:ext cx="1299252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=</m:t>
                          </m:r>
                          <m:r>
                            <a:rPr lang="en-US" sz="32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32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935" y="5556872"/>
                <a:ext cx="1299252" cy="5959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436130" y="5548295"/>
                <a:ext cx="1299252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=</m:t>
                          </m:r>
                          <m:r>
                            <a:rPr lang="en-US" sz="32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32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130" y="5548295"/>
                <a:ext cx="1299252" cy="5959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92981" y="4893755"/>
            <a:ext cx="158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জানি,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674657" y="4898304"/>
                <a:ext cx="10430258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যেকোনো ত্রিভুজের তিন কোণের সমষ্টি দুই সমকোণ বা এক সরলকোণ বা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𝟏𝟖𝟎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32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657" y="4898304"/>
                <a:ext cx="10430258" cy="595932"/>
              </a:xfrm>
              <a:prstGeom prst="rect">
                <a:avLst/>
              </a:prstGeom>
              <a:blipFill>
                <a:blip r:embed="rId17"/>
                <a:stretch>
                  <a:fillRect l="-1520" t="-10309" r="-994" b="-35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40757" y="5621975"/>
                <a:ext cx="72756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BD135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BD135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BD135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BD135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757" y="5621975"/>
                <a:ext cx="727568" cy="4700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89816" y="5609388"/>
                <a:ext cx="72756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BD135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BD135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BD135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BD135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816" y="5609388"/>
                <a:ext cx="727568" cy="470000"/>
              </a:xfrm>
              <a:prstGeom prst="rect">
                <a:avLst/>
              </a:prstGeom>
              <a:blipFill>
                <a:blip r:embed="rId19"/>
                <a:stretch>
                  <a:fillRect l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837583" y="5608572"/>
                <a:ext cx="72756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BD135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BD135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𝟕𝟒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BD135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BD135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583" y="5608572"/>
                <a:ext cx="727568" cy="47000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548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27136 -0.3877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68" y="-19398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28867 -0.4743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43868 -0.3886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40" y="-19444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819 -0.3710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9" y="-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35092 -0.63171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-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7" grpId="0"/>
      <p:bldP spid="17" grpId="1"/>
      <p:bldP spid="18" grpId="0"/>
      <p:bldP spid="21" grpId="0"/>
      <p:bldP spid="23" grpId="0"/>
      <p:bldP spid="23" grpId="1"/>
      <p:bldP spid="24" grpId="0"/>
      <p:bldP spid="27" grpId="0"/>
      <p:bldP spid="28" grpId="0"/>
      <p:bldP spid="29" grpId="0"/>
      <p:bldP spid="29" grpId="1"/>
      <p:bldP spid="30" grpId="0"/>
      <p:bldP spid="30" grpId="1"/>
      <p:bldP spid="31" grpId="0"/>
      <p:bldP spid="32" grpId="0"/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61" y="6293007"/>
            <a:ext cx="12192000" cy="5074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"/>
            <a:ext cx="12192000" cy="55379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 কোণ থেকে বাহুর পরিমাণ নির্ণয়ঃ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288662" y="3831381"/>
            <a:ext cx="3312370" cy="134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307563" y="1338773"/>
            <a:ext cx="1653354" cy="2506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926048" y="1333114"/>
            <a:ext cx="1660470" cy="252625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40002" y="874524"/>
                <a:ext cx="696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</m:t>
                    </m:r>
                  </m:oMath>
                </a14:m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2" y="874524"/>
                <a:ext cx="69668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8126" y="3742014"/>
                <a:ext cx="696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𝑩</m:t>
                    </m:r>
                  </m:oMath>
                </a14:m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26" y="3742014"/>
                <a:ext cx="69668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601032" y="3742014"/>
            <a:ext cx="69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288662" y="3839158"/>
            <a:ext cx="3312370" cy="1347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2923128" y="1354721"/>
            <a:ext cx="1660470" cy="252625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80621" y="1092946"/>
                <a:ext cx="33134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𝑨𝑪𝑩</m:t>
                    </m:r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endPara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621" y="1092946"/>
                <a:ext cx="3313436" cy="646331"/>
              </a:xfrm>
              <a:prstGeom prst="rect">
                <a:avLst/>
              </a:prstGeom>
              <a:blipFill>
                <a:blip r:embed="rId5"/>
                <a:stretch>
                  <a:fillRect l="-5709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1293049" y="1337701"/>
            <a:ext cx="1653354" cy="2506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28361" y="1092945"/>
                <a:ext cx="31653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 বাহুর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𝑨𝑩</m:t>
                    </m:r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3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361" y="1092945"/>
                <a:ext cx="3165353" cy="646331"/>
              </a:xfrm>
              <a:prstGeom prst="rect">
                <a:avLst/>
              </a:prstGeom>
              <a:blipFill>
                <a:blip r:embed="rId6"/>
                <a:stretch>
                  <a:fillRect l="-5973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73653" y="5693005"/>
                <a:ext cx="72756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BD135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BD135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BD135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BD135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653" y="5693005"/>
                <a:ext cx="727568" cy="470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65668" y="2187565"/>
                <a:ext cx="15662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68" y="2187565"/>
                <a:ext cx="1566277" cy="523220"/>
              </a:xfrm>
              <a:prstGeom prst="rect">
                <a:avLst/>
              </a:prstGeom>
              <a:blipFill>
                <a:blip r:embed="rId8"/>
                <a:stretch>
                  <a:fillRect t="-10465" r="-8949" b="-337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73653" y="5700207"/>
                <a:ext cx="72756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653" y="5700207"/>
                <a:ext cx="727568" cy="470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85761" y="2441075"/>
                <a:ext cx="33134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𝑨𝑩𝑪</m:t>
                    </m:r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761" y="2441075"/>
                <a:ext cx="3313436" cy="646331"/>
              </a:xfrm>
              <a:prstGeom prst="rect">
                <a:avLst/>
              </a:prstGeom>
              <a:blipFill>
                <a:blip r:embed="rId10"/>
                <a:stretch>
                  <a:fillRect l="-5515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H="1" flipV="1">
            <a:off x="2915411" y="1318600"/>
            <a:ext cx="1660470" cy="252625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228360" y="2456560"/>
                <a:ext cx="31653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 বাহুর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</m:t>
                    </m:r>
                    <m:r>
                      <a:rPr lang="en-US" sz="3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𝑪</m:t>
                    </m:r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360" y="2456560"/>
                <a:ext cx="3165353" cy="646331"/>
              </a:xfrm>
              <a:prstGeom prst="rect">
                <a:avLst/>
              </a:prstGeom>
              <a:blipFill>
                <a:blip r:embed="rId11"/>
                <a:stretch>
                  <a:fillRect l="-5973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02812" y="2115162"/>
                <a:ext cx="159490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812" y="2115162"/>
                <a:ext cx="1594905" cy="523220"/>
              </a:xfrm>
              <a:prstGeom prst="rect">
                <a:avLst/>
              </a:prstGeom>
              <a:blipFill>
                <a:blip r:embed="rId12"/>
                <a:stretch>
                  <a:fillRect t="-10465" r="-2290" b="-337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29925" y="5693341"/>
                <a:ext cx="72756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𝟕𝟒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925" y="5693341"/>
                <a:ext cx="727568" cy="4700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05205" y="4003624"/>
                <a:ext cx="15662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𝟏𝟐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 মি. </a:t>
                </a:r>
                <a:endPara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205" y="4003624"/>
                <a:ext cx="1566277" cy="523220"/>
              </a:xfrm>
              <a:prstGeom prst="rect">
                <a:avLst/>
              </a:prstGeom>
              <a:blipFill>
                <a:blip r:embed="rId14"/>
                <a:stretch>
                  <a:fillRect t="-10465" r="-9339" b="-337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02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26159 -0.3423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86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42591 -0.3437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-1719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1.85185E-6 L -0.34961 -0.57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-2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4" grpId="0"/>
      <p:bldP spid="15" grpId="0"/>
      <p:bldP spid="15" grpId="1"/>
      <p:bldP spid="16" grpId="0"/>
      <p:bldP spid="17" grpId="0"/>
      <p:bldP spid="17" grpId="1"/>
      <p:bldP spid="18" grpId="0"/>
      <p:bldP spid="20" grpId="0"/>
      <p:bldP spid="21" grpId="0"/>
      <p:bldP spid="22" grpId="0"/>
      <p:bldP spid="22" grpId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3540</Words>
  <Application>Microsoft Office PowerPoint</Application>
  <PresentationFormat>Widescreen</PresentationFormat>
  <Paragraphs>891</Paragraphs>
  <Slides>44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MingLiU_HKSCS-ExtB</vt:lpstr>
      <vt:lpstr>ArhialkhanOMJ</vt:lpstr>
      <vt:lpstr>Arial</vt:lpstr>
      <vt:lpstr>Calibri</vt:lpstr>
      <vt:lpstr>Calibri Light</vt:lpstr>
      <vt:lpstr>Cambria Math</vt:lpstr>
      <vt:lpstr>Gill Sans MT Condensed</vt:lpstr>
      <vt:lpstr>MV Boli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68</cp:revision>
  <dcterms:created xsi:type="dcterms:W3CDTF">2020-04-30T03:55:32Z</dcterms:created>
  <dcterms:modified xsi:type="dcterms:W3CDTF">2020-05-01T14:54:52Z</dcterms:modified>
</cp:coreProperties>
</file>