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0" r:id="rId2"/>
    <p:sldId id="271" r:id="rId3"/>
    <p:sldId id="258" r:id="rId4"/>
    <p:sldId id="265" r:id="rId5"/>
    <p:sldId id="259" r:id="rId6"/>
    <p:sldId id="261" r:id="rId7"/>
    <p:sldId id="266" r:id="rId8"/>
    <p:sldId id="269" r:id="rId9"/>
    <p:sldId id="260" r:id="rId10"/>
    <p:sldId id="268" r:id="rId11"/>
    <p:sldId id="267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L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4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8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5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4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8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5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6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07298-706D-4C01-9977-25140B01FFF3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E773-9BAE-4FF9-9A7A-BE50633C4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9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4" Type="http://schemas.openxmlformats.org/officeDocument/2006/relationships/audio" Target="../media/media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0"/>
            <a:ext cx="9116704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6806" y="533400"/>
            <a:ext cx="76962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স্বাগতম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75438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শব্দার্থঃ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মসীময়-কালিমাখাময়,অন্ধকারাচ্ছন্ন।</a:t>
            </a:r>
          </a:p>
          <a:p>
            <a:pPr marL="0" lv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বোধন-বাঁশি-বোধ জাগিয়ে তোলার বাঁশি।</a:t>
            </a:r>
          </a:p>
          <a:p>
            <a:pPr marL="0" lv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দৈন্য-দারিদ্র,দীনতা।</a:t>
            </a:r>
          </a:p>
          <a:p>
            <a:pPr marL="0" lv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চণ্ডাল-চাড়াল,হিন্দু বর্ণব্যবস্থায় নিন্মবর্গের লোক।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19800" cy="3810000"/>
          </a:xfrm>
        </p:spPr>
        <p:txBody>
          <a:bodyPr/>
          <a:lstStyle/>
          <a:p>
            <a:pPr marL="0" lvl="0" indent="0">
              <a:buNone/>
            </a:pPr>
            <a:endParaRPr lang="bn-BD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bn-BD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990600"/>
            <a:ext cx="586740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২।কবির জন্ম ও মৃত্যু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সাল লেখ।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৩।আজ আমাদের এত অধঃপতনের কারণ কী?</a:t>
            </a:r>
          </a:p>
          <a:p>
            <a:pPr lvl="0">
              <a:spcBef>
                <a:spcPct val="20000"/>
              </a:spcBef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spcBef>
                <a:spcPct val="20000"/>
              </a:spcBef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762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5400" u="sng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১।কাজী নজরুল ইসলামের উপ্যনাস গুলোর নাম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endParaRPr lang="bn-BD" sz="2800" u="sng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২।‘উপেক্ষিত শক্তির উদ্বোধন’কথাটির অর্থ কী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lvl="0" indent="0">
              <a:buNone/>
            </a:pPr>
            <a:r>
              <a:rPr lang="bn-BD" sz="2800" u="sng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। ‘উপেক্ষিত </a:t>
            </a:r>
            <a:r>
              <a:rPr lang="bn-BD" sz="2800" u="sng" dirty="0">
                <a:latin typeface="NikoshBAN" pitchFamily="2" charset="0"/>
                <a:cs typeface="NikoshBAN" pitchFamily="2" charset="0"/>
              </a:rPr>
              <a:t>শক্তির উদ্বোধন’ নামক প্রবন্ধটি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কোন গ্রন্থ থেকে নেওয়া হয়েছে ?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বিশ্বের </a:t>
            </a:r>
            <a:r>
              <a:rPr lang="bn-BD" sz="2800" u="sng" dirty="0">
                <a:latin typeface="NikoshBAN" pitchFamily="2" charset="0"/>
                <a:cs typeface="NikoshBAN" pitchFamily="2" charset="0"/>
              </a:rPr>
              <a:t>বুকে মর্যাদাবান জাতি ও সমৃদ্ধ রাষ্ঠ্র গঠনে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আমাদের কী কী করা উচিত ব্যাখা কর ।</a:t>
            </a:r>
          </a:p>
          <a:p>
            <a:pPr marL="0" lvl="0" indent="0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।মজুর,মুটে ও কুলি</a:t>
            </a:r>
            <a:r>
              <a:rPr lang="bn-BD" sz="2800" u="sng" dirty="0">
                <a:latin typeface="NikoshBAN" pitchFamily="2" charset="0"/>
                <a:cs typeface="NikoshBAN" pitchFamily="2" charset="0"/>
              </a:rPr>
              <a:t> ‘উপেক্ষিত শক্তির উদ্বোধন’ নামক </a:t>
            </a:r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প্রবন্ধর কাদের সামার্থক 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533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sz="6000" u="sng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4038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মানুষের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ভালোবাসা পাওয়ার জন্য কী কী করা উচিত,তা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ব্যাখ কর ?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27297" r="4613" b="35506"/>
          <a:stretch/>
        </p:blipFill>
        <p:spPr>
          <a:xfrm>
            <a:off x="4635500" y="609600"/>
            <a:ext cx="3213100" cy="184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09800" y="11502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248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0" y="1600201"/>
            <a:ext cx="44958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3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138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252046"/>
            <a:ext cx="5105400" cy="1295400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2133600"/>
            <a:ext cx="7487794" cy="2819400"/>
            <a:chOff x="533400" y="2133600"/>
            <a:chExt cx="7487794" cy="2819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133600"/>
              <a:ext cx="2362927" cy="2819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0776609-A1A9-4146-93C3-2D394520A639}"/>
                </a:ext>
              </a:extLst>
            </p:cNvPr>
            <p:cNvSpPr txBox="1"/>
            <p:nvPr/>
          </p:nvSpPr>
          <p:spPr>
            <a:xfrm>
              <a:off x="3352800" y="2133600"/>
              <a:ext cx="4668394" cy="2677656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BD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বাংলা ১ম পত্র</a:t>
              </a:r>
            </a:p>
            <a:p>
              <a:r>
                <a:rPr lang="bn-BD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 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2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bn-BD" sz="2000" u="sng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উপেক্ষিত শক্তির উদ্বোধন </a:t>
              </a:r>
              <a:endPara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র্থী</a:t>
              </a:r>
              <a:r>
                <a:rPr lang="bn-BD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র সংখ্যা 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৪৫</a:t>
              </a:r>
              <a:r>
                <a: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জন</a:t>
              </a:r>
              <a:endPara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   -     </a:t>
              </a:r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৫০ মিনিট</a:t>
              </a:r>
              <a:endPara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Content Placeholder 3" descr="DSC_0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13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09800" y="838200"/>
            <a:ext cx="5486400" cy="9144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63414" y="838200"/>
            <a:ext cx="6237585" cy="4548389"/>
            <a:chOff x="1763414" y="838200"/>
            <a:chExt cx="6237585" cy="4548389"/>
          </a:xfrm>
        </p:grpSpPr>
        <p:sp>
          <p:nvSpPr>
            <p:cNvPr id="6" name="Can 5"/>
            <p:cNvSpPr/>
            <p:nvPr/>
          </p:nvSpPr>
          <p:spPr>
            <a:xfrm>
              <a:off x="1763414" y="838200"/>
              <a:ext cx="6237585" cy="4548389"/>
            </a:xfrm>
            <a:prstGeom prst="can">
              <a:avLst/>
            </a:prstGeom>
            <a:solidFill>
              <a:srgbClr val="00FFFF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 descr="C:\Users\Head Master\Desktop\Teacher's Image\Image teacher\8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133600" y="2514600"/>
              <a:ext cx="1279192" cy="2057400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0776609-A1A9-4146-93C3-2D394520A639}"/>
                </a:ext>
              </a:extLst>
            </p:cNvPr>
            <p:cNvSpPr txBox="1"/>
            <p:nvPr/>
          </p:nvSpPr>
          <p:spPr>
            <a:xfrm>
              <a:off x="3604853" y="2514600"/>
              <a:ext cx="3975484" cy="1908215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অভিজি</a:t>
              </a:r>
              <a:r>
                <a: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মন্ডল</a:t>
              </a:r>
              <a:endPara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1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এ </a:t>
              </a:r>
              <a:r>
                <a:rPr lang="en-US" sz="1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সম্মান</a:t>
              </a:r>
              <a:r>
                <a:rPr lang="bn-BD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(বাংলা),এম এ 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1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1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,বি এড(১ম শ্রেণি)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এম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এড</a:t>
              </a:r>
              <a:endParaRPr lang="en-US" sz="1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</a:t>
              </a:r>
              <a:endParaRPr lang="bn-BD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1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বঙ্গবাসী মাধ্যমিক বিদ্যাল</a:t>
              </a:r>
              <a:r>
                <a:rPr lang="en-US" sz="1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BD" sz="1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,খালিশপুর,খুলনা</a:t>
              </a:r>
            </a:p>
            <a:p>
              <a:r>
                <a:rPr lang="en-US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মোবাইলঃ০১৭৬৬-৯৯৪২৪১/০১৯৭৬-৯৯৪২৪১</a:t>
              </a:r>
            </a:p>
            <a:p>
              <a:r>
                <a:rPr lang="bn-BD" sz="1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Email:avijit</a:t>
              </a:r>
              <a:r>
                <a:rPr lang="en-US" sz="1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09011988@gmail.com</a:t>
              </a:r>
              <a:endParaRPr lang="bn-BD" sz="16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9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0228" y="304800"/>
            <a:ext cx="8681219" cy="3505200"/>
            <a:chOff x="240228" y="304800"/>
            <a:chExt cx="8681219" cy="3505200"/>
          </a:xfrm>
        </p:grpSpPr>
        <p:pic>
          <p:nvPicPr>
            <p:cNvPr id="6" name="Picture 5" descr="news_img_04_newsnextb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228" y="457200"/>
              <a:ext cx="3417372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Motijhil.jpg"/>
            <p:cNvPicPr>
              <a:picLocks noChangeAspect="1"/>
            </p:cNvPicPr>
            <p:nvPr/>
          </p:nvPicPr>
          <p:blipFill rotWithShape="1">
            <a:blip r:embed="rId3"/>
            <a:srcRect l="5740" t="7433" r="2286" b="7549"/>
            <a:stretch/>
          </p:blipFill>
          <p:spPr>
            <a:xfrm>
              <a:off x="3733800" y="304800"/>
              <a:ext cx="5187647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752600" y="3886200"/>
            <a:ext cx="541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দেশের দশ আনা ‘উপেক্ষিত’ জনশক্তি  </a:t>
            </a:r>
            <a:endParaRPr lang="en-US" sz="36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81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5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উপেক্ষিত শক্তির উদ্বোধন</a:t>
            </a:r>
            <a:r>
              <a:rPr lang="bn-BD" sz="54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				</a:t>
            </a:r>
            <a:r>
              <a:rPr lang="bn-BD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" y="152400"/>
            <a:ext cx="5097463" cy="6565900"/>
          </a:xfrm>
        </p:spPr>
      </p:pic>
      <p:sp>
        <p:nvSpPr>
          <p:cNvPr id="5" name="TextBox 4"/>
          <p:cNvSpPr txBox="1"/>
          <p:nvPr/>
        </p:nvSpPr>
        <p:spPr>
          <a:xfrm>
            <a:off x="1828800" y="6336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কাজী নজরুল ইস </a:t>
            </a:r>
            <a:endParaRPr lang="en-US" dirty="0"/>
          </a:p>
        </p:txBody>
      </p:sp>
      <p:pic>
        <p:nvPicPr>
          <p:cNvPr id="6" name="Ayre Abar Amar Chiro Tikto Pran - Nazrul Poem - Kaji Sabyasachi (Recitation)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353300" y="6219825"/>
            <a:ext cx="38100" cy="28575"/>
          </a:xfrm>
          <a:prstGeom prst="rect">
            <a:avLst/>
          </a:prstGeom>
        </p:spPr>
      </p:pic>
      <p:pic>
        <p:nvPicPr>
          <p:cNvPr id="8" name="Ayre Abar Amar Chiro Tikto Pran - Nazrul Poem - Kaji Sabyasachi (Recitation)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200900" y="6219825"/>
            <a:ext cx="38100" cy="28575"/>
          </a:xfrm>
          <a:prstGeom prst="rect">
            <a:avLst/>
          </a:prstGeom>
        </p:spPr>
      </p:pic>
      <p:pic>
        <p:nvPicPr>
          <p:cNvPr id="2" name="Ayre Abar Amar Chiro Tikto Pran - Nazrul Poem - Kaji Sabyasachi (Recitation)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162800" y="6219825"/>
            <a:ext cx="38100" cy="28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533400"/>
            <a:ext cx="350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কবি কাজী নাজরুল ইসলামঃ  জন্ম ১১ জৈষ্ঠ ১৩০৬ সনে(২৪শে মে  ১৮৯৯)ভারতের পশ্চিমবঙের বর্ধমান জেলার আসানসোল মহকুমার চুরুলিয়া গ্রামে।ছোটবেলায় তিনি লেটো গানের দলে যোগ দেন । ১৯১৭ সালে তিনি সেনাবাহিনীর বাঙালি পল্টনে যোগ দিয়ে করাচি যান।আর এখানেই তাঁর সাহিত্য-জীবনের সূচনা ঘটে।তাঁর লেখায় কবি সামাজিক অবিচার ও পরাধীনতার বিরুদ্ধে সোচ্চার হয়েছেন।এজন্য তাঁকে ‘বিদ্রোহী কবি’ বলা হয়।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ব্যাথারদান,কুহেলিকা,মৃত্যুক্ষুধা,বাঁধনহারা সহ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অসংখ্য গান,কবিতা,নাটক,প্রবন্ধ, গজল ও রাগপ্রধান গান রচনা করে অমর হয়ে আছেন।চল্লিশ বছর বয়সে কবি দুরারোগ্য রোগে আক্রান্ত হয়ে বাকশক্তি হারিয়ে ফেলেন।২৯শে আগসষ্ট ১৯৭৬ কবি ঢাকায় শেষ নিঃশ্বাস ত্যাগ করেন।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05200" y="5610225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6183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কবি কাজী নজরুল ইসলাম</a:t>
            </a:r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1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8394700" cy="54101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u="sng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u="sng" dirty="0" smtClean="0">
                <a:latin typeface="NikoshBAN" pitchFamily="2" charset="0"/>
                <a:cs typeface="NikoshBAN" pitchFamily="2" charset="0"/>
              </a:rPr>
              <a:t>উপেক্ষিত </a:t>
            </a:r>
            <a:r>
              <a:rPr lang="bn-BD" u="sng" dirty="0">
                <a:latin typeface="NikoshBAN" pitchFamily="2" charset="0"/>
                <a:cs typeface="NikoshBAN" pitchFamily="2" charset="0"/>
              </a:rPr>
              <a:t>শক্তির উদ্বোধন’ নামক প্রবন্ধটি কাজী নজরুল ইসলামের ‘যুগবাণী’ নামক প্রবন্ধ-গ্রন্থ হতে চয়ন করা হয়েছে।</a:t>
            </a:r>
          </a:p>
          <a:p>
            <a:pPr marL="0" indent="0" algn="just">
              <a:buNone/>
            </a:pPr>
            <a:r>
              <a:rPr lang="bn-BD" u="sng" dirty="0">
                <a:latin typeface="NikoshBAN" pitchFamily="2" charset="0"/>
                <a:cs typeface="NikoshBAN" pitchFamily="2" charset="0"/>
              </a:rPr>
              <a:t>আলোচ্য প্রবন্ধে কবির সাম্যবাদী মানসিকতার পরিচয় ফুটে উঠেছে।একটি দেশের গণতন্ত্র প্রটিষ্ঠা ও সার্বিক উন্নয়নের জন্য ছোট-বড়,উচুঁ-নিচুঁ,ধর্মীয় ও জাতিগত বিভেদ </a:t>
            </a:r>
            <a:r>
              <a:rPr lang="bn-BD" u="sng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দূর করা আবশ্যক</a:t>
            </a:r>
            <a:r>
              <a:rPr lang="bn-BD" u="sng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1" y="4267200"/>
            <a:ext cx="8000999" cy="2209800"/>
            <a:chOff x="609601" y="4267200"/>
            <a:chExt cx="8000999" cy="2209800"/>
          </a:xfrm>
        </p:grpSpPr>
        <p:pic>
          <p:nvPicPr>
            <p:cNvPr id="4" name="Picture 3" descr="urlyu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1" y="4267200"/>
              <a:ext cx="3276600" cy="218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4419600"/>
              <a:ext cx="38100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895600" y="304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latin typeface="SutonnyOMJ" pitchFamily="2" charset="0"/>
                <a:cs typeface="SutonnyOMJ" pitchFamily="2" charset="0"/>
              </a:rPr>
              <a:t>পাঠ-পরিচিতি</a:t>
            </a:r>
            <a:endParaRPr lang="en-US" sz="5400" u="sng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15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bn-BD" u="sng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বিশ্বের বুকে মর্যাদাবান জাতি ও সমৃদ্ধ রাষ্ঠ্র গঠনে প্রতিটি দেশের মনীষীগণ আমরণ সংগ্রাম করে গেছেন।তাদের দেখান পথে যদি আমরা চলতে পারি এবং দেশের সকল জনগণ কে কাজে লাগিয়ে জনশক্তিতে পরিণত করতে পারি তবে আমাদের সমাজ ও রাষ্ঠ্রীয় জীবনে সুখ ও সমৃদ্ধি বিরাজ করবে।</a:t>
            </a:r>
            <a:r>
              <a:rPr lang="bn-BD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90246" y="4003431"/>
            <a:ext cx="6605954" cy="2092569"/>
            <a:chOff x="1090246" y="4003431"/>
            <a:chExt cx="6605954" cy="2092569"/>
          </a:xfrm>
        </p:grpSpPr>
        <p:pic>
          <p:nvPicPr>
            <p:cNvPr id="6" name="Picture 5" descr="IMG_20140103_062202.jpg"/>
            <p:cNvPicPr>
              <a:picLocks noChangeAspect="1"/>
            </p:cNvPicPr>
            <p:nvPr/>
          </p:nvPicPr>
          <p:blipFill>
            <a:blip r:embed="rId2" cstate="print"/>
            <a:srcRect l="6107" b="9756"/>
            <a:stretch>
              <a:fillRect/>
            </a:stretch>
          </p:blipFill>
          <p:spPr>
            <a:xfrm>
              <a:off x="4724400" y="4038600"/>
              <a:ext cx="2971800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246" y="4003431"/>
              <a:ext cx="3505200" cy="205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054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558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ব্যক্তির সমষ্টিকে এক কথায় কী বলে,তা বলতে পারবে।</a:t>
            </a: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দশে জনশক্তি গঠনের অন্তরায়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কী তা ব্যাখা করতে পারবে।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u="sng" dirty="0">
                <a:latin typeface="NikoshBAN" pitchFamily="2" charset="0"/>
                <a:cs typeface="NikoshBAN" pitchFamily="2" charset="0"/>
              </a:rPr>
              <a:t>‘উপেক্ষিত শক্তির উদ্বোধন’ </a:t>
            </a:r>
            <a:r>
              <a:rPr lang="bn-BD" u="sng" dirty="0" smtClean="0">
                <a:latin typeface="NikoshBAN" pitchFamily="2" charset="0"/>
                <a:cs typeface="NikoshBAN" pitchFamily="2" charset="0"/>
              </a:rPr>
              <a:t>নামক প্রবন্ধটির আলোকে দেশের</a:t>
            </a:r>
            <a:r>
              <a:rPr lang="bn-BD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 smtClean="0">
                <a:latin typeface="NikoshBAN" pitchFamily="2" charset="0"/>
                <a:cs typeface="NikoshBAN" pitchFamily="2" charset="0"/>
              </a:rPr>
              <a:t>উপেক্ষিত জন শক্তি চিহ্নিত করতে পারবে।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	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62847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u="sng" dirty="0" smtClean="0">
                <a:latin typeface="SutonnyOMJ" pitchFamily="2" charset="0"/>
                <a:cs typeface="SutonnyOMJ" pitchFamily="2" charset="0"/>
              </a:rPr>
              <a:t>শিক্ষণফল</a:t>
            </a:r>
            <a:endParaRPr lang="en-US" sz="7200" u="sng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4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437</Words>
  <Application>Microsoft Office PowerPoint</Application>
  <PresentationFormat>On-screen Show (4:3)</PresentationFormat>
  <Paragraphs>56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SutonnyMJ</vt:lpstr>
      <vt:lpstr>SutonnyOMJ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Windows User</cp:lastModifiedBy>
  <cp:revision>257</cp:revision>
  <dcterms:created xsi:type="dcterms:W3CDTF">2017-08-09T16:34:41Z</dcterms:created>
  <dcterms:modified xsi:type="dcterms:W3CDTF">2020-05-02T16:26:59Z</dcterms:modified>
</cp:coreProperties>
</file>