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89" r:id="rId2"/>
    <p:sldId id="290" r:id="rId3"/>
    <p:sldId id="279" r:id="rId4"/>
    <p:sldId id="282" r:id="rId5"/>
    <p:sldId id="283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87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80" r:id="rId26"/>
    <p:sldId id="281" r:id="rId27"/>
    <p:sldId id="288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F0DA3"/>
    <a:srgbClr val="902083"/>
    <a:srgbClr val="AA0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5/2/2020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685800" y="228601"/>
            <a:ext cx="7772400" cy="1219200"/>
          </a:xfrm>
          <a:prstGeom prst="rect">
            <a:avLst/>
          </a:prstGeom>
          <a:solidFill>
            <a:srgbClr val="002060"/>
          </a:solidFill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bn-IN" sz="60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স্বাগতম</a:t>
            </a:r>
            <a:r>
              <a:rPr kumimoji="0" lang="bn-IN" sz="6000" b="0" i="0" u="none" strike="noStrike" kern="1200" cap="none" spc="0" normalizeH="0" noProof="0" dirty="0" smtClean="0">
                <a:ln>
                  <a:noFill/>
                </a:ln>
                <a:solidFill>
                  <a:srgbClr val="00B0F0"/>
                </a:solidFill>
                <a:effectLst/>
                <a:uLnTx/>
                <a:uFillTx/>
                <a:latin typeface="SutonnyMJ" pitchFamily="2" charset="0"/>
                <a:ea typeface="+mj-ea"/>
                <a:cs typeface="SutonnyMJ" pitchFamily="2" charset="0"/>
              </a:rPr>
              <a:t> </a:t>
            </a:r>
            <a:endParaRPr kumimoji="0" lang="en-US" sz="6000" b="0" i="0" u="none" strike="noStrike" kern="1200" cap="none" spc="0" normalizeH="0" baseline="0" noProof="0" dirty="0">
              <a:ln>
                <a:noFill/>
              </a:ln>
              <a:solidFill>
                <a:srgbClr val="00B0F0"/>
              </a:solidFill>
              <a:effectLst/>
              <a:uLnTx/>
              <a:uFillTx/>
              <a:latin typeface="SutonnyMJ" pitchFamily="2" charset="0"/>
              <a:ea typeface="+mj-ea"/>
              <a:cs typeface="SutonnyMJ" pitchFamily="2" charset="0"/>
            </a:endParaRPr>
          </a:p>
        </p:txBody>
      </p:sp>
      <p:pic>
        <p:nvPicPr>
          <p:cNvPr id="3" name="Picture 2" descr="fffff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8200" y="1828800"/>
            <a:ext cx="7696200" cy="457786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1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19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20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grass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95400" y="228600"/>
            <a:ext cx="6386357" cy="48006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তৃণ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ঋ-কার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p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76401" y="94199"/>
            <a:ext cx="6146420" cy="47064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চরণ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vash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0467" y="228600"/>
            <a:ext cx="7611533" cy="47244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ভাষণ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পরে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53876"/>
            <a:ext cx="9144000" cy="2308324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ঋ-কার, র, রেফ, ষ এর পরে ‘ণ’ হয়।</a:t>
            </a:r>
            <a:endParaRPr lang="en-US" sz="4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mrinal.jpg"/>
          <p:cNvPicPr>
            <a:picLocks noChangeAspect="1"/>
          </p:cNvPicPr>
          <p:nvPr/>
        </p:nvPicPr>
        <p:blipFill>
          <a:blip r:embed="rId2"/>
          <a:srcRect t="18831"/>
          <a:stretch>
            <a:fillRect/>
          </a:stretch>
        </p:blipFill>
        <p:spPr>
          <a:xfrm>
            <a:off x="144585" y="2481262"/>
            <a:ext cx="2903415" cy="3538538"/>
          </a:xfrm>
          <a:prstGeom prst="rect">
            <a:avLst/>
          </a:prstGeom>
        </p:spPr>
      </p:pic>
      <p:pic>
        <p:nvPicPr>
          <p:cNvPr id="4" name="Picture 3" descr="ear1.jpg"/>
          <p:cNvPicPr>
            <a:picLocks noChangeAspect="1"/>
          </p:cNvPicPr>
          <p:nvPr/>
        </p:nvPicPr>
        <p:blipFill>
          <a:blip r:embed="rId3"/>
          <a:srcRect r="6897" b="3402"/>
          <a:stretch>
            <a:fillRect/>
          </a:stretch>
        </p:blipFill>
        <p:spPr>
          <a:xfrm>
            <a:off x="3352800" y="2514600"/>
            <a:ext cx="2150918" cy="3505200"/>
          </a:xfrm>
          <a:prstGeom prst="rect">
            <a:avLst/>
          </a:prstGeom>
        </p:spPr>
      </p:pic>
      <p:pic>
        <p:nvPicPr>
          <p:cNvPr id="5" name="Picture 4" descr="pashan.jpg"/>
          <p:cNvPicPr>
            <a:picLocks noChangeAspect="1"/>
          </p:cNvPicPr>
          <p:nvPr/>
        </p:nvPicPr>
        <p:blipFill>
          <a:blip r:embed="rId4"/>
          <a:srcRect r="37449"/>
          <a:stretch>
            <a:fillRect/>
          </a:stretch>
        </p:blipFill>
        <p:spPr>
          <a:xfrm>
            <a:off x="5938630" y="2514599"/>
            <a:ext cx="2863713" cy="342900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762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মৃণাল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4290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কর্ণ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400800" y="59436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পাষাণ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rugno.jpg"/>
          <p:cNvPicPr>
            <a:picLocks noChangeAspect="1"/>
          </p:cNvPicPr>
          <p:nvPr/>
        </p:nvPicPr>
        <p:blipFill>
          <a:blip r:embed="rId2"/>
          <a:srcRect b="9255"/>
          <a:stretch>
            <a:fillRect/>
          </a:stretch>
        </p:blipFill>
        <p:spPr>
          <a:xfrm>
            <a:off x="1114938" y="152400"/>
            <a:ext cx="6733662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2650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রু গ্ ণ </a:t>
            </a:r>
            <a:endParaRPr lang="en-US" sz="40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0123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গ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dorp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500" y="76200"/>
            <a:ext cx="3143250" cy="50292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2650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দর্পণ </a:t>
            </a:r>
            <a:endParaRPr lang="en-US" sz="40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6012359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 smtClean="0">
                <a:ln w="11430"/>
                <a:solidFill>
                  <a:srgbClr val="00206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পরে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0"/>
            <a:ext cx="9144000" cy="2800767"/>
          </a:xfrm>
          <a:prstGeom prst="rect">
            <a:avLst/>
          </a:prstGeom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8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8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র, ষ এর পরে ‘ণ’ হয়।</a:t>
            </a:r>
            <a:endParaRPr lang="en-US" sz="5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3" name="Picture 2" descr="ropon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91284" y="3276600"/>
            <a:ext cx="4476516" cy="2562506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11430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প্রাঙ্গণ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8674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রোপণ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8" name="Picture 7" descr="dsc0043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3276600"/>
            <a:ext cx="4470400" cy="2514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120032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ষ-ত্ব বিধানের সংজ্ঞা গঠন </a:t>
            </a:r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6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00200"/>
            <a:ext cx="91440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 লিখিত ক্লু-গুলোর সাহায্যে ষ-ত্ব বিধানের সংজ্ঞা গঠন কর- </a:t>
            </a:r>
          </a:p>
          <a:p>
            <a:r>
              <a:rPr lang="bn-BD" sz="60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 ভাষা</a:t>
            </a:r>
          </a:p>
          <a:p>
            <a:r>
              <a:rPr lang="bn-BD" sz="6000" b="1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তৎসম বা সংস্কৃত শব্দ </a:t>
            </a:r>
          </a:p>
          <a:p>
            <a:r>
              <a:rPr lang="bn-BD" sz="6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‘ষ’ এর ব্যবহার  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hpim196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9200" y="304800"/>
            <a:ext cx="6553200" cy="480568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কৃষক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ঋ-কার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পরে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bishonno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000" y="228600"/>
            <a:ext cx="5842000" cy="47371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বিমর্ষ  </a:t>
            </a:r>
            <a:endParaRPr lang="en-US" sz="40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রেফ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পরে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57200" y="3505200"/>
            <a:ext cx="8382000" cy="3124200"/>
          </a:xfrm>
          <a:prstGeom prst="rect">
            <a:avLst/>
          </a:prstGeom>
        </p:spPr>
        <p:txBody>
          <a:bodyPr>
            <a:normAutofit fontScale="975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CMJ" pitchFamily="2" charset="0"/>
                <a:ea typeface="+mj-ea"/>
                <a:cs typeface="NikoshBAN" pitchFamily="2" charset="0"/>
              </a:rPr>
              <a:t/>
            </a:r>
            <a:b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utonnyCMJ" pitchFamily="2" charset="0"/>
                <a:ea typeface="+mj-ea"/>
                <a:cs typeface="NikoshBAN" pitchFamily="2" charset="0"/>
              </a:rPr>
            </a:br>
            <a:endParaRPr kumimoji="0" lang="en-US" sz="4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utonnyCMJ" pitchFamily="2" charset="0"/>
              <a:ea typeface="+mj-ea"/>
              <a:cs typeface="NikoshBAN" pitchFamily="2" charset="0"/>
            </a:endParaRPr>
          </a:p>
        </p:txBody>
      </p:sp>
      <p:pic>
        <p:nvPicPr>
          <p:cNvPr id="3" name="Content Placeholder 3" descr="20161221_09364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212" y="152400"/>
            <a:ext cx="2289175" cy="2861469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Content Placeholder 3" descr="20161221_09364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90600" y="685800"/>
            <a:ext cx="2138405" cy="2091444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40776609-A1A9-4146-93C3-2D394520A639}"/>
              </a:ext>
            </a:extLst>
          </p:cNvPr>
          <p:cNvSpPr txBox="1"/>
          <p:nvPr/>
        </p:nvSpPr>
        <p:spPr>
          <a:xfrm>
            <a:off x="2264172" y="3525596"/>
            <a:ext cx="5243233" cy="2800767"/>
          </a:xfrm>
          <a:prstGeom prst="rect">
            <a:avLst/>
          </a:prstGeom>
          <a:noFill/>
          <a:ln w="57150">
            <a:solidFill>
              <a:srgbClr val="002060"/>
            </a:solidFill>
          </a:ln>
        </p:spPr>
        <p:txBody>
          <a:bodyPr wrap="square" rtlCol="0">
            <a:spAutoFit/>
          </a:bodyPr>
          <a:lstStyle/>
          <a:p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অভিজি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200" dirty="0" err="1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কুমার</a:t>
            </a:r>
            <a:r>
              <a:rPr lang="en-US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মন্ডল</a:t>
            </a:r>
            <a:endParaRPr lang="en-US" sz="32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বি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এ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সম্মান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(বাংলা),এম এ 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বাংলা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ভাষা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সাহিত্য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bn-BD" sz="2400" dirty="0">
                <a:latin typeface="NikoshBAN" panose="02000000000000000000" pitchFamily="2" charset="0"/>
                <a:cs typeface="NikoshBAN" panose="02000000000000000000" pitchFamily="2" charset="0"/>
              </a:rPr>
              <a:t>,বি এড(১ম শ্রেণি)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এম</a:t>
            </a:r>
            <a:r>
              <a:rPr lang="en-US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এড</a:t>
            </a:r>
            <a:endParaRPr lang="en-US" sz="24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IN" sz="2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সহকারী শিক্ষক </a:t>
            </a:r>
            <a:endParaRPr lang="bn-BD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বঙ্গবাসী মাধ্যমিক বিদ্যাল</a:t>
            </a:r>
            <a:r>
              <a:rPr lang="en-US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য়</a:t>
            </a:r>
            <a:r>
              <a:rPr lang="bn-BD" sz="24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,খালিশপুর,খুলনা</a:t>
            </a:r>
          </a:p>
          <a:p>
            <a:r>
              <a:rPr lang="en-US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2400" dirty="0">
                <a:solidFill>
                  <a:srgbClr val="7030A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মোবাইলঃ০১৭৬৬-৯৯৪২৪১/০১৯৭৬-৯৯৪২৪১</a:t>
            </a:r>
          </a:p>
          <a:p>
            <a:r>
              <a:rPr lang="bn-BD" sz="2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Email:avijit</a:t>
            </a:r>
            <a:r>
              <a:rPr lang="en-US" sz="2400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09011988@gmail.com</a:t>
            </a:r>
            <a:endParaRPr lang="bn-BD" sz="2400" dirty="0">
              <a:solidFill>
                <a:srgbClr val="00B0F0"/>
              </a:solidFill>
              <a:latin typeface="SutonnyMJ" pitchFamily="2" charset="0"/>
              <a:cs typeface="SutonnyMJ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76200" y="76200"/>
            <a:ext cx="9144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72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ঋ, ঋ-কার, র, রেফ এর পরে ‘ষ’ হয়।</a:t>
            </a:r>
            <a:endParaRPr lang="en-US" sz="44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ris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9600" y="2667000"/>
            <a:ext cx="2765323" cy="3429000"/>
          </a:xfrm>
          <a:prstGeom prst="rect">
            <a:avLst/>
          </a:prstGeom>
        </p:spPr>
      </p:pic>
      <p:pic>
        <p:nvPicPr>
          <p:cNvPr id="5" name="Picture 4" descr="rai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0" y="2667000"/>
            <a:ext cx="5208016" cy="3352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9906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ঋষি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486400" y="60270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বর্ষা 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6" grpId="0"/>
      <p:bldP spid="7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u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52600" y="124174"/>
            <a:ext cx="6157171" cy="4828826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উষ্ট্র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পূর্বে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kath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6800" y="228600"/>
            <a:ext cx="7086600" cy="4721195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কাষ্ঠ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পূর্বে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212365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66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66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ব্যঞ্জনে ‘ট’ ও ‘ঠ’ এর পূর্বে ‘ষ’ হয়।</a:t>
            </a:r>
            <a:endParaRPr lang="en-US" sz="4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Rasogoll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2506894"/>
            <a:ext cx="3716528" cy="3131906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76200" y="55626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5943600" y="57150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ওষ্ঠ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7" name="Picture 6" descr="max factor lipstick sex kitten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7200" y="2362200"/>
            <a:ext cx="4744514" cy="31242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685800" y="58674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মিষ্টি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067800" cy="1200329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দলীয় কাজ </a:t>
            </a:r>
            <a:r>
              <a:rPr lang="bn-BD" sz="72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6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988403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ব্যাকরণ, অনুবীক্ষণ, রমণী, কিরণ, বর্ণ ইত্যাদি শব্দে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ণ-ত্ব বিধানের কোন নিয়ম প্রয়োগ হয়েছ? </a:t>
            </a:r>
            <a:endParaRPr lang="en-US" sz="3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81000" y="4221540"/>
            <a:ext cx="9144000" cy="144655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4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কৃষ্ণ, দৃষ্টি, শ্রেষ্ঠ, মুমূর্ষু, চেষ্টা ইত্যাদি শব্দে   ষ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-ত্ব বিধানের কোন নিয়ম প্রয়োগ হয়েছ? </a:t>
            </a:r>
            <a:endParaRPr lang="en-US" sz="3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7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6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515612"/>
            <a:ext cx="8610600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ণ-ত্ব বিধান কাকে বলে?</a:t>
            </a:r>
          </a:p>
          <a:p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ষ-ত্ব বিধান কাকে বলে?</a:t>
            </a:r>
          </a:p>
          <a:p>
            <a:r>
              <a:rPr lang="bn-BD" sz="60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ণ-ত্ব বিধানের ২টি নিয়ম বল।</a:t>
            </a:r>
          </a:p>
          <a:p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৪। ষত্ব বিধানের ২টি নিয়ম বল। </a:t>
            </a:r>
            <a:endParaRPr lang="en-US" sz="48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7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2215991"/>
          </a:xfrm>
          <a:prstGeom prst="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13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বাড়ির কাজ </a:t>
            </a:r>
            <a:r>
              <a:rPr lang="bn-BD" sz="13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96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2600742"/>
            <a:ext cx="9144000" cy="212365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উদাহরণসহ ণ-ত্ব ও ষ-ত্ব বিধানের মোট ৫টি নিয়ম লিখে আনবে। </a:t>
            </a:r>
            <a:endParaRPr lang="en-US" sz="5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447800"/>
          </a:xfr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dirty="0" err="1" smtClean="0"/>
              <a:t>সকলকে</a:t>
            </a:r>
            <a:r>
              <a:rPr lang="en-US" dirty="0" smtClean="0"/>
              <a:t> </a:t>
            </a:r>
            <a:r>
              <a:rPr lang="en-US" dirty="0" err="1" smtClean="0"/>
              <a:t>শুভেচ্ছা</a:t>
            </a:r>
            <a:endParaRPr lang="en-IN" dirty="0"/>
          </a:p>
        </p:txBody>
      </p:sp>
      <p:pic>
        <p:nvPicPr>
          <p:cNvPr id="4" name="Content Placeholder 3" descr="Picture1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1981200"/>
            <a:ext cx="9143999" cy="46482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0" y="1525250"/>
            <a:ext cx="7467600" cy="144655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8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ও ষ-ত্ব বিধান </a:t>
            </a:r>
            <a:endParaRPr lang="en-US" sz="54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52401" y="76200"/>
            <a:ext cx="9144000" cy="1323439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 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52401" y="3083004"/>
            <a:ext cx="91440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6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(প্রথম অধিবেশন)</a:t>
            </a:r>
            <a:endParaRPr lang="en-US" sz="4000" b="1" cap="none" spc="150" dirty="0">
              <a:ln w="11430"/>
              <a:solidFill>
                <a:srgbClr val="FF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445204"/>
            <a:ext cx="9144000" cy="132343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solidFill>
                  <a:srgbClr val="AA0696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নবম শ্রেণী</a:t>
            </a:r>
            <a:endParaRPr lang="en-US" sz="4800" b="1" cap="none" spc="150" dirty="0">
              <a:ln w="11430"/>
              <a:solidFill>
                <a:srgbClr val="AA0696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" y="4226004"/>
            <a:ext cx="9144000" cy="120032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72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বিষয় </a:t>
            </a:r>
            <a:r>
              <a:rPr lang="en-US" sz="72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72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বাংলা দ্বিতীয় পত্র</a:t>
            </a:r>
            <a:endParaRPr lang="en-US" sz="44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446550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8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শিখন ফল </a:t>
            </a:r>
            <a:endParaRPr lang="en-US" sz="72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828800"/>
            <a:ext cx="86106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ণ-ত্ব ও ষ-ত্ব বিধানের সংজ্ঞা </a:t>
            </a:r>
          </a:p>
          <a:p>
            <a:r>
              <a:rPr lang="bn-BD" sz="60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</a:t>
            </a:r>
            <a:r>
              <a:rPr lang="bn-BD" sz="60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বলতে পারবে।</a:t>
            </a:r>
          </a:p>
          <a:p>
            <a:r>
              <a:rPr lang="bn-BD" sz="6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উদাহরণসহ ণ-ত্ব ও ষ-ত্ব </a:t>
            </a:r>
          </a:p>
          <a:p>
            <a:r>
              <a:rPr lang="bn-BD" sz="6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বিধানের আজকের পঠিত </a:t>
            </a:r>
          </a:p>
          <a:p>
            <a:r>
              <a:rPr lang="bn-BD" sz="60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 নিয়মগুলি বলতে পারবে।</a:t>
            </a:r>
            <a:endParaRPr lang="en-US" sz="48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76200" y="152400"/>
            <a:ext cx="9144000" cy="101566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6000" b="1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ণ-ত্ব বিধানের সংজ্ঞা গঠন </a:t>
            </a:r>
            <a:r>
              <a:rPr lang="bn-BD" sz="6000" b="1" cap="none" spc="150" dirty="0" smtClean="0">
                <a:ln w="11430"/>
                <a:solidFill>
                  <a:srgbClr val="C0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800" b="1" cap="none" spc="150" dirty="0">
              <a:ln w="11430"/>
              <a:solidFill>
                <a:srgbClr val="C0000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8600" y="1683603"/>
            <a:ext cx="8305800" cy="470898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r>
              <a:rPr lang="bn-BD" sz="60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নিম্নে লিখিত ক্লু-গুলোর সাহায্যে ণ-ত্ব বিধানের সংজ্ঞা গঠন কর- </a:t>
            </a:r>
          </a:p>
          <a:p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১। বাংলা ভাষা</a:t>
            </a:r>
          </a:p>
          <a:p>
            <a:r>
              <a:rPr lang="bn-BD" sz="6000" b="1" spc="150" dirty="0" smtClean="0">
                <a:ln w="11430"/>
                <a:solidFill>
                  <a:srgbClr val="90208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২। তৎসম বা সংস্কৃত শব্দ </a:t>
            </a:r>
          </a:p>
          <a:p>
            <a:r>
              <a:rPr lang="bn-BD" sz="60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৩। ‘ণ’ এর ব্যবহার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el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66010" y="838200"/>
            <a:ext cx="7111190" cy="4429732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ট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আগে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114800" y="5265003"/>
            <a:ext cx="12954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ঘণ্টা</a:t>
            </a:r>
            <a:endParaRPr lang="en-US" sz="44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6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6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6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6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_37_598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2037" y="152400"/>
            <a:ext cx="7320166" cy="48768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76200" y="5112603"/>
            <a:ext cx="91440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ময়ূরকণ্ঠ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</a:t>
            </a:r>
            <a:r>
              <a:rPr lang="bn-BD" sz="4400" b="1" cap="none" spc="150" dirty="0" smtClean="0">
                <a:ln w="11430"/>
                <a:solidFill>
                  <a:srgbClr val="7030A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এর আগে 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7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9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0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2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4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lathi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03120" y="152400"/>
            <a:ext cx="4937760" cy="493776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76200" y="5112603"/>
            <a:ext cx="9144000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5400" b="1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দণ্ড</a:t>
            </a:r>
            <a:r>
              <a:rPr lang="bn-BD" sz="54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76200" y="5902404"/>
            <a:ext cx="9144000" cy="76944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ড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 এর আগে ‘</a:t>
            </a:r>
            <a:r>
              <a:rPr lang="bn-BD" sz="44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ণ</a:t>
            </a:r>
            <a:r>
              <a:rPr lang="bn-BD" sz="44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’</a:t>
            </a:r>
            <a:endParaRPr lang="en-US" sz="24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152400"/>
            <a:ext cx="9144000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নিয়ম </a:t>
            </a:r>
            <a:r>
              <a:rPr lang="en-US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: </a:t>
            </a:r>
            <a:r>
              <a:rPr lang="bn-BD" sz="8000" b="1" cap="none" spc="150" dirty="0" smtClean="0">
                <a:ln w="11430"/>
                <a:solidFill>
                  <a:srgbClr val="1F0DA3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যুক্ত ব্যঞ্জনে ‘ট’ বর্গের পূর্বে ‘ণ’ হয়।</a:t>
            </a:r>
            <a:endParaRPr lang="en-US" sz="4800" b="1" cap="none" spc="150" dirty="0">
              <a:ln w="11430"/>
              <a:solidFill>
                <a:srgbClr val="1F0DA3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4" name="Picture 3" descr="jata.jpg"/>
          <p:cNvPicPr>
            <a:picLocks noChangeAspect="1"/>
          </p:cNvPicPr>
          <p:nvPr/>
        </p:nvPicPr>
        <p:blipFill>
          <a:blip r:embed="rId2"/>
          <a:srcRect l="7362" r="7975"/>
          <a:stretch>
            <a:fillRect/>
          </a:stretch>
        </p:blipFill>
        <p:spPr>
          <a:xfrm>
            <a:off x="152400" y="2895600"/>
            <a:ext cx="3096619" cy="2743200"/>
          </a:xfrm>
          <a:prstGeom prst="rect">
            <a:avLst/>
          </a:prstGeom>
        </p:spPr>
      </p:pic>
      <p:pic>
        <p:nvPicPr>
          <p:cNvPr id="5" name="Picture 4" descr="lonthon1.jpg"/>
          <p:cNvPicPr>
            <a:picLocks noChangeAspect="1"/>
          </p:cNvPicPr>
          <p:nvPr/>
        </p:nvPicPr>
        <p:blipFill>
          <a:blip r:embed="rId3"/>
          <a:srcRect b="19273"/>
          <a:stretch>
            <a:fillRect/>
          </a:stretch>
        </p:blipFill>
        <p:spPr>
          <a:xfrm>
            <a:off x="3352800" y="2743200"/>
            <a:ext cx="2209800" cy="2819400"/>
          </a:xfrm>
          <a:prstGeom prst="rect">
            <a:avLst/>
          </a:prstGeom>
        </p:spPr>
      </p:pic>
      <p:pic>
        <p:nvPicPr>
          <p:cNvPr id="6" name="Picture 5" descr="imxylus_1275929560_1lmc_fire.jpg"/>
          <p:cNvPicPr>
            <a:picLocks noChangeAspect="1"/>
          </p:cNvPicPr>
          <p:nvPr/>
        </p:nvPicPr>
        <p:blipFill>
          <a:blip r:embed="rId4" cstate="print"/>
          <a:srcRect l="5256" r="19407"/>
          <a:stretch>
            <a:fillRect/>
          </a:stretch>
        </p:blipFill>
        <p:spPr>
          <a:xfrm>
            <a:off x="5791200" y="2819400"/>
            <a:ext cx="3276600" cy="27432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6200" y="58746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কণ্টক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3429000" y="5867400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লণ্ঠন</a:t>
            </a:r>
            <a:r>
              <a:rPr lang="bn-BD" sz="4800" b="1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 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553200" y="5722203"/>
            <a:ext cx="1981200" cy="83099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bn-BD" sz="4800" b="1" cap="none" spc="150" dirty="0" smtClean="0">
                <a:ln w="11430"/>
                <a:solidFill>
                  <a:srgbClr val="FF000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অগ্নিকুণ্ড</a:t>
            </a:r>
            <a:r>
              <a:rPr lang="bn-BD" sz="4800" b="1" cap="none" spc="150" dirty="0" smtClean="0">
                <a:ln w="11430"/>
                <a:solidFill>
                  <a:srgbClr val="00B050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4000" b="1" cap="none" spc="150" dirty="0">
              <a:ln w="11430"/>
              <a:solidFill>
                <a:srgbClr val="00B050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4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56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66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66" tmFilter="0, 0; 0.125,0.2665; 0.25,0.4; 0.375,0.465; 0.5,0.5;  0.625,0.535; 0.75,0.6; 0.875,0.7335; 1,1">
                                          <p:stCondLst>
                                            <p:cond delay="16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83" tmFilter="0, 0; 0.125,0.2665; 0.25,0.4; 0.375,0.465; 0.5,0.5;  0.625,0.535; 0.75,0.6; 0.875,0.7335; 1,1">
                                          <p:stCondLst>
                                            <p:cond delay="3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41" tmFilter="0, 0; 0.125,0.2665; 0.25,0.4; 0.375,0.465; 0.5,0.5;  0.625,0.535; 0.75,0.6; 0.875,0.7335; 1,1">
                                          <p:stCondLst>
                                            <p:cond delay="41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7">
                                          <p:stCondLst>
                                            <p:cond delay="16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42" decel="50000">
                                          <p:stCondLst>
                                            <p:cond delay="16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7">
                                          <p:stCondLst>
                                            <p:cond delay="32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42" decel="50000">
                                          <p:stCondLst>
                                            <p:cond delay="33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7">
                                          <p:stCondLst>
                                            <p:cond delay="41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42" decel="50000">
                                          <p:stCondLst>
                                            <p:cond delay="41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7">
                                          <p:stCondLst>
                                            <p:cond delay="45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42" decel="50000">
                                          <p:stCondLst>
                                            <p:cond delay="45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7" grpId="0"/>
      <p:bldP spid="8" grpId="0"/>
      <p:bldP spid="9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273</TotalTime>
  <Words>432</Words>
  <Application>Microsoft Office PowerPoint</Application>
  <PresentationFormat>On-screen Show (4:3)</PresentationFormat>
  <Paragraphs>82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5" baseType="lpstr">
      <vt:lpstr>Calibri</vt:lpstr>
      <vt:lpstr>Constantia</vt:lpstr>
      <vt:lpstr>NikoshBAN</vt:lpstr>
      <vt:lpstr>SutonnyCMJ</vt:lpstr>
      <vt:lpstr>SutonnyMJ</vt:lpstr>
      <vt:lpstr>Times New Roman</vt:lpstr>
      <vt:lpstr>Wingdings 2</vt:lpstr>
      <vt:lpstr>Flow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সকলকে শুভেচ্ছা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pc</dc:creator>
  <cp:lastModifiedBy>Windows User</cp:lastModifiedBy>
  <cp:revision>132</cp:revision>
  <dcterms:created xsi:type="dcterms:W3CDTF">2006-08-16T00:00:00Z</dcterms:created>
  <dcterms:modified xsi:type="dcterms:W3CDTF">2020-05-02T17:45:58Z</dcterms:modified>
</cp:coreProperties>
</file>