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312" r:id="rId2"/>
    <p:sldId id="313" r:id="rId3"/>
    <p:sldId id="277" r:id="rId4"/>
    <p:sldId id="302" r:id="rId5"/>
    <p:sldId id="304" r:id="rId6"/>
    <p:sldId id="314" r:id="rId7"/>
    <p:sldId id="315" r:id="rId8"/>
    <p:sldId id="305" r:id="rId9"/>
    <p:sldId id="316" r:id="rId10"/>
    <p:sldId id="283" r:id="rId11"/>
    <p:sldId id="322" r:id="rId12"/>
    <p:sldId id="318" r:id="rId13"/>
    <p:sldId id="319" r:id="rId14"/>
    <p:sldId id="320" r:id="rId15"/>
    <p:sldId id="32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ECBE8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A8FE5-38C3-4F21-B69A-02FDB0265555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2FA71-D127-48D0-AAAF-DD4582E175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97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D2FA71-D127-48D0-AAAF-DD4582E175D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5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0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6945"/>
            <a:ext cx="8534400" cy="6306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290" y="381000"/>
            <a:ext cx="586740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তোমাদেরকে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. . . </a:t>
            </a:r>
            <a:r>
              <a:rPr lang="en-US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1501" y="1366952"/>
            <a:ext cx="6429624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/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9600" b="1" dirty="0">
              <a:ln/>
            </a:endParaRPr>
          </a:p>
        </p:txBody>
      </p:sp>
    </p:spTree>
    <p:extLst>
      <p:ext uri="{BB962C8B-B14F-4D97-AF65-F5344CB8AC3E}">
        <p14:creationId xmlns:p14="http://schemas.microsoft.com/office/powerpoint/2010/main" val="28644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01231" y="780081"/>
            <a:ext cx="2819400" cy="3561501"/>
            <a:chOff x="4001231" y="780081"/>
            <a:chExt cx="2819400" cy="3561501"/>
          </a:xfrm>
        </p:grpSpPr>
        <p:sp>
          <p:nvSpPr>
            <p:cNvPr id="15" name="Right Triangle 14"/>
            <p:cNvSpPr/>
            <p:nvPr/>
          </p:nvSpPr>
          <p:spPr>
            <a:xfrm flipH="1">
              <a:off x="4001231" y="780081"/>
              <a:ext cx="2819400" cy="3505200"/>
            </a:xfrm>
            <a:prstGeom prst="rt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160557" y="3941472"/>
              <a:ext cx="3740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2000" dirty="0" smtClean="0">
                  <a:cs typeface="NikoshBAN" pitchFamily="2" charset="0"/>
                </a:rPr>
                <a:t>Ө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 rot="18776361">
            <a:off x="4218478" y="2312094"/>
            <a:ext cx="1265093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অতিভূজ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6831" y="2554980"/>
            <a:ext cx="57076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লম্ব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0431" y="4361481"/>
            <a:ext cx="646969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ভূমি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Arc 26"/>
          <p:cNvSpPr/>
          <p:nvPr/>
        </p:nvSpPr>
        <p:spPr>
          <a:xfrm>
            <a:off x="4001231" y="3810000"/>
            <a:ext cx="685800" cy="885855"/>
          </a:xfrm>
          <a:prstGeom prst="arc">
            <a:avLst>
              <a:gd name="adj1" fmla="val 16638221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780081"/>
            <a:ext cx="33569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সমকোণী ত্রিভূজ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00324" y="583926"/>
            <a:ext cx="418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74901" y="3926083"/>
            <a:ext cx="418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73030" y="3956861"/>
            <a:ext cx="4183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599" y="4728637"/>
            <a:ext cx="2793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পিথাগোরাসের উপপাদ্য অনুসারে 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25952" y="5128747"/>
                <a:ext cx="4841648" cy="551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bn-IN" sz="28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( </m:t>
                          </m:r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অতিভূজ</m:t>
                          </m:r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)</m:t>
                          </m:r>
                        </m:e>
                        <m:sup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sup>
                      </m:sSup>
                      <m:r>
                        <a:rPr lang="bn-IN" sz="2800" b="1" i="0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sSup>
                        <m:sSupPr>
                          <m:ctrlPr>
                            <a:rPr lang="bn-IN" sz="28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( </m:t>
                          </m:r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লম্ব</m:t>
                          </m:r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 )</m:t>
                          </m:r>
                        </m:e>
                        <m:sup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sup>
                      </m:sSup>
                      <m:r>
                        <a:rPr lang="bn-IN" sz="2800" b="1" i="0" smtClean="0">
                          <a:latin typeface="Cambria Math"/>
                          <a:cs typeface="NikoshBAN" pitchFamily="2" charset="0"/>
                        </a:rPr>
                        <m:t>+</m:t>
                      </m:r>
                      <m:sSup>
                        <m:sSupPr>
                          <m:ctrlPr>
                            <a:rPr lang="bn-IN" sz="2800" b="1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( </m:t>
                          </m:r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ভূমি</m:t>
                          </m:r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)</m:t>
                          </m:r>
                        </m:e>
                        <m:sup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  <m:r>
                            <a:rPr lang="bn-IN" sz="2800" b="1" i="0" smtClean="0">
                              <a:latin typeface="Cambria Math"/>
                              <a:cs typeface="NikoshBAN" pitchFamily="2" charset="0"/>
                            </a:rPr>
                            <m:t> </m:t>
                          </m:r>
                        </m:sup>
                      </m:sSup>
                    </m:oMath>
                  </m:oMathPara>
                </a14:m>
                <a:endParaRPr lang="bn-IN" sz="2800" b="1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952" y="5128747"/>
                <a:ext cx="4841648" cy="551498"/>
              </a:xfrm>
              <a:prstGeom prst="rect">
                <a:avLst/>
              </a:prstGeom>
              <a:blipFill rotWithShape="1">
                <a:blip r:embed="rId2"/>
                <a:stretch>
                  <a:fillRect t="-439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584113" y="5690279"/>
                <a:ext cx="4378843" cy="551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b="1" dirty="0" smtClean="0">
                    <a:cs typeface="NikoshBAN" pitchFamily="2" charset="0"/>
                  </a:rPr>
                  <a:t>অর্থাৎ,</a:t>
                </a:r>
                <a:r>
                  <a:rPr lang="en-US" sz="2800" b="1" dirty="0" smtClean="0">
                    <a:cs typeface="NikoshBAN" pitchFamily="2" charset="0"/>
                  </a:rPr>
                  <a:t>  </a:t>
                </a:r>
                <a:r>
                  <a:rPr lang="bn-IN" sz="2800" b="1" dirty="0" smtClean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8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/>
                            <a:cs typeface="NikoshBAN" pitchFamily="2" charset="0"/>
                          </a:rPr>
                          <m:t>𝐀𝐂</m:t>
                        </m:r>
                      </m:e>
                      <m:sup>
                        <m:r>
                          <a:rPr lang="en-US" sz="2800" b="1" i="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</m:sup>
                    </m:sSup>
                    <m:r>
                      <a:rPr lang="bn-IN" sz="2800" b="1" i="0" smtClean="0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bn-IN" sz="28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/>
                            <a:cs typeface="NikoshBAN" pitchFamily="2" charset="0"/>
                          </a:rPr>
                          <m:t>𝐀𝐁</m:t>
                        </m:r>
                      </m:e>
                      <m:sup>
                        <m:r>
                          <a:rPr lang="en-US" sz="2800" b="1" i="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bn-IN" sz="2800" b="1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r>
                      <a:rPr lang="bn-IN" sz="2800" b="1" i="0" smtClean="0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bn-IN" sz="2800" b="1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1" i="0" smtClean="0">
                            <a:latin typeface="Cambria Math"/>
                            <a:cs typeface="NikoshBAN" pitchFamily="2" charset="0"/>
                          </a:rPr>
                          <m:t>𝐁𝐂</m:t>
                        </m:r>
                      </m:e>
                      <m:sup>
                        <m:r>
                          <a:rPr lang="en-US" sz="2800" b="1" i="0" smtClean="0">
                            <a:latin typeface="Cambria Math"/>
                            <a:cs typeface="NikoshBAN" pitchFamily="2" charset="0"/>
                          </a:rPr>
                          <m:t>𝟐</m:t>
                        </m:r>
                        <m:r>
                          <a:rPr lang="bn-IN" sz="2800" b="1" i="0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bn-IN" sz="2800" b="1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113" y="5690279"/>
                <a:ext cx="4378843" cy="551498"/>
              </a:xfrm>
              <a:prstGeom prst="rect">
                <a:avLst/>
              </a:prstGeom>
              <a:blipFill rotWithShape="1">
                <a:blip r:embed="rId3"/>
                <a:stretch>
                  <a:fillRect l="-2925" t="-15385" b="-27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99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5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01" y="381000"/>
            <a:ext cx="7612442" cy="645682"/>
          </a:xfrm>
          <a:prstGeom prst="rect">
            <a:avLst/>
          </a:prstGeom>
          <a:ln>
            <a:solidFill>
              <a:srgbClr val="FF0000">
                <a:alpha val="98000"/>
              </a:srgbClr>
            </a:solidFill>
          </a:ln>
        </p:spPr>
      </p:pic>
      <p:grpSp>
        <p:nvGrpSpPr>
          <p:cNvPr id="32" name="Group 31"/>
          <p:cNvGrpSpPr/>
          <p:nvPr/>
        </p:nvGrpSpPr>
        <p:grpSpPr>
          <a:xfrm>
            <a:off x="5758054" y="1199776"/>
            <a:ext cx="2813550" cy="2872528"/>
            <a:chOff x="5758054" y="1199776"/>
            <a:chExt cx="2813550" cy="2872528"/>
          </a:xfrm>
        </p:grpSpPr>
        <p:sp>
          <p:nvSpPr>
            <p:cNvPr id="6" name="TextBox 5"/>
            <p:cNvSpPr txBox="1"/>
            <p:nvPr/>
          </p:nvSpPr>
          <p:spPr>
            <a:xfrm>
              <a:off x="8260546" y="1199776"/>
              <a:ext cx="3110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260546" y="3620479"/>
              <a:ext cx="3110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58054" y="3641417"/>
              <a:ext cx="3110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6125811" y="1385427"/>
              <a:ext cx="2096231" cy="2548055"/>
            </a:xfrm>
            <a:prstGeom prst="rtTriangl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6099" y="1170342"/>
                <a:ext cx="3812279" cy="1018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:r>
                  <a:rPr lang="en-US" sz="2400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sin</a:t>
                </a:r>
                <a:r>
                  <a:rPr lang="en-US" sz="2400" dirty="0" err="1" smtClean="0">
                    <a:cs typeface="NikoshBAN" pitchFamily="2" charset="0"/>
                  </a:rPr>
                  <a:t>A</a:t>
                </a:r>
                <a:r>
                  <a:rPr lang="en-US" sz="24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ABC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সমকোণী ত্রিভুজের 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99" y="1170342"/>
                <a:ext cx="3812279" cy="1018549"/>
              </a:xfrm>
              <a:prstGeom prst="rect">
                <a:avLst/>
              </a:prstGeom>
              <a:blipFill rotWithShape="1">
                <a:blip r:embed="rId3"/>
                <a:stretch>
                  <a:fillRect l="-2400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536225" y="222937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AB = 3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5128" y="2574812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 = 4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7702602" y="2313202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8656359">
            <a:off x="6145738" y="2366111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194178" y="2889331"/>
                <a:ext cx="3124200" cy="552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∴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𝐵𝐶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𝐴𝐶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78" y="2889331"/>
                <a:ext cx="3124200" cy="552908"/>
              </a:xfrm>
              <a:prstGeom prst="rect">
                <a:avLst/>
              </a:prstGeom>
              <a:blipFill rotWithShape="1">
                <a:blip r:embed="rId4"/>
                <a:stretch>
                  <a:fillRect r="-1953" b="-24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69575" y="3326674"/>
                <a:ext cx="2857500" cy="552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4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3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575" y="3326674"/>
                <a:ext cx="2857500" cy="552908"/>
              </a:xfrm>
              <a:prstGeom prst="rect">
                <a:avLst/>
              </a:prstGeom>
              <a:blipFill rotWithShape="1">
                <a:blip r:embed="rId5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09138" y="3780537"/>
                <a:ext cx="2857500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16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9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138" y="3780537"/>
                <a:ext cx="2857500" cy="505203"/>
              </a:xfrm>
              <a:prstGeom prst="rect">
                <a:avLst/>
              </a:prstGeom>
              <a:blipFill rotWithShape="1">
                <a:blip r:embed="rId6"/>
                <a:stretch>
                  <a:fillRect t="-1205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825100" y="4188918"/>
                <a:ext cx="1322128" cy="502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/>
                          <a:cs typeface="Times New Roman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7</m:t>
                          </m:r>
                        </m:e>
                      </m:rad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5100" y="4188918"/>
                <a:ext cx="1322128" cy="502766"/>
              </a:xfrm>
              <a:prstGeom prst="rect">
                <a:avLst/>
              </a:prstGeom>
              <a:blipFill rotWithShape="1">
                <a:blip r:embed="rId7"/>
                <a:stretch>
                  <a:fillRect t="-1205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838200" y="4597609"/>
                <a:ext cx="2781300" cy="848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cos</a:t>
                </a:r>
                <a:r>
                  <a:rPr lang="en-US" sz="2800" dirty="0" err="1">
                    <a:solidFill>
                      <a:srgbClr val="002060"/>
                    </a:solidFill>
                    <a:cs typeface="NikoshBAN" pitchFamily="2" charset="0"/>
                  </a:rPr>
                  <a:t>A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𝐵𝐶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97609"/>
                <a:ext cx="2781300" cy="848309"/>
              </a:xfrm>
              <a:prstGeom prst="rect">
                <a:avLst/>
              </a:prstGeom>
              <a:blipFill rotWithShape="1">
                <a:blip r:embed="rId8"/>
                <a:stretch>
                  <a:fillRect l="-4605" b="-9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/>
          <p:cNvCxnSpPr/>
          <p:nvPr/>
        </p:nvCxnSpPr>
        <p:spPr>
          <a:xfrm>
            <a:off x="4527075" y="4571998"/>
            <a:ext cx="0" cy="176557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266638" y="1047333"/>
                <a:ext cx="2781300" cy="950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Sin</a:t>
                </a:r>
                <a:r>
                  <a:rPr lang="az-Cyrl-AZ" sz="3200" dirty="0" smtClean="0">
                    <a:solidFill>
                      <a:srgbClr val="FF0000"/>
                    </a:solidFill>
                    <a:cs typeface="NikoshBAN" pitchFamily="2" charset="0"/>
                  </a:rPr>
                  <a:t>Ө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অতিভূজ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6638" y="1047333"/>
                <a:ext cx="2781300" cy="950517"/>
              </a:xfrm>
              <a:prstGeom prst="rect">
                <a:avLst/>
              </a:prstGeom>
              <a:blipFill rotWithShape="1">
                <a:blip r:embed="rId9"/>
                <a:stretch>
                  <a:fillRect l="-5702" r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93557" y="5416467"/>
                <a:ext cx="3794270" cy="807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tan</a:t>
                </a:r>
                <a:r>
                  <a:rPr lang="en-US" sz="2800" dirty="0" err="1">
                    <a:solidFill>
                      <a:srgbClr val="0000CC"/>
                    </a:solidFill>
                    <a:cs typeface="NikoshBAN" pitchFamily="2" charset="0"/>
                  </a:rPr>
                  <a:t>A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cs typeface="NikoshBAN" pitchFamily="2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57" y="5416467"/>
                <a:ext cx="3794270" cy="807722"/>
              </a:xfrm>
              <a:prstGeom prst="rect">
                <a:avLst/>
              </a:prstGeom>
              <a:blipFill rotWithShape="1">
                <a:blip r:embed="rId10"/>
                <a:stretch>
                  <a:fillRect l="-3210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77334" y="4212250"/>
                <a:ext cx="3794270" cy="8477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cot</a:t>
                </a:r>
                <a:r>
                  <a:rPr lang="en-US" sz="2800" dirty="0" err="1" smtClean="0">
                    <a:solidFill>
                      <a:srgbClr val="00B050"/>
                    </a:solidFill>
                    <a:cs typeface="NikoshBAN" pitchFamily="2" charset="0"/>
                  </a:rPr>
                  <a:t>A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𝐵𝐶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7</m:t>
                            </m:r>
                          </m:e>
                        </m:rad>
                      </m:num>
                      <m:den>
                        <m:r>
                          <a:rPr lang="en-US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34" y="4212250"/>
                <a:ext cx="3794270" cy="847796"/>
              </a:xfrm>
              <a:prstGeom prst="rect">
                <a:avLst/>
              </a:prstGeom>
              <a:blipFill rotWithShape="1">
                <a:blip r:embed="rId11"/>
                <a:stretch>
                  <a:fillRect l="-3376" b="-9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709328" y="4968324"/>
                <a:ext cx="37942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CC"/>
                    </a:solidFill>
                    <a:cs typeface="NikoshBAN" pitchFamily="2" charset="0"/>
                  </a:rPr>
                  <a:t>cosecA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CC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cs typeface="NikoshBAN" pitchFamily="2" charset="0"/>
                          </a:rPr>
                          <m:t>𝐴𝐶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cs typeface="NikoshBAN" pitchFamily="2" charset="0"/>
                          </a:rPr>
                          <m:t>𝐴𝐵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328" y="4968324"/>
                <a:ext cx="3794270" cy="704295"/>
              </a:xfrm>
              <a:prstGeom prst="rect">
                <a:avLst/>
              </a:prstGeom>
              <a:blipFill rotWithShape="1">
                <a:blip r:embed="rId12"/>
                <a:stretch>
                  <a:fillRect l="-3376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777334" y="5606105"/>
                <a:ext cx="3794270" cy="7276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B050"/>
                    </a:solidFill>
                    <a:cs typeface="NikoshBAN" pitchFamily="2" charset="0"/>
                  </a:rPr>
                  <a:t>secA</a:t>
                </a:r>
                <a:r>
                  <a:rPr lang="en-US" sz="28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𝐴𝐶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7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34" y="5606105"/>
                <a:ext cx="3794270" cy="727635"/>
              </a:xfrm>
              <a:prstGeom prst="rect">
                <a:avLst/>
              </a:prstGeom>
              <a:blipFill rotWithShape="1">
                <a:blip r:embed="rId13"/>
                <a:stretch>
                  <a:fillRect l="-3376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722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7" grpId="0"/>
      <p:bldP spid="27" grpId="1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0" y="2166050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মিনিট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52531" y="914400"/>
            <a:ext cx="4562545" cy="990600"/>
            <a:chOff x="2362200" y="914400"/>
            <a:chExt cx="4562545" cy="990600"/>
          </a:xfrm>
        </p:grpSpPr>
        <p:sp>
          <p:nvSpPr>
            <p:cNvPr id="4" name="Rounded Rectangle 3"/>
            <p:cNvSpPr/>
            <p:nvPr/>
          </p:nvSpPr>
          <p:spPr>
            <a:xfrm>
              <a:off x="2362200" y="914400"/>
              <a:ext cx="4562545" cy="990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67490" y="1043207"/>
              <a:ext cx="426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solidFill>
                    <a:srgbClr val="0000CC"/>
                  </a:solidFill>
                  <a:effectLst>
                    <a:outerShdw blurRad="53975" dist="22860" dir="5400000" algn="tl" rotWithShape="0">
                      <a:srgbClr val="000000">
                        <a:alpha val="5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40224" y="2904714"/>
            <a:ext cx="8146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buFont typeface="Wingdings" pitchFamily="2" charset="2"/>
              <a:buChar char="q"/>
              <a:defRPr/>
            </a:pPr>
            <a:r>
              <a:rPr lang="bn-BD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সকল শিক্ষার্থী 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টি গ্রুপে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বিভক্ত হয়ে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গুলোর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7-Point Star 7"/>
          <p:cNvSpPr/>
          <p:nvPr/>
        </p:nvSpPr>
        <p:spPr>
          <a:xfrm>
            <a:off x="540223" y="4267200"/>
            <a:ext cx="458337" cy="4572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1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548185" y="5181600"/>
            <a:ext cx="450376" cy="53340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49" y="4257610"/>
            <a:ext cx="7141351" cy="466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60" y="5076773"/>
            <a:ext cx="7706801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3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241995"/>
            <a:ext cx="8534400" cy="1715869"/>
            <a:chOff x="76200" y="241995"/>
            <a:chExt cx="8839200" cy="1715869"/>
          </a:xfrm>
        </p:grpSpPr>
        <p:sp>
          <p:nvSpPr>
            <p:cNvPr id="3" name="Round Diagonal Corner Rectangle 2"/>
            <p:cNvSpPr/>
            <p:nvPr/>
          </p:nvSpPr>
          <p:spPr>
            <a:xfrm>
              <a:off x="76200" y="241995"/>
              <a:ext cx="8839200" cy="1524000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165673" y="381000"/>
              <a:ext cx="2010487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BD" sz="6000" b="1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05600" y="1219200"/>
              <a:ext cx="196734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সময়ঃ ৩ মিনিট 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04800" y="2316540"/>
                <a:ext cx="8534400" cy="2558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১।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সমকোণী ত্রিভুজের ক্ষেত্রে পিথাগোরাসের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উপপাদ্যটি নিচের কোনটি ?</a:t>
                </a:r>
              </a:p>
              <a:p>
                <a:r>
                  <a:rPr lang="bn-IN" sz="2400" dirty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ক)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( 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অতিভূজ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sup>
                    </m:sSup>
                    <m:r>
                      <a:rPr lang="bn-IN" sz="2400" b="1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bn-IN" sz="24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( 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 )</m:t>
                        </m:r>
                      </m:e>
                      <m:sup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r>
                      <a:rPr lang="bn-IN" sz="2400" b="1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bn-IN" sz="24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( 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খ)</a:t>
                </a:r>
                <a:r>
                  <a:rPr lang="bn-IN" sz="2400" b="1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sup>
                    </m:sSup>
                    <m:r>
                      <a:rPr lang="bn-IN" sz="2400" b="1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bn-IN" sz="24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( 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 )</m:t>
                        </m:r>
                      </m:e>
                      <m:sup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r>
                      <a:rPr lang="bn-IN" sz="2400" b="1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bn-IN" sz="24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অতিভূজ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গ)</a:t>
                </a:r>
                <a:r>
                  <a:rPr lang="bn-IN" sz="2400" b="1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sup>
                    </m:sSup>
                    <m:r>
                      <a:rPr lang="bn-IN" sz="2400" b="1">
                        <a:latin typeface="Cambria Math"/>
                        <a:cs typeface="NikoshBAN" pitchFamily="2" charset="0"/>
                      </a:rPr>
                      <m:t>=</m:t>
                    </m:r>
                    <m:sSup>
                      <m:sSupPr>
                        <m:ctrlPr>
                          <a:rPr lang="bn-IN" sz="24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r>
                      <a:rPr lang="bn-IN" sz="2400" b="1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bn-IN" sz="24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অতিভূজ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	</a:t>
                </a:r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ঘ)</a:t>
                </a:r>
                <a:r>
                  <a:rPr lang="bn-IN" sz="2400" b="1" dirty="0">
                    <a:solidFill>
                      <a:srgbClr val="00B05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24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sup>
                    </m:sSup>
                    <m:r>
                      <a:rPr lang="bn-IN" sz="2400" b="1" i="0" smtClean="0">
                        <a:latin typeface="Cambria Math"/>
                        <a:cs typeface="NikoshBAN" pitchFamily="2" charset="0"/>
                      </a:rPr>
                      <m:t>+ </m:t>
                    </m:r>
                    <m:sSup>
                      <m:sSupPr>
                        <m:ctrlPr>
                          <a:rPr lang="bn-IN" sz="24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  <m:r>
                      <a:rPr lang="bn-IN" sz="2400" b="1">
                        <a:latin typeface="Cambria Math"/>
                        <a:cs typeface="NikoshBAN" pitchFamily="2" charset="0"/>
                      </a:rPr>
                      <m:t>+</m:t>
                    </m:r>
                    <m:sSup>
                      <m:sSupPr>
                        <m:ctrlPr>
                          <a:rPr lang="bn-IN" sz="2400" b="1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অতিভূজ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  <m:r>
                          <a:rPr lang="bn-IN" sz="2400" b="1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24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২।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ABC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সমকোণী ত্রিভুজের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sin</a:t>
                </a:r>
                <a:r>
                  <a:rPr lang="en-US" sz="2400" dirty="0" err="1">
                    <a:cs typeface="NikoshBAN" pitchFamily="2" charset="0"/>
                  </a:rPr>
                  <a:t>A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হলে, </a:t>
                </a:r>
                <a:r>
                  <a:rPr lang="en-US" sz="2400" dirty="0" err="1">
                    <a:cs typeface="NikoshBAN" pitchFamily="2" charset="0"/>
                  </a:rPr>
                  <a:t>cosecA</a:t>
                </a:r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 =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?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16540"/>
                <a:ext cx="8534400" cy="2558264"/>
              </a:xfrm>
              <a:prstGeom prst="rect">
                <a:avLst/>
              </a:prstGeom>
              <a:blipFill rotWithShape="1">
                <a:blip r:embed="rId2"/>
                <a:stretch>
                  <a:fillRect l="-1071" t="-1905" b="-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590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1"/>
          <p:cNvSpPr/>
          <p:nvPr/>
        </p:nvSpPr>
        <p:spPr>
          <a:xfrm>
            <a:off x="1419046" y="381000"/>
            <a:ext cx="6147495" cy="12828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</a:rPr>
              <a:t>বাড়ীর কাজ </a:t>
            </a:r>
            <a:endParaRPr lang="en-US" sz="4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04800" y="2316540"/>
                <a:ext cx="8382000" cy="2193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ABC </a:t>
                </a:r>
                <a:r>
                  <a:rPr lang="bn-IN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সমকোণী </a:t>
                </a:r>
                <a:r>
                  <a:rPr lang="bn-IN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ত্রিভুজে </a:t>
                </a:r>
                <a:r>
                  <a:rPr lang="en-US" sz="3600" dirty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tan</a:t>
                </a:r>
                <a:r>
                  <a:rPr lang="az-Cyrl-AZ" sz="3600" dirty="0" smtClean="0">
                    <a:solidFill>
                      <a:srgbClr val="0000CC"/>
                    </a:solidFill>
                    <a:cs typeface="NikoshBAN" pitchFamily="2" charset="0"/>
                  </a:rPr>
                  <a:t> 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>
                    <a:solidFill>
                      <a:srgbClr val="0000CC"/>
                    </a:solidFill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CC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CC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0000CC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bn-IN" sz="36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endParaRPr lang="en-US" sz="36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ক)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অতিভূজ এর মান বের কর</a:t>
                </a:r>
                <a:r>
                  <a:rPr lang="en-US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bn-IN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4000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খ) </a:t>
                </a:r>
                <a:r>
                  <a:rPr lang="en-US" sz="4000" b="1" cap="all" dirty="0" err="1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ত্রিকোণমিতিক</a:t>
                </a:r>
                <a:r>
                  <a:rPr lang="en-US" sz="4000" b="1" cap="all" dirty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000" b="1" cap="all" dirty="0" err="1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অনুপাত</a:t>
                </a:r>
                <a:r>
                  <a:rPr lang="bn-IN" sz="4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 সমুহ নির্নয় কর </a:t>
                </a:r>
                <a:r>
                  <a:rPr lang="bn-IN" sz="4000" b="1" cap="all" dirty="0" smtClean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NikoshBAN" pitchFamily="2" charset="0"/>
                    <a:cs typeface="NikoshBAN" pitchFamily="2" charset="0"/>
                  </a:rPr>
                  <a:t>। 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316540"/>
                <a:ext cx="8382000" cy="2193934"/>
              </a:xfrm>
              <a:prstGeom prst="rect">
                <a:avLst/>
              </a:prstGeom>
              <a:blipFill rotWithShape="1">
                <a:blip r:embed="rId2"/>
                <a:stretch>
                  <a:fillRect l="-254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0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9" y="403286"/>
            <a:ext cx="6071602" cy="605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9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8210" y="304800"/>
            <a:ext cx="8503693" cy="11233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720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IN" sz="5400" b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184" y="1572682"/>
            <a:ext cx="1932572" cy="2447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52532" y="4020607"/>
            <a:ext cx="3333668" cy="200054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জিয়াউল হক ভূঁঞা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গণিত </a:t>
            </a:r>
          </a:p>
          <a:p>
            <a:r>
              <a:rPr lang="bn-IN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ফেনী আলীয়া কামিল মাদ্রাসা</a:t>
            </a:r>
            <a:endParaRPr lang="en-US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01830123185</a:t>
            </a:r>
            <a:endParaRPr lang="bn-IN" sz="2800" b="1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10100" y="2105618"/>
            <a:ext cx="3838327" cy="3416320"/>
            <a:chOff x="4610100" y="2105618"/>
            <a:chExt cx="3838327" cy="3416320"/>
          </a:xfrm>
        </p:grpSpPr>
        <p:sp>
          <p:nvSpPr>
            <p:cNvPr id="6" name="TextBox 5"/>
            <p:cNvSpPr txBox="1"/>
            <p:nvPr/>
          </p:nvSpPr>
          <p:spPr>
            <a:xfrm>
              <a:off x="4790827" y="2105618"/>
              <a:ext cx="3657600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800" b="1" dirty="0" smtClean="0">
                  <a:latin typeface="NikoshBAN" pitchFamily="2" charset="0"/>
                  <a:cs typeface="NikoshBAN" pitchFamily="2" charset="0"/>
                </a:rPr>
                <a:t>পাঠ পরিচিতি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নবম-দশম শ্রেণি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বিষয়ঃ গণিত </a:t>
              </a:r>
            </a:p>
            <a:p>
              <a:r>
                <a:rPr lang="bn-IN" sz="2800" b="1" dirty="0" smtClean="0">
                  <a:latin typeface="NikoshBAN" pitchFamily="2" charset="0"/>
                  <a:cs typeface="NikoshBAN" pitchFamily="2" charset="0"/>
                </a:rPr>
                <a:t>অধ্যায়ঃ ৯</a:t>
              </a:r>
              <a:endParaRPr lang="bn-IN" sz="2800" b="1" dirty="0">
                <a:latin typeface="NikoshBAN" pitchFamily="2" charset="0"/>
                <a:cs typeface="NikoshBAN" pitchFamily="2" charset="0"/>
              </a:endParaRPr>
            </a:p>
            <a:p>
              <a:r>
                <a:rPr lang="en-US" sz="2800" b="1" dirty="0" err="1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সময়ঃ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৪</a:t>
              </a:r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৫</a:t>
              </a:r>
              <a:r>
                <a:rPr lang="en-US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মিনিট</a:t>
              </a:r>
              <a:endParaRPr lang="bn-IN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তারিখঃ 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২২/০</a:t>
              </a:r>
              <a:r>
                <a:rPr lang="bn-IN" sz="2800" b="1" dirty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৪</a:t>
              </a:r>
              <a:r>
                <a:rPr lang="bn-IN" sz="2800" b="1" dirty="0" smtClean="0">
                  <a:solidFill>
                    <a:prstClr val="black"/>
                  </a:solidFill>
                  <a:latin typeface="Shonar Bangla" panose="020B0502040204020203" pitchFamily="34" charset="0"/>
                  <a:cs typeface="Shonar Bangla" panose="020B0502040204020203" pitchFamily="34" charset="0"/>
                </a:rPr>
                <a:t>/২০</a:t>
              </a:r>
              <a:endParaRPr lang="en-US" sz="2800" b="1" dirty="0">
                <a:solidFill>
                  <a:prstClr val="black"/>
                </a:solidFill>
                <a:latin typeface="Shonar Bangla" panose="020B0502040204020203" pitchFamily="34" charset="0"/>
                <a:cs typeface="Shonar Bangla" panose="020B0502040204020203" pitchFamily="34" charset="0"/>
              </a:endParaRPr>
            </a:p>
            <a:p>
              <a:endParaRPr lang="bn-IN" sz="2800" b="1" dirty="0" smtClean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610100" y="2128837"/>
              <a:ext cx="3657600" cy="685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6726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04220"/>
            <a:ext cx="8534400" cy="5639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810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নিচের চিত্রটি লক্ষ্য কর 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32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as-empty-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57200"/>
            <a:ext cx="8001000" cy="5976056"/>
          </a:xfrm>
          <a:prstGeom prst="rect">
            <a:avLst/>
          </a:prstGeom>
        </p:spPr>
      </p:pic>
      <p:sp>
        <p:nvSpPr>
          <p:cNvPr id="17" name="Arc 16"/>
          <p:cNvSpPr/>
          <p:nvPr/>
        </p:nvSpPr>
        <p:spPr>
          <a:xfrm rot="8381582">
            <a:off x="1418929" y="4026257"/>
            <a:ext cx="1286831" cy="1530394"/>
          </a:xfrm>
          <a:prstGeom prst="arc">
            <a:avLst>
              <a:gd name="adj1" fmla="val 14511903"/>
              <a:gd name="adj2" fmla="val 20852309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7"/>
          <p:cNvSpPr/>
          <p:nvPr/>
        </p:nvSpPr>
        <p:spPr>
          <a:xfrm rot="241910">
            <a:off x="1655692" y="4124844"/>
            <a:ext cx="1277951" cy="1623438"/>
          </a:xfrm>
          <a:prstGeom prst="arc">
            <a:avLst>
              <a:gd name="adj1" fmla="val 15407825"/>
              <a:gd name="adj2" fmla="val 45743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143000" y="838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" y="2438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দৈর্ঘ্য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71849" y="4840408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কোণ</a:t>
            </a:r>
            <a:r>
              <a:rPr lang="bn-BD" sz="24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1295400" y="2590800"/>
            <a:ext cx="9144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Arrow 29"/>
          <p:cNvSpPr/>
          <p:nvPr/>
        </p:nvSpPr>
        <p:spPr>
          <a:xfrm>
            <a:off x="3657600" y="2971800"/>
            <a:ext cx="914400" cy="3048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14197249">
            <a:off x="2364397" y="5706569"/>
            <a:ext cx="914400" cy="3048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ight Arrow 31"/>
          <p:cNvSpPr/>
          <p:nvPr/>
        </p:nvSpPr>
        <p:spPr>
          <a:xfrm rot="8688121">
            <a:off x="2982326" y="4118336"/>
            <a:ext cx="914400" cy="326567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228600" y="3048000"/>
            <a:ext cx="3886200" cy="762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2" idx="0"/>
          </p:cNvCxnSpPr>
          <p:nvPr/>
        </p:nvCxnSpPr>
        <p:spPr>
          <a:xfrm rot="16200000" flipH="1" flipV="1">
            <a:off x="1085850" y="1504950"/>
            <a:ext cx="4572000" cy="24765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7" grpId="0"/>
      <p:bldP spid="28" grpId="0"/>
      <p:bldP spid="29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xxys-clari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219200"/>
            <a:ext cx="5791200" cy="4495800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rot="1598616">
            <a:off x="3137796" y="4818285"/>
            <a:ext cx="1342188" cy="2077681"/>
          </a:xfrm>
          <a:prstGeom prst="arc">
            <a:avLst>
              <a:gd name="adj1" fmla="val 15407825"/>
              <a:gd name="adj2" fmla="val 1887572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 rot="13085953">
            <a:off x="3850810" y="1259551"/>
            <a:ext cx="1342188" cy="2077681"/>
          </a:xfrm>
          <a:prstGeom prst="arc">
            <a:avLst>
              <a:gd name="adj1" fmla="val 15407825"/>
              <a:gd name="adj2" fmla="val 18875724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3162300" y="2933700"/>
            <a:ext cx="2895600" cy="2514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4456906" y="4153694"/>
            <a:ext cx="2896394" cy="7540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352800" y="5638800"/>
            <a:ext cx="25908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381000"/>
            <a:ext cx="8539161" cy="2179162"/>
            <a:chOff x="990600" y="381000"/>
            <a:chExt cx="8005761" cy="2179162"/>
          </a:xfrm>
        </p:grpSpPr>
        <p:sp>
          <p:nvSpPr>
            <p:cNvPr id="3" name="Rounded Rectangle 2"/>
            <p:cNvSpPr/>
            <p:nvPr/>
          </p:nvSpPr>
          <p:spPr>
            <a:xfrm>
              <a:off x="990600" y="408709"/>
              <a:ext cx="6781800" cy="1219200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676400" y="399871"/>
              <a:ext cx="3990195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sz="7200" b="1" dirty="0">
                  <a:latin typeface="NikoshBAN" pitchFamily="2" charset="0"/>
                  <a:cs typeface="NikoshBAN" pitchFamily="2" charset="0"/>
                </a:rPr>
                <a:t>আজকের পাঠ</a:t>
              </a:r>
              <a:endParaRPr lang="en-US" sz="7200" dirty="0"/>
            </a:p>
          </p:txBody>
        </p:sp>
        <p:pic>
          <p:nvPicPr>
            <p:cNvPr id="5" name="Picture 2" descr="C:\Users\DOEL\Pictures\Book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48436" y="381000"/>
              <a:ext cx="2447925" cy="217916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</p:grpSp>
      <p:grpSp>
        <p:nvGrpSpPr>
          <p:cNvPr id="10" name="Group 9"/>
          <p:cNvGrpSpPr/>
          <p:nvPr/>
        </p:nvGrpSpPr>
        <p:grpSpPr>
          <a:xfrm>
            <a:off x="609600" y="3125602"/>
            <a:ext cx="7848600" cy="2123146"/>
            <a:chOff x="609600" y="3125602"/>
            <a:chExt cx="7848600" cy="2123146"/>
          </a:xfrm>
        </p:grpSpPr>
        <p:grpSp>
          <p:nvGrpSpPr>
            <p:cNvPr id="6" name="Group 5"/>
            <p:cNvGrpSpPr/>
            <p:nvPr/>
          </p:nvGrpSpPr>
          <p:grpSpPr>
            <a:xfrm>
              <a:off x="609600" y="3125602"/>
              <a:ext cx="7848600" cy="2123146"/>
              <a:chOff x="609600" y="3352800"/>
              <a:chExt cx="7848600" cy="1676400"/>
            </a:xfrm>
          </p:grpSpPr>
          <p:sp>
            <p:nvSpPr>
              <p:cNvPr id="7" name="Parallelogram 6"/>
              <p:cNvSpPr/>
              <p:nvPr/>
            </p:nvSpPr>
            <p:spPr>
              <a:xfrm>
                <a:off x="609600" y="3352800"/>
                <a:ext cx="7848600" cy="1676400"/>
              </a:xfrm>
              <a:prstGeom prst="parallelogram">
                <a:avLst/>
              </a:prstGeom>
              <a:solidFill>
                <a:srgbClr val="92D050"/>
              </a:solidFill>
              <a:ln w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07560" y="3498407"/>
                <a:ext cx="7086514" cy="801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bn-IN" sz="60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828800" y="3244334"/>
              <a:ext cx="5101076" cy="16312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ত্রিকোণমিতি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359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lowchart: Internal Storage 2"/>
            <p:cNvSpPr/>
            <p:nvPr/>
          </p:nvSpPr>
          <p:spPr>
            <a:xfrm>
              <a:off x="0" y="0"/>
              <a:ext cx="9144000" cy="6858000"/>
            </a:xfrm>
            <a:prstGeom prst="flowChartInternalStorage">
              <a:avLst/>
            </a:prstGeom>
            <a:solidFill>
              <a:schemeClr val="bg1"/>
            </a:solidFill>
            <a:ln w="76200" cmpd="tri">
              <a:solidFill>
                <a:schemeClr val="tx1">
                  <a:alpha val="8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24000" y="207818"/>
              <a:ext cx="5410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>
                  <a:latin typeface="Nikosh" pitchFamily="2" charset="0"/>
                  <a:cs typeface="Nikosh" pitchFamily="2" charset="0"/>
                </a:rPr>
                <a:t>পাঠ শেষে শিক্ষার্থীরা</a:t>
              </a:r>
              <a:r>
                <a:rPr lang="bn-IN" sz="4000" b="1" dirty="0">
                  <a:latin typeface="Nikosh" pitchFamily="2" charset="0"/>
                  <a:cs typeface="Nikosh" pitchFamily="2" charset="0"/>
                </a:rPr>
                <a:t>------ </a:t>
              </a:r>
              <a:endParaRPr lang="en-US" sz="4000" b="1" dirty="0">
                <a:latin typeface="Nikosh" pitchFamily="2" charset="0"/>
                <a:cs typeface="Nikosh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71600" y="1219200"/>
            <a:ext cx="7620000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1।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সূক্ষ্ণকোনের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bn-IN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গুলোর ধ্রুবতা যাচাই করে প্রমাণ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bn-IN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সূক্ষ্ণকোনের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পারস্পারিক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 করে গাণিতিক সমস্যা সমাধান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chemeClr val="accent3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2895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Cos</a:t>
            </a:r>
            <a:r>
              <a:rPr lang="az-Cyrl-AZ" sz="3200" dirty="0" smtClean="0">
                <a:solidFill>
                  <a:srgbClr val="002060"/>
                </a:solidFill>
                <a:cs typeface="NikoshBAN" pitchFamily="2" charset="0"/>
              </a:rPr>
              <a:t>Ө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571500" y="4817477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Tan</a:t>
            </a:r>
            <a:r>
              <a:rPr lang="az-Cyrl-AZ" sz="3200" dirty="0" smtClean="0">
                <a:solidFill>
                  <a:srgbClr val="92D050"/>
                </a:solidFill>
                <a:cs typeface="NikoshBAN" pitchFamily="2" charset="0"/>
              </a:rPr>
              <a:t>Ө</a:t>
            </a:r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24400" y="4902677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Cot</a:t>
            </a:r>
            <a:r>
              <a:rPr lang="az-Cyrl-AZ" sz="3200" dirty="0" smtClean="0">
                <a:solidFill>
                  <a:srgbClr val="00B050"/>
                </a:solidFill>
                <a:cs typeface="NikoshBAN" pitchFamily="2" charset="0"/>
              </a:rPr>
              <a:t>Ө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996625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Sec</a:t>
            </a:r>
            <a:r>
              <a:rPr lang="az-Cyrl-AZ" sz="3200" dirty="0" smtClean="0">
                <a:solidFill>
                  <a:srgbClr val="00B0F0"/>
                </a:solidFill>
                <a:cs typeface="NikoshBAN" pitchFamily="2" charset="0"/>
              </a:rPr>
              <a:t>Ө</a:t>
            </a:r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4572001" y="1688812"/>
            <a:ext cx="2514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Cosec</a:t>
            </a:r>
            <a:r>
              <a:rPr lang="az-Cyrl-AZ" sz="3200" dirty="0" smtClean="0">
                <a:solidFill>
                  <a:srgbClr val="0070C0"/>
                </a:solidFill>
                <a:cs typeface="NikoshBAN" pitchFamily="2" charset="0"/>
              </a:rPr>
              <a:t>Ө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=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647700" y="838200"/>
            <a:ext cx="7848600" cy="4928175"/>
            <a:chOff x="609600" y="838200"/>
            <a:chExt cx="7848600" cy="4928175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1396425"/>
              <a:ext cx="2514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Sin</a:t>
              </a:r>
              <a:r>
                <a:rPr lang="az-Cyrl-AZ" sz="3200" dirty="0" smtClean="0">
                  <a:solidFill>
                    <a:srgbClr val="FF0000"/>
                  </a:solidFill>
                  <a:cs typeface="NikoshBAN" pitchFamily="2" charset="0"/>
                </a:rPr>
                <a:t>Ө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= </a:t>
              </a:r>
              <a:endPara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0" y="8382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43200" y="15240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667000" y="43434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05600" y="13716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391400" y="51816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3400" y="405825"/>
            <a:ext cx="3427864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ত্রিকোণমিতিক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3400" y="2895600"/>
                <a:ext cx="3657600" cy="1041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Cos</a:t>
                </a:r>
                <a:r>
                  <a:rPr lang="az-Cyrl-AZ" sz="3200" dirty="0" smtClean="0">
                    <a:solidFill>
                      <a:srgbClr val="002060"/>
                    </a:solidFill>
                    <a:cs typeface="NikoshBAN" pitchFamily="2" charset="0"/>
                  </a:rPr>
                  <a:t>Ө</a:t>
                </a:r>
                <a:r>
                  <a:rPr lang="en-US" sz="3200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  <m:r>
                          <a:rPr lang="bn-IN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002060"/>
                            </a:solidFill>
                            <a:latin typeface="Cambria Math"/>
                            <a:cs typeface="NikoshBAN" pitchFamily="2" charset="0"/>
                          </a:rPr>
                          <m:t>অতিভূজ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95600"/>
                <a:ext cx="3657600" cy="1041952"/>
              </a:xfrm>
              <a:prstGeom prst="rect">
                <a:avLst/>
              </a:prstGeom>
              <a:blipFill rotWithShape="1">
                <a:blip r:embed="rId2"/>
                <a:stretch>
                  <a:fillRect l="-4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rot="10800000" flipV="1">
                <a:off x="571500" y="4634607"/>
                <a:ext cx="2590800" cy="950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Tan</a:t>
                </a:r>
                <a:r>
                  <a:rPr lang="az-Cyrl-AZ" sz="3200" dirty="0" smtClean="0">
                    <a:solidFill>
                      <a:schemeClr val="accent2">
                        <a:lumMod val="50000"/>
                      </a:schemeClr>
                    </a:solidFill>
                    <a:cs typeface="NikoshBAN" pitchFamily="2" charset="0"/>
                  </a:rPr>
                  <a:t>Ө</a:t>
                </a:r>
                <a:r>
                  <a:rPr lang="en-US" sz="3200" dirty="0" smtClean="0">
                    <a:solidFill>
                      <a:schemeClr val="accent2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  <m:r>
                          <a:rPr lang="bn-IN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  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571500" y="4634607"/>
                <a:ext cx="2590800" cy="950517"/>
              </a:xfrm>
              <a:prstGeom prst="rect">
                <a:avLst/>
              </a:prstGeom>
              <a:blipFill rotWithShape="1">
                <a:blip r:embed="rId3"/>
                <a:stretch>
                  <a:fillRect l="-6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24400" y="4902677"/>
                <a:ext cx="2895600" cy="920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Cot</a:t>
                </a:r>
                <a:r>
                  <a:rPr lang="az-Cyrl-AZ" sz="3200" dirty="0" smtClean="0">
                    <a:solidFill>
                      <a:srgbClr val="00B050"/>
                    </a:solidFill>
                    <a:cs typeface="NikoshBAN" pitchFamily="2" charset="0"/>
                  </a:rPr>
                  <a:t>Ө</a:t>
                </a:r>
                <a:r>
                  <a:rPr lang="en-US" sz="32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  <m:r>
                          <a:rPr lang="bn-IN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  <m:r>
                          <a:rPr lang="bn-IN" sz="3200" b="0" i="1" smtClean="0">
                            <a:solidFill>
                              <a:srgbClr val="00B05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400" y="4902677"/>
                <a:ext cx="2895600" cy="920830"/>
              </a:xfrm>
              <a:prstGeom prst="rect">
                <a:avLst/>
              </a:prstGeom>
              <a:blipFill rotWithShape="1">
                <a:blip r:embed="rId4"/>
                <a:stretch>
                  <a:fillRect l="-5263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1999" y="2996625"/>
                <a:ext cx="3505199" cy="1041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Sec</a:t>
                </a:r>
                <a:r>
                  <a:rPr lang="az-Cyrl-AZ" sz="3200" dirty="0" smtClean="0">
                    <a:solidFill>
                      <a:srgbClr val="00B0F0"/>
                    </a:solidFill>
                    <a:cs typeface="NikoshBAN" pitchFamily="2" charset="0"/>
                  </a:rPr>
                  <a:t>Ө</a:t>
                </a:r>
                <a:r>
                  <a:rPr lang="en-US" sz="32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অতিভূজ</m:t>
                        </m:r>
                        <m:r>
                          <a:rPr lang="bn-IN" sz="32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00B0F0"/>
                            </a:solidFill>
                            <a:latin typeface="Cambria Math"/>
                            <a:cs typeface="NikoshBAN" pitchFamily="2" charset="0"/>
                          </a:rPr>
                          <m:t>ভূমি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9" y="2996625"/>
                <a:ext cx="3505199" cy="1041952"/>
              </a:xfrm>
              <a:prstGeom prst="rect">
                <a:avLst/>
              </a:prstGeom>
              <a:blipFill rotWithShape="1">
                <a:blip r:embed="rId5"/>
                <a:stretch>
                  <a:fillRect l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0800000" flipV="1">
                <a:off x="4571998" y="1520786"/>
                <a:ext cx="3505201" cy="920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Cosec</a:t>
                </a:r>
                <a:r>
                  <a:rPr lang="az-Cyrl-AZ" sz="3200" dirty="0" smtClean="0">
                    <a:solidFill>
                      <a:srgbClr val="0070C0"/>
                    </a:solidFill>
                    <a:cs typeface="NikoshBAN" pitchFamily="2" charset="0"/>
                  </a:rPr>
                  <a:t>Ө</a:t>
                </a:r>
                <a:r>
                  <a:rPr lang="en-US" sz="3200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অতিভূজ</m:t>
                        </m:r>
                        <m:r>
                          <a:rPr lang="bn-IN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3200" b="0" i="1" smtClean="0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লম্ব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4571998" y="1520786"/>
                <a:ext cx="3505201" cy="920830"/>
              </a:xfrm>
              <a:prstGeom prst="rect">
                <a:avLst/>
              </a:prstGeom>
              <a:blipFill rotWithShape="1">
                <a:blip r:embed="rId6"/>
                <a:stretch>
                  <a:fillRect l="-4348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11"/>
          <p:cNvGrpSpPr/>
          <p:nvPr/>
        </p:nvGrpSpPr>
        <p:grpSpPr>
          <a:xfrm>
            <a:off x="647700" y="838200"/>
            <a:ext cx="7848600" cy="4928175"/>
            <a:chOff x="609600" y="838200"/>
            <a:chExt cx="7848600" cy="49281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09600" y="1396425"/>
                  <a:ext cx="2781300" cy="9505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Sin</a:t>
                  </a:r>
                  <a:r>
                    <a:rPr lang="az-Cyrl-AZ" sz="3200" dirty="0" smtClean="0">
                      <a:solidFill>
                        <a:srgbClr val="FF0000"/>
                      </a:solidFill>
                      <a:cs typeface="NikoshBAN" pitchFamily="2" charset="0"/>
                    </a:rPr>
                    <a:t>Ө</a:t>
                  </a:r>
                  <a:r>
                    <a:rPr lang="en-US" sz="3200" dirty="0" smtClean="0">
                      <a:solidFill>
                        <a:srgbClr val="FF0000"/>
                      </a:solidFill>
                      <a:latin typeface="NikoshBAN" pitchFamily="2" charset="0"/>
                      <a:cs typeface="NikoshBAN" pitchFamily="2" charset="0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r>
                            <a:rPr lang="bn-IN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itchFamily="2" charset="0"/>
                            </a:rPr>
                            <m:t>লম্ব</m:t>
                          </m:r>
                        </m:num>
                        <m:den>
                          <m:r>
                            <a:rPr lang="bn-IN" sz="3200" b="0" i="1" smtClean="0">
                              <a:solidFill>
                                <a:srgbClr val="FF0000"/>
                              </a:solidFill>
                              <a:latin typeface="Cambria Math"/>
                              <a:cs typeface="NikoshBAN" pitchFamily="2" charset="0"/>
                            </a:rPr>
                            <m:t>অতিভূজ</m:t>
                          </m:r>
                        </m:den>
                      </m:f>
                    </m:oMath>
                  </a14:m>
                  <a:endParaRPr lang="en-US" sz="3200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396425"/>
                  <a:ext cx="2781300" cy="950517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5470" r="-4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590800" y="8382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3200" y="15240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67000" y="43434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05600" y="13716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 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91400" y="5181600"/>
              <a:ext cx="1066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549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2083</TotalTime>
  <Words>393</Words>
  <Application>Microsoft Office PowerPoint</Application>
  <PresentationFormat>On-screen Show (4:3)</PresentationFormat>
  <Paragraphs>85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F. MASUD</dc:creator>
  <cp:lastModifiedBy>DELL</cp:lastModifiedBy>
  <cp:revision>362</cp:revision>
  <dcterms:created xsi:type="dcterms:W3CDTF">2006-08-16T00:00:00Z</dcterms:created>
  <dcterms:modified xsi:type="dcterms:W3CDTF">2020-05-02T05:17:57Z</dcterms:modified>
</cp:coreProperties>
</file>