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6" r:id="rId4"/>
    <p:sldId id="259" r:id="rId5"/>
    <p:sldId id="258" r:id="rId6"/>
    <p:sldId id="260" r:id="rId7"/>
    <p:sldId id="272" r:id="rId8"/>
    <p:sldId id="261" r:id="rId9"/>
    <p:sldId id="262" r:id="rId10"/>
    <p:sldId id="263" r:id="rId11"/>
    <p:sldId id="268" r:id="rId12"/>
    <p:sldId id="264" r:id="rId13"/>
    <p:sldId id="265" r:id="rId14"/>
    <p:sldId id="267" r:id="rId15"/>
    <p:sldId id="269" r:id="rId16"/>
    <p:sldId id="271" r:id="rId17"/>
    <p:sldId id="270"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8839200" cy="6248400"/>
          </a:xfrm>
          <a:prstGeom prst="rect">
            <a:avLst/>
          </a:prstGeom>
        </p:spPr>
      </p:pic>
      <p:sp>
        <p:nvSpPr>
          <p:cNvPr id="8" name="TextBox 7"/>
          <p:cNvSpPr txBox="1"/>
          <p:nvPr/>
        </p:nvSpPr>
        <p:spPr>
          <a:xfrm>
            <a:off x="2667000" y="152400"/>
            <a:ext cx="4267200" cy="1200329"/>
          </a:xfrm>
          <a:prstGeom prst="rect">
            <a:avLst/>
          </a:prstGeom>
          <a:noFill/>
        </p:spPr>
        <p:txBody>
          <a:bodyPr wrap="square" rtlCol="0">
            <a:spAutoFit/>
          </a:bodyPr>
          <a:lstStyle/>
          <a:p>
            <a:pPr algn="ctr"/>
            <a:r>
              <a:rPr lang="bn-IN" sz="7200" dirty="0" smtClean="0">
                <a:solidFill>
                  <a:srgbClr val="FFFF00"/>
                </a:solidFill>
                <a:latin typeface="NikoshBAN" pitchFamily="2" charset="0"/>
                <a:cs typeface="NikoshBAN" pitchFamily="2" charset="0"/>
              </a:rPr>
              <a:t>স্বাগতম</a:t>
            </a:r>
            <a:endParaRPr lang="en-US" sz="7200" dirty="0">
              <a:solidFill>
                <a:srgbClr val="FFFF00"/>
              </a:solidFill>
              <a:latin typeface="NikoshBAN" pitchFamily="2" charset="0"/>
              <a:cs typeface="NikoshBAN" pitchFamily="2" charset="0"/>
            </a:endParaRPr>
          </a:p>
        </p:txBody>
      </p:sp>
    </p:spTree>
    <p:extLst>
      <p:ext uri="{BB962C8B-B14F-4D97-AF65-F5344CB8AC3E}">
        <p14:creationId xmlns:p14="http://schemas.microsoft.com/office/powerpoint/2010/main" val="150348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5071"/>
            <a:ext cx="8382000" cy="1200329"/>
          </a:xfrm>
          <a:prstGeom prst="rect">
            <a:avLst/>
          </a:prstGeom>
          <a:noFill/>
        </p:spPr>
        <p:txBody>
          <a:bodyPr wrap="square" rtlCol="0">
            <a:spAutoFit/>
          </a:bodyPr>
          <a:lstStyle/>
          <a:p>
            <a:pPr algn="ctr"/>
            <a:r>
              <a:rPr lang="bn-IN" sz="7200" dirty="0" smtClean="0">
                <a:solidFill>
                  <a:srgbClr val="FF0000"/>
                </a:solidFill>
                <a:latin typeface="NikoshBAN" pitchFamily="2" charset="0"/>
                <a:cs typeface="NikoshBAN" pitchFamily="2" charset="0"/>
              </a:rPr>
              <a:t>মাদকাসক্ত ব্যাক্তি</a:t>
            </a:r>
            <a:endParaRPr lang="en-US" sz="7200" dirty="0">
              <a:solidFill>
                <a:srgbClr val="FF0000"/>
              </a:solidFill>
              <a:latin typeface="NikoshBAN" pitchFamily="2" charset="0"/>
              <a:cs typeface="NikoshBAN" pitchFamily="2"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189300"/>
            <a:ext cx="8701406" cy="5363900"/>
          </a:xfrm>
          <a:prstGeom prst="rect">
            <a:avLst/>
          </a:prstGeom>
        </p:spPr>
      </p:pic>
    </p:spTree>
    <p:extLst>
      <p:ext uri="{BB962C8B-B14F-4D97-AF65-F5344CB8AC3E}">
        <p14:creationId xmlns:p14="http://schemas.microsoft.com/office/powerpoint/2010/main" val="47767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8229600" cy="1200329"/>
          </a:xfrm>
          <a:prstGeom prst="rect">
            <a:avLst/>
          </a:prstGeom>
          <a:noFill/>
        </p:spPr>
        <p:txBody>
          <a:bodyPr wrap="square" rtlCol="0">
            <a:spAutoFit/>
          </a:bodyPr>
          <a:lstStyle/>
          <a:p>
            <a:pPr algn="ctr"/>
            <a:r>
              <a:rPr lang="bn-IN" sz="7200" dirty="0" smtClean="0">
                <a:latin typeface="NikoshBAN" pitchFamily="2" charset="0"/>
                <a:cs typeface="NikoshBAN" pitchFamily="2" charset="0"/>
              </a:rPr>
              <a:t>একক কাজ</a:t>
            </a:r>
            <a:endParaRPr lang="en-US" sz="7200" dirty="0">
              <a:latin typeface="NikoshBAN" pitchFamily="2" charset="0"/>
              <a:cs typeface="NikoshBAN" pitchFamily="2" charset="0"/>
            </a:endParaRPr>
          </a:p>
        </p:txBody>
      </p:sp>
      <p:sp>
        <p:nvSpPr>
          <p:cNvPr id="3" name="TextBox 2"/>
          <p:cNvSpPr txBox="1"/>
          <p:nvPr/>
        </p:nvSpPr>
        <p:spPr>
          <a:xfrm>
            <a:off x="457200" y="2514600"/>
            <a:ext cx="8153400" cy="707886"/>
          </a:xfrm>
          <a:prstGeom prst="rect">
            <a:avLst/>
          </a:prstGeom>
          <a:noFill/>
        </p:spPr>
        <p:txBody>
          <a:bodyPr wrap="square" rtlCol="0">
            <a:spAutoFit/>
          </a:bodyPr>
          <a:lstStyle/>
          <a:p>
            <a:r>
              <a:rPr lang="bn-IN" sz="4000" dirty="0" smtClean="0">
                <a:latin typeface="NikoshBAN" pitchFamily="2" charset="0"/>
                <a:cs typeface="NikoshBAN" pitchFamily="2" charset="0"/>
              </a:rPr>
              <a:t>১।মাদকাসক্তির উপাদনসমূহ লিখ।</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32289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646331"/>
          </a:xfrm>
          <a:prstGeom prst="rect">
            <a:avLst/>
          </a:prstGeom>
          <a:noFill/>
        </p:spPr>
        <p:txBody>
          <a:bodyPr wrap="square" rtlCol="0">
            <a:spAutoFit/>
          </a:bodyPr>
          <a:lstStyle/>
          <a:p>
            <a:pPr algn="ctr"/>
            <a:r>
              <a:rPr lang="bn-IN" sz="3600" dirty="0" smtClean="0">
                <a:latin typeface="NikoshBAN" pitchFamily="2" charset="0"/>
                <a:cs typeface="NikoshBAN" pitchFamily="2" charset="0"/>
              </a:rPr>
              <a:t>মাদকাসক্তির লক্ষণ</a:t>
            </a:r>
            <a:endParaRPr lang="en-US" sz="3600" dirty="0">
              <a:latin typeface="NikoshBAN" pitchFamily="2" charset="0"/>
              <a:cs typeface="NikoshBAN" pitchFamily="2" charset="0"/>
            </a:endParaRPr>
          </a:p>
        </p:txBody>
      </p:sp>
      <p:sp>
        <p:nvSpPr>
          <p:cNvPr id="3" name="TextBox 2"/>
          <p:cNvSpPr txBox="1"/>
          <p:nvPr/>
        </p:nvSpPr>
        <p:spPr>
          <a:xfrm>
            <a:off x="0" y="838200"/>
            <a:ext cx="8991600" cy="6186309"/>
          </a:xfrm>
          <a:prstGeom prst="rect">
            <a:avLst/>
          </a:prstGeom>
          <a:noFill/>
        </p:spPr>
        <p:txBody>
          <a:bodyPr wrap="square" rtlCol="0">
            <a:spAutoFit/>
          </a:bodyPr>
          <a:lstStyle/>
          <a:p>
            <a:r>
              <a:rPr lang="bn-IN" sz="3600" dirty="0" smtClean="0">
                <a:latin typeface="NikoshBAN" pitchFamily="2" charset="0"/>
                <a:cs typeface="NikoshBAN" pitchFamily="2" charset="0"/>
              </a:rPr>
              <a:t>১।খাওয়ার প্রতি আকর্ষণ কমে যাওয়া</a:t>
            </a:r>
          </a:p>
          <a:p>
            <a:r>
              <a:rPr lang="bn-IN" sz="3600" dirty="0" smtClean="0">
                <a:latin typeface="NikoshBAN" pitchFamily="2" charset="0"/>
                <a:cs typeface="NikoshBAN" pitchFamily="2" charset="0"/>
              </a:rPr>
              <a:t>২।সবসময় অগোছালোভাবে থাকে</a:t>
            </a:r>
          </a:p>
          <a:p>
            <a:r>
              <a:rPr lang="bn-IN" sz="3600" dirty="0" smtClean="0">
                <a:latin typeface="NikoshBAN" pitchFamily="2" charset="0"/>
                <a:cs typeface="NikoshBAN" pitchFamily="2" charset="0"/>
              </a:rPr>
              <a:t>৩।দৃস্টিতে অস্বচ্ছতা এবংচোখ লাল হওয়া</a:t>
            </a:r>
          </a:p>
          <a:p>
            <a:r>
              <a:rPr lang="bn-IN" sz="3600" dirty="0" smtClean="0">
                <a:latin typeface="NikoshBAN" pitchFamily="2" charset="0"/>
                <a:cs typeface="NikoshBAN" pitchFamily="2" charset="0"/>
              </a:rPr>
              <a:t>৪।কোনো কিছুতে আগ্রহ না থাকা এবং ঘুম না হওয়া</a:t>
            </a:r>
          </a:p>
          <a:p>
            <a:r>
              <a:rPr lang="bn-IN" sz="3600" dirty="0" smtClean="0">
                <a:latin typeface="NikoshBAN" pitchFamily="2" charset="0"/>
                <a:cs typeface="NikoshBAN" pitchFamily="2" charset="0"/>
              </a:rPr>
              <a:t>৫।কর্মবিমুখতা হতাশা</a:t>
            </a:r>
          </a:p>
          <a:p>
            <a:r>
              <a:rPr lang="bn-IN" sz="3600" dirty="0" smtClean="0">
                <a:latin typeface="NikoshBAN" pitchFamily="2" charset="0"/>
                <a:cs typeface="NikoshBAN" pitchFamily="2" charset="0"/>
              </a:rPr>
              <a:t>৬।শরীরে অত্যধিক ঘাম নিঃসরণ</a:t>
            </a:r>
          </a:p>
          <a:p>
            <a:r>
              <a:rPr lang="bn-IN" sz="3600" dirty="0" smtClean="0">
                <a:latin typeface="NikoshBAN" pitchFamily="2" charset="0"/>
                <a:cs typeface="NikoshBAN" pitchFamily="2" charset="0"/>
              </a:rPr>
              <a:t>৭।সবসময় নিজেকে সবার থেকে দূর রাখা</a:t>
            </a:r>
          </a:p>
          <a:p>
            <a:r>
              <a:rPr lang="bn-IN" sz="3600" dirty="0" smtClean="0">
                <a:latin typeface="NikoshBAN" pitchFamily="2" charset="0"/>
                <a:cs typeface="NikoshBAN" pitchFamily="2" charset="0"/>
              </a:rPr>
              <a:t>৮।আলস্য ও উদ্বিগ্ন ভাব</a:t>
            </a:r>
          </a:p>
          <a:p>
            <a:r>
              <a:rPr lang="bn-IN" sz="3600" dirty="0" smtClean="0">
                <a:latin typeface="NikoshBAN" pitchFamily="2" charset="0"/>
                <a:cs typeface="NikoshBAN" pitchFamily="2" charset="0"/>
              </a:rPr>
              <a:t>৯।মনঃসংযোগ না থাকা, টাকা-পয়সা চুরি এমনকি মাদকের টাকার জন্য বাড়ির জিনিসপত্র সরিয়ে গোপনে বিক্রি করা ইত্যাদি।</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404511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915400" cy="1200329"/>
          </a:xfrm>
          <a:prstGeom prst="rect">
            <a:avLst/>
          </a:prstGeom>
          <a:noFill/>
        </p:spPr>
        <p:txBody>
          <a:bodyPr wrap="square" rtlCol="0">
            <a:spAutoFit/>
          </a:bodyPr>
          <a:lstStyle/>
          <a:p>
            <a:pPr algn="ctr"/>
            <a:r>
              <a:rPr lang="bn-IN" sz="7200" dirty="0" smtClean="0">
                <a:solidFill>
                  <a:srgbClr val="00B050"/>
                </a:solidFill>
                <a:latin typeface="NikoshBAN" pitchFamily="2" charset="0"/>
                <a:cs typeface="NikoshBAN" pitchFamily="2" charset="0"/>
              </a:rPr>
              <a:t>ড্রাগ আসক্তি নিয়ন্ত্রণ</a:t>
            </a:r>
            <a:endParaRPr lang="en-US" sz="7200" dirty="0">
              <a:solidFill>
                <a:srgbClr val="00B050"/>
              </a:solidFill>
              <a:latin typeface="NikoshBAN" pitchFamily="2" charset="0"/>
              <a:cs typeface="NikoshBAN" pitchFamily="2" charset="0"/>
            </a:endParaRPr>
          </a:p>
        </p:txBody>
      </p:sp>
      <p:sp>
        <p:nvSpPr>
          <p:cNvPr id="3" name="TextBox 2"/>
          <p:cNvSpPr txBox="1"/>
          <p:nvPr/>
        </p:nvSpPr>
        <p:spPr>
          <a:xfrm>
            <a:off x="0" y="1447800"/>
            <a:ext cx="9144000" cy="5632311"/>
          </a:xfrm>
          <a:prstGeom prst="rect">
            <a:avLst/>
          </a:prstGeom>
          <a:noFill/>
        </p:spPr>
        <p:txBody>
          <a:bodyPr wrap="square" rtlCol="0">
            <a:spAutoFit/>
          </a:bodyPr>
          <a:lstStyle/>
          <a:p>
            <a:r>
              <a:rPr lang="bn-IN" sz="4000" dirty="0" smtClean="0">
                <a:latin typeface="NikoshBAN" pitchFamily="2" charset="0"/>
                <a:cs typeface="NikoshBAN" pitchFamily="2" charset="0"/>
              </a:rPr>
              <a:t>কোন ব্যাক্তি ড্রাগের উপর আসক্ত হলে তা বন্ধ করা বেশ কঠিন কাজ।কারণ ড্রাগ আসক্ত মানুষ নিজের শরীরে মাদকের কুপ্রভাব বুঝতে পেরেও সেটা ছাড়তে পারে না।সঠিক চিকিৎসাব্যবস্থায় মাদকদ্রবে আসক্তি কমনো যায়।,তবে সে ক্ষেত্রে মাদকাসক্ত ব্যাক্তি যদি সহযোগিতা না করে তাহলে তেমন ব্যবস্থা দেওয়া যায় না।মাদক নিরাময় হাসপাতাল অথবা কেন্দ্রে মাদকাসক্ত মানুষকে ভর্তি করতে হবে এবং যথেস্ট সহনুভূতির সাথে তার চিকিৎসা করতে হবে।</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26842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610600" cy="5078313"/>
          </a:xfrm>
          <a:prstGeom prst="rect">
            <a:avLst/>
          </a:prstGeom>
          <a:noFill/>
        </p:spPr>
        <p:txBody>
          <a:bodyPr wrap="square" rtlCol="0">
            <a:spAutoFit/>
          </a:bodyPr>
          <a:lstStyle/>
          <a:p>
            <a:r>
              <a:rPr lang="bn-IN" sz="3600" dirty="0" smtClean="0">
                <a:latin typeface="NikoshBAN" pitchFamily="2" charset="0"/>
                <a:cs typeface="NikoshBAN" pitchFamily="2" charset="0"/>
              </a:rPr>
              <a:t>১।মাদকাসক্ত ব্যক্তিদের খুঁজে বের করা এবং তাদের চিকিৎসার ব্যবস্থা করা।</a:t>
            </a:r>
          </a:p>
          <a:p>
            <a:r>
              <a:rPr lang="bn-IN" sz="3600" dirty="0" smtClean="0">
                <a:latin typeface="NikoshBAN" pitchFamily="2" charset="0"/>
                <a:cs typeface="NikoshBAN" pitchFamily="2" charset="0"/>
              </a:rPr>
              <a:t>২।মাদকসক্ত ব্যক্তিকে পরামর্শ দেওয়া।</a:t>
            </a:r>
          </a:p>
          <a:p>
            <a:r>
              <a:rPr lang="bn-IN" sz="3600" dirty="0" smtClean="0">
                <a:latin typeface="NikoshBAN" pitchFamily="2" charset="0"/>
                <a:cs typeface="NikoshBAN" pitchFamily="2" charset="0"/>
              </a:rPr>
              <a:t>৩।পুনর্বাসন করে সমাজের স্বাভাবিক স্রোতে এনে স্বাভাবিক জীবনে ফিরিয়ে আনা।</a:t>
            </a:r>
          </a:p>
          <a:p>
            <a:r>
              <a:rPr lang="bn-IN" sz="3600" dirty="0" smtClean="0">
                <a:latin typeface="NikoshBAN" pitchFamily="2" charset="0"/>
                <a:cs typeface="NikoshBAN" pitchFamily="2" charset="0"/>
              </a:rPr>
              <a:t>৪।মাদক সেবন,বিক্রয় নিষিদ্ধ করা</a:t>
            </a:r>
          </a:p>
          <a:p>
            <a:r>
              <a:rPr lang="bn-IN" sz="3600" dirty="0" smtClean="0">
                <a:latin typeface="NikoshBAN" pitchFamily="2" charset="0"/>
                <a:cs typeface="NikoshBAN" pitchFamily="2" charset="0"/>
              </a:rPr>
              <a:t>৫।মাদক নিয়ন্ত্রণ আইন যথাযথভাবে প্রয়োগ করা।</a:t>
            </a:r>
          </a:p>
          <a:p>
            <a:r>
              <a:rPr lang="bn-IN" sz="3600" dirty="0" smtClean="0">
                <a:latin typeface="NikoshBAN" pitchFamily="2" charset="0"/>
                <a:cs typeface="NikoshBAN" pitchFamily="2" charset="0"/>
              </a:rPr>
              <a:t>৬।মাদক সেবনের কুপ্রভাবগুলো সরকারি ও বেসরকারি প্রচারমাধ্যম দ্বারা মানুষকে অবহিত করা।</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47716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305800" cy="1200329"/>
          </a:xfrm>
          <a:prstGeom prst="rect">
            <a:avLst/>
          </a:prstGeom>
          <a:noFill/>
        </p:spPr>
        <p:txBody>
          <a:bodyPr wrap="square" rtlCol="0">
            <a:spAutoFit/>
          </a:bodyPr>
          <a:lstStyle/>
          <a:p>
            <a:pPr algn="ctr"/>
            <a:r>
              <a:rPr lang="bn-IN" sz="7200" dirty="0" smtClean="0">
                <a:solidFill>
                  <a:srgbClr val="002060"/>
                </a:solidFill>
                <a:latin typeface="NikoshBAN" pitchFamily="2" charset="0"/>
                <a:cs typeface="NikoshBAN" pitchFamily="2" charset="0"/>
              </a:rPr>
              <a:t>জোড়ায় কাজ</a:t>
            </a:r>
            <a:endParaRPr lang="en-US" sz="7200" dirty="0">
              <a:solidFill>
                <a:srgbClr val="002060"/>
              </a:solidFill>
              <a:latin typeface="NikoshBAN" pitchFamily="2" charset="0"/>
              <a:cs typeface="NikoshBAN" pitchFamily="2" charset="0"/>
            </a:endParaRPr>
          </a:p>
        </p:txBody>
      </p:sp>
      <p:sp>
        <p:nvSpPr>
          <p:cNvPr id="3" name="TextBox 2"/>
          <p:cNvSpPr txBox="1"/>
          <p:nvPr/>
        </p:nvSpPr>
        <p:spPr>
          <a:xfrm>
            <a:off x="304800" y="2362200"/>
            <a:ext cx="8534400" cy="1446550"/>
          </a:xfrm>
          <a:prstGeom prst="rect">
            <a:avLst/>
          </a:prstGeom>
          <a:noFill/>
        </p:spPr>
        <p:txBody>
          <a:bodyPr wrap="square" rtlCol="0">
            <a:spAutoFit/>
          </a:bodyPr>
          <a:lstStyle/>
          <a:p>
            <a:r>
              <a:rPr lang="bn-IN" sz="4400" dirty="0" smtClean="0">
                <a:latin typeface="NikoshBAN" pitchFamily="2" charset="0"/>
                <a:cs typeface="NikoshBAN" pitchFamily="2" charset="0"/>
              </a:rPr>
              <a:t>১।ড্রাগ আসক্তি ব্যক্তি কোন কোন রোগে রোগাক্রান্ত হয় তা লিখ।</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410707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458200" cy="1200329"/>
          </a:xfrm>
          <a:prstGeom prst="rect">
            <a:avLst/>
          </a:prstGeom>
          <a:noFill/>
        </p:spPr>
        <p:txBody>
          <a:bodyPr wrap="square" rtlCol="0">
            <a:spAutoFit/>
          </a:bodyPr>
          <a:lstStyle/>
          <a:p>
            <a:pPr algn="ctr"/>
            <a:r>
              <a:rPr lang="bn-IN" sz="7200" dirty="0" smtClean="0">
                <a:solidFill>
                  <a:srgbClr val="0070C0"/>
                </a:solidFill>
                <a:latin typeface="NikoshBAN" pitchFamily="2" charset="0"/>
                <a:cs typeface="NikoshBAN" pitchFamily="2" charset="0"/>
              </a:rPr>
              <a:t>মুল্যায়ন</a:t>
            </a:r>
            <a:endParaRPr lang="en-US" sz="7200" dirty="0">
              <a:solidFill>
                <a:srgbClr val="0070C0"/>
              </a:solidFill>
              <a:latin typeface="NikoshBAN" pitchFamily="2" charset="0"/>
              <a:cs typeface="NikoshBAN" pitchFamily="2" charset="0"/>
            </a:endParaRPr>
          </a:p>
        </p:txBody>
      </p:sp>
      <p:sp>
        <p:nvSpPr>
          <p:cNvPr id="3" name="TextBox 2"/>
          <p:cNvSpPr txBox="1"/>
          <p:nvPr/>
        </p:nvSpPr>
        <p:spPr>
          <a:xfrm>
            <a:off x="471055" y="2362200"/>
            <a:ext cx="8458200" cy="1754326"/>
          </a:xfrm>
          <a:prstGeom prst="rect">
            <a:avLst/>
          </a:prstGeom>
          <a:noFill/>
        </p:spPr>
        <p:txBody>
          <a:bodyPr wrap="square" rtlCol="0">
            <a:spAutoFit/>
          </a:bodyPr>
          <a:lstStyle/>
          <a:p>
            <a:r>
              <a:rPr lang="bn-IN" sz="3600" dirty="0" smtClean="0">
                <a:latin typeface="NikoshBAN" pitchFamily="2" charset="0"/>
                <a:cs typeface="NikoshBAN" pitchFamily="2" charset="0"/>
              </a:rPr>
              <a:t>১।তামাক থেকে কোন ধরনের পদার্থ বের হয়।</a:t>
            </a:r>
          </a:p>
          <a:p>
            <a:r>
              <a:rPr lang="bn-IN" sz="3600" dirty="0" smtClean="0">
                <a:latin typeface="NikoshBAN" pitchFamily="2" charset="0"/>
                <a:cs typeface="NikoshBAN" pitchFamily="2" charset="0"/>
              </a:rPr>
              <a:t>২।ড্রাগ আসক্তি কি?</a:t>
            </a:r>
          </a:p>
          <a:p>
            <a:r>
              <a:rPr lang="bn-IN" sz="3600" dirty="0" smtClean="0">
                <a:latin typeface="NikoshBAN" pitchFamily="2" charset="0"/>
                <a:cs typeface="NikoshBAN" pitchFamily="2" charset="0"/>
              </a:rPr>
              <a:t>৩।তামাক কি দিয়ে তৈরি হয়।</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36596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14400"/>
            <a:ext cx="8153400" cy="1200329"/>
          </a:xfrm>
          <a:prstGeom prst="rect">
            <a:avLst/>
          </a:prstGeom>
          <a:noFill/>
        </p:spPr>
        <p:txBody>
          <a:bodyPr wrap="square" rtlCol="0">
            <a:spAutoFit/>
          </a:bodyPr>
          <a:lstStyle/>
          <a:p>
            <a:pPr algn="ctr"/>
            <a:r>
              <a:rPr lang="bn-IN" sz="7200" dirty="0" smtClean="0">
                <a:solidFill>
                  <a:srgbClr val="002060"/>
                </a:solidFill>
                <a:latin typeface="NikoshBAN" pitchFamily="2" charset="0"/>
                <a:cs typeface="NikoshBAN" pitchFamily="2" charset="0"/>
              </a:rPr>
              <a:t>বাড়ির কাজ</a:t>
            </a:r>
            <a:endParaRPr lang="en-US" sz="7200" dirty="0">
              <a:solidFill>
                <a:srgbClr val="002060"/>
              </a:solidFill>
              <a:latin typeface="NikoshBAN" pitchFamily="2" charset="0"/>
              <a:cs typeface="NikoshBAN" pitchFamily="2" charset="0"/>
            </a:endParaRPr>
          </a:p>
        </p:txBody>
      </p:sp>
      <p:sp>
        <p:nvSpPr>
          <p:cNvPr id="3" name="TextBox 2"/>
          <p:cNvSpPr txBox="1"/>
          <p:nvPr/>
        </p:nvSpPr>
        <p:spPr>
          <a:xfrm>
            <a:off x="152400" y="2362200"/>
            <a:ext cx="8839200" cy="1446550"/>
          </a:xfrm>
          <a:prstGeom prst="rect">
            <a:avLst/>
          </a:prstGeom>
          <a:noFill/>
        </p:spPr>
        <p:txBody>
          <a:bodyPr wrap="square" rtlCol="0">
            <a:spAutoFit/>
          </a:bodyPr>
          <a:lstStyle/>
          <a:p>
            <a:r>
              <a:rPr lang="bn-IN" sz="4400" dirty="0" smtClean="0">
                <a:latin typeface="NikoshBAN" pitchFamily="2" charset="0"/>
                <a:cs typeface="NikoshBAN" pitchFamily="2" charset="0"/>
              </a:rPr>
              <a:t>মাদকাসক্তির ফলে পরিবার ও সমাজের কি ধরনের প্রভাব পড়ে তা পয়েন্ট আকারে লিখে নিয়ে আসবে।</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471024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8813800" cy="6553200"/>
          </a:xfrm>
          <a:prstGeom prst="rect">
            <a:avLst/>
          </a:prstGeom>
        </p:spPr>
      </p:pic>
      <p:sp>
        <p:nvSpPr>
          <p:cNvPr id="5" name="Rectangle 4"/>
          <p:cNvSpPr/>
          <p:nvPr/>
        </p:nvSpPr>
        <p:spPr>
          <a:xfrm>
            <a:off x="-2286000" y="152400"/>
            <a:ext cx="7772400" cy="1200329"/>
          </a:xfrm>
          <a:prstGeom prst="rect">
            <a:avLst/>
          </a:prstGeom>
        </p:spPr>
        <p:txBody>
          <a:bodyPr wrap="square">
            <a:spAutoFit/>
          </a:bodyPr>
          <a:lstStyle/>
          <a:p>
            <a:pPr algn="ctr"/>
            <a:r>
              <a:rPr lang="bn-IN" sz="7200" dirty="0">
                <a:solidFill>
                  <a:srgbClr val="FFFF00"/>
                </a:solidFill>
                <a:latin typeface="NikoshBAN" pitchFamily="2" charset="0"/>
                <a:cs typeface="NikoshBAN" pitchFamily="2" charset="0"/>
              </a:rPr>
              <a:t>ধন্যবাদ</a:t>
            </a:r>
            <a:endParaRPr lang="en-US" sz="7200" dirty="0">
              <a:solidFill>
                <a:srgbClr val="FFFF00"/>
              </a:solidFill>
              <a:latin typeface="NikoshBAN" pitchFamily="2" charset="0"/>
              <a:cs typeface="NikoshBAN" pitchFamily="2" charset="0"/>
            </a:endParaRPr>
          </a:p>
        </p:txBody>
      </p:sp>
    </p:spTree>
    <p:extLst>
      <p:ext uri="{BB962C8B-B14F-4D97-AF65-F5344CB8AC3E}">
        <p14:creationId xmlns:p14="http://schemas.microsoft.com/office/powerpoint/2010/main" val="85971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28600"/>
            <a:ext cx="4038600" cy="923330"/>
          </a:xfrm>
          <a:prstGeom prst="rect">
            <a:avLst/>
          </a:prstGeom>
        </p:spPr>
        <p:txBody>
          <a:bodyPr wrap="square">
            <a:spAutoFit/>
          </a:bodyPr>
          <a:lstStyle/>
          <a:p>
            <a:r>
              <a:rPr lang="en-US" sz="5400" dirty="0" err="1">
                <a:latin typeface="NikoshBAN" pitchFamily="2" charset="0"/>
                <a:cs typeface="NikoshBAN" pitchFamily="2" charset="0"/>
              </a:rPr>
              <a:t>শিক্ষক</a:t>
            </a:r>
            <a:r>
              <a:rPr lang="en-US" sz="5400" dirty="0">
                <a:latin typeface="NikoshBAN" pitchFamily="2" charset="0"/>
                <a:cs typeface="NikoshBAN" pitchFamily="2" charset="0"/>
              </a:rPr>
              <a:t> </a:t>
            </a:r>
            <a:r>
              <a:rPr lang="en-US" sz="5400" dirty="0" err="1">
                <a:latin typeface="NikoshBAN" pitchFamily="2" charset="0"/>
                <a:cs typeface="NikoshBAN" pitchFamily="2" charset="0"/>
              </a:rPr>
              <a:t>পরিচিতি</a:t>
            </a:r>
            <a:endParaRPr lang="en-US" sz="5400" dirty="0">
              <a:latin typeface="NikoshBAN" pitchFamily="2" charset="0"/>
              <a:cs typeface="NikoshBAN" pitchFamily="2" charset="0"/>
            </a:endParaRPr>
          </a:p>
        </p:txBody>
      </p:sp>
      <p:sp>
        <p:nvSpPr>
          <p:cNvPr id="4" name="Rectangle 3"/>
          <p:cNvSpPr/>
          <p:nvPr/>
        </p:nvSpPr>
        <p:spPr>
          <a:xfrm>
            <a:off x="228600" y="1524000"/>
            <a:ext cx="4572000" cy="2677656"/>
          </a:xfrm>
          <a:prstGeom prst="rect">
            <a:avLst/>
          </a:prstGeom>
        </p:spPr>
        <p:txBody>
          <a:bodyPr>
            <a:spAutoFit/>
          </a:bodyPr>
          <a:lstStyle/>
          <a:p>
            <a:r>
              <a:rPr lang="en-US" sz="2800" dirty="0" err="1">
                <a:latin typeface="NikoshBAN" pitchFamily="2" charset="0"/>
                <a:cs typeface="NikoshBAN" pitchFamily="2" charset="0"/>
              </a:rPr>
              <a:t>মোঃআবুল</a:t>
            </a:r>
            <a:r>
              <a:rPr lang="en-US" sz="2800" dirty="0">
                <a:latin typeface="NikoshBAN" pitchFamily="2" charset="0"/>
                <a:cs typeface="NikoshBAN" pitchFamily="2" charset="0"/>
              </a:rPr>
              <a:t> </a:t>
            </a:r>
            <a:r>
              <a:rPr lang="en-US" sz="2800" dirty="0" err="1">
                <a:latin typeface="NikoshBAN" pitchFamily="2" charset="0"/>
                <a:cs typeface="NikoshBAN" pitchFamily="2" charset="0"/>
              </a:rPr>
              <a:t>বাশার</a:t>
            </a:r>
            <a:endParaRPr lang="en-US" sz="2800" dirty="0">
              <a:latin typeface="NikoshBAN" pitchFamily="2" charset="0"/>
              <a:cs typeface="NikoshBAN" pitchFamily="2" charset="0"/>
            </a:endParaRPr>
          </a:p>
          <a:p>
            <a:r>
              <a:rPr lang="en-US" sz="2800" dirty="0" err="1">
                <a:latin typeface="NikoshBAN" pitchFamily="2" charset="0"/>
                <a:cs typeface="NikoshBAN" pitchFamily="2" charset="0"/>
              </a:rPr>
              <a:t>সহকারী</a:t>
            </a:r>
            <a:r>
              <a:rPr lang="en-US" sz="2800" dirty="0">
                <a:latin typeface="NikoshBAN" pitchFamily="2" charset="0"/>
                <a:cs typeface="NikoshBAN" pitchFamily="2" charset="0"/>
              </a:rPr>
              <a:t> </a:t>
            </a:r>
            <a:r>
              <a:rPr lang="en-US" sz="2800" dirty="0" err="1">
                <a:latin typeface="NikoshBAN" pitchFamily="2" charset="0"/>
                <a:cs typeface="NikoshBAN" pitchFamily="2" charset="0"/>
              </a:rPr>
              <a:t>শিক্ষক</a:t>
            </a:r>
            <a:r>
              <a:rPr lang="en-US" sz="2800" dirty="0">
                <a:latin typeface="NikoshBAN" pitchFamily="2" charset="0"/>
                <a:cs typeface="NikoshBAN" pitchFamily="2" charset="0"/>
              </a:rPr>
              <a:t> (</a:t>
            </a:r>
            <a:r>
              <a:rPr lang="en-US" sz="2800" dirty="0" err="1">
                <a:latin typeface="NikoshBAN" pitchFamily="2" charset="0"/>
                <a:cs typeface="NikoshBAN" pitchFamily="2" charset="0"/>
              </a:rPr>
              <a:t>গণিত</a:t>
            </a:r>
            <a:r>
              <a:rPr lang="en-US" sz="2800" dirty="0">
                <a:latin typeface="NikoshBAN" pitchFamily="2" charset="0"/>
                <a:cs typeface="NikoshBAN" pitchFamily="2" charset="0"/>
              </a:rPr>
              <a:t>)</a:t>
            </a:r>
          </a:p>
          <a:p>
            <a:r>
              <a:rPr lang="en-US" sz="2800" dirty="0" err="1">
                <a:latin typeface="NikoshBAN" pitchFamily="2" charset="0"/>
                <a:cs typeface="NikoshBAN" pitchFamily="2" charset="0"/>
              </a:rPr>
              <a:t>চকশ্যাম</a:t>
            </a:r>
            <a:r>
              <a:rPr lang="en-US" sz="2800" dirty="0">
                <a:latin typeface="NikoshBAN" pitchFamily="2" charset="0"/>
                <a:cs typeface="NikoshBAN" pitchFamily="2" charset="0"/>
              </a:rPr>
              <a:t> </a:t>
            </a:r>
            <a:r>
              <a:rPr lang="en-US" sz="2800" dirty="0" err="1">
                <a:latin typeface="NikoshBAN" pitchFamily="2" charset="0"/>
                <a:cs typeface="NikoshBAN" pitchFamily="2" charset="0"/>
              </a:rPr>
              <a:t>নগর</a:t>
            </a:r>
            <a:r>
              <a:rPr lang="en-US" sz="2800" dirty="0">
                <a:latin typeface="NikoshBAN" pitchFamily="2" charset="0"/>
                <a:cs typeface="NikoshBAN" pitchFamily="2" charset="0"/>
              </a:rPr>
              <a:t> </a:t>
            </a:r>
            <a:r>
              <a:rPr lang="en-US" sz="2800" dirty="0" err="1">
                <a:latin typeface="NikoshBAN" pitchFamily="2" charset="0"/>
                <a:cs typeface="NikoshBAN" pitchFamily="2" charset="0"/>
              </a:rPr>
              <a:t>মাধ্যমিক</a:t>
            </a:r>
            <a:r>
              <a:rPr lang="en-US" sz="2800" dirty="0">
                <a:latin typeface="NikoshBAN" pitchFamily="2" charset="0"/>
                <a:cs typeface="NikoshBAN" pitchFamily="2" charset="0"/>
              </a:rPr>
              <a:t> </a:t>
            </a:r>
            <a:r>
              <a:rPr lang="en-US" sz="2800" dirty="0" err="1">
                <a:latin typeface="NikoshBAN" pitchFamily="2" charset="0"/>
                <a:cs typeface="NikoshBAN" pitchFamily="2" charset="0"/>
              </a:rPr>
              <a:t>বিদ্যালয়</a:t>
            </a:r>
            <a:r>
              <a:rPr lang="en-US" sz="2800" dirty="0">
                <a:latin typeface="NikoshBAN" pitchFamily="2" charset="0"/>
                <a:cs typeface="NikoshBAN" pitchFamily="2" charset="0"/>
              </a:rPr>
              <a:t>।</a:t>
            </a:r>
          </a:p>
          <a:p>
            <a:r>
              <a:rPr lang="en-US" sz="2800" dirty="0" err="1">
                <a:latin typeface="NikoshBAN" pitchFamily="2" charset="0"/>
                <a:cs typeface="NikoshBAN" pitchFamily="2" charset="0"/>
              </a:rPr>
              <a:t>চকশ্যাম</a:t>
            </a:r>
            <a:r>
              <a:rPr lang="en-US" sz="2800" dirty="0">
                <a:latin typeface="NikoshBAN" pitchFamily="2" charset="0"/>
                <a:cs typeface="NikoshBAN" pitchFamily="2" charset="0"/>
              </a:rPr>
              <a:t> </a:t>
            </a:r>
            <a:r>
              <a:rPr lang="en-US" sz="2800" dirty="0" err="1">
                <a:latin typeface="NikoshBAN" pitchFamily="2" charset="0"/>
                <a:cs typeface="NikoshBAN" pitchFamily="2" charset="0"/>
              </a:rPr>
              <a:t>নগর,মেহের</a:t>
            </a:r>
            <a:r>
              <a:rPr lang="en-US" sz="2800" dirty="0">
                <a:latin typeface="NikoshBAN" pitchFamily="2" charset="0"/>
                <a:cs typeface="NikoshBAN" pitchFamily="2" charset="0"/>
              </a:rPr>
              <a:t> </a:t>
            </a:r>
            <a:r>
              <a:rPr lang="en-US" sz="2800" dirty="0" err="1">
                <a:latin typeface="NikoshBAN" pitchFamily="2" charset="0"/>
                <a:cs typeface="NikoshBAN" pitchFamily="2" charset="0"/>
              </a:rPr>
              <a:t>পুর</a:t>
            </a:r>
            <a:r>
              <a:rPr lang="en-US" sz="2800" dirty="0">
                <a:latin typeface="NikoshBAN" pitchFamily="2" charset="0"/>
                <a:cs typeface="NikoshBAN" pitchFamily="2" charset="0"/>
              </a:rPr>
              <a:t>।</a:t>
            </a:r>
          </a:p>
          <a:p>
            <a:r>
              <a:rPr lang="en-US" sz="2800" dirty="0" err="1">
                <a:latin typeface="NikoshBAN" pitchFamily="2" charset="0"/>
                <a:cs typeface="NikoshBAN" pitchFamily="2" charset="0"/>
              </a:rPr>
              <a:t>ইমেল</a:t>
            </a:r>
            <a:r>
              <a:rPr lang="en-US" sz="2800" dirty="0">
                <a:latin typeface="NikoshBAN" pitchFamily="2" charset="0"/>
                <a:cs typeface="NikoshBAN" pitchFamily="2" charset="0"/>
              </a:rPr>
              <a:t> নং</a:t>
            </a:r>
            <a:r>
              <a:rPr lang="en-US" sz="2800" dirty="0">
                <a:cs typeface="NikoshBAN" pitchFamily="2" charset="0"/>
              </a:rPr>
              <a:t>-md.bashar82abul@gmail.com</a:t>
            </a:r>
          </a:p>
        </p:txBody>
      </p:sp>
      <p:sp>
        <p:nvSpPr>
          <p:cNvPr id="5" name="TextBox 4"/>
          <p:cNvSpPr txBox="1"/>
          <p:nvPr/>
        </p:nvSpPr>
        <p:spPr>
          <a:xfrm>
            <a:off x="4572000" y="0"/>
            <a:ext cx="4495800" cy="923330"/>
          </a:xfrm>
          <a:prstGeom prst="rect">
            <a:avLst/>
          </a:prstGeom>
          <a:noFill/>
        </p:spPr>
        <p:txBody>
          <a:bodyPr wrap="square" rtlCol="0">
            <a:spAutoFit/>
          </a:bodyPr>
          <a:lstStyle/>
          <a:p>
            <a:pPr algn="ctr"/>
            <a:r>
              <a:rPr lang="en-US" sz="5400" dirty="0" err="1" smtClean="0">
                <a:latin typeface="NikoshBAN" pitchFamily="2" charset="0"/>
                <a:cs typeface="NikoshBAN" pitchFamily="2" charset="0"/>
              </a:rPr>
              <a:t>পাঠ</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পরিচিতি</a:t>
            </a:r>
            <a:endParaRPr lang="en-US" sz="5400" dirty="0">
              <a:latin typeface="NikoshBAN" pitchFamily="2" charset="0"/>
              <a:cs typeface="NikoshBAN" pitchFamily="2" charset="0"/>
            </a:endParaRPr>
          </a:p>
        </p:txBody>
      </p:sp>
      <p:sp>
        <p:nvSpPr>
          <p:cNvPr id="6" name="Rectangle 5"/>
          <p:cNvSpPr/>
          <p:nvPr/>
        </p:nvSpPr>
        <p:spPr>
          <a:xfrm>
            <a:off x="4800600" y="1189672"/>
            <a:ext cx="5029200" cy="3046988"/>
          </a:xfrm>
          <a:prstGeom prst="rect">
            <a:avLst/>
          </a:prstGeom>
        </p:spPr>
        <p:txBody>
          <a:bodyPr wrap="square">
            <a:spAutoFit/>
          </a:bodyPr>
          <a:lstStyle/>
          <a:p>
            <a:r>
              <a:rPr lang="bn-IN" sz="3200" dirty="0">
                <a:latin typeface="NikoshBAN" pitchFamily="2" charset="0"/>
                <a:cs typeface="NikoshBAN" pitchFamily="2" charset="0"/>
              </a:rPr>
              <a:t>শ্রেণি </a:t>
            </a:r>
            <a:r>
              <a:rPr lang="en-US" sz="3200" dirty="0">
                <a:latin typeface="Times New Roman" pitchFamily="18" charset="0"/>
                <a:cs typeface="NikoshBAN" pitchFamily="2" charset="0"/>
              </a:rPr>
              <a:t>:</a:t>
            </a:r>
            <a:r>
              <a:rPr lang="bn-IN" sz="3200" dirty="0">
                <a:latin typeface="NikoshBAN" pitchFamily="2" charset="0"/>
                <a:cs typeface="NikoshBAN" pitchFamily="2" charset="0"/>
              </a:rPr>
              <a:t>নবম-দশম</a:t>
            </a:r>
          </a:p>
          <a:p>
            <a:r>
              <a:rPr lang="bn-IN" sz="3200" dirty="0">
                <a:latin typeface="NikoshBAN" pitchFamily="2" charset="0"/>
                <a:cs typeface="NikoshBAN" pitchFamily="2" charset="0"/>
              </a:rPr>
              <a:t>বিষয়</a:t>
            </a:r>
            <a:r>
              <a:rPr lang="en-US" sz="3200" dirty="0">
                <a:latin typeface="NikoshBAN" pitchFamily="2" charset="0"/>
                <a:cs typeface="NikoshBAN" pitchFamily="2" charset="0"/>
              </a:rPr>
              <a:t>:</a:t>
            </a:r>
            <a:r>
              <a:rPr lang="bn-IN" sz="3200" dirty="0">
                <a:latin typeface="NikoshBAN" pitchFamily="2" charset="0"/>
                <a:cs typeface="NikoshBAN" pitchFamily="2" charset="0"/>
              </a:rPr>
              <a:t> </a:t>
            </a:r>
            <a:r>
              <a:rPr lang="bn-IN" sz="3200" dirty="0" smtClean="0">
                <a:latin typeface="NikoshBAN" pitchFamily="2" charset="0"/>
                <a:cs typeface="NikoshBAN" pitchFamily="2" charset="0"/>
              </a:rPr>
              <a:t>বিজ্ঞান</a:t>
            </a:r>
            <a:endParaRPr lang="bn-IN" sz="3200" dirty="0">
              <a:latin typeface="NikoshBAN" pitchFamily="2" charset="0"/>
              <a:cs typeface="NikoshBAN" pitchFamily="2" charset="0"/>
            </a:endParaRPr>
          </a:p>
          <a:p>
            <a:r>
              <a:rPr lang="bn-IN" sz="3200" dirty="0">
                <a:latin typeface="NikoshBAN" pitchFamily="2" charset="0"/>
                <a:cs typeface="NikoshBAN" pitchFamily="2" charset="0"/>
              </a:rPr>
              <a:t>অধ্যায়</a:t>
            </a:r>
            <a:r>
              <a:rPr lang="en-US" sz="3200" dirty="0" smtClean="0">
                <a:latin typeface="NikoshBAN" pitchFamily="2" charset="0"/>
                <a:cs typeface="NikoshBAN" pitchFamily="2" charset="0"/>
              </a:rPr>
              <a:t>:</a:t>
            </a:r>
            <a:r>
              <a:rPr lang="bn-IN" sz="3200" dirty="0" smtClean="0">
                <a:latin typeface="NikoshBAN" pitchFamily="2" charset="0"/>
                <a:cs typeface="NikoshBAN" pitchFamily="2" charset="0"/>
              </a:rPr>
              <a:t>প্রথম</a:t>
            </a:r>
            <a:endParaRPr lang="en-US" sz="3200" dirty="0">
              <a:latin typeface="NikoshBAN" pitchFamily="2" charset="0"/>
              <a:cs typeface="NikoshBAN" pitchFamily="2" charset="0"/>
            </a:endParaRPr>
          </a:p>
          <a:p>
            <a:r>
              <a:rPr lang="en-US" sz="3200" dirty="0" err="1">
                <a:latin typeface="NikoshBAN" pitchFamily="2" charset="0"/>
                <a:cs typeface="NikoshBAN" pitchFamily="2" charset="0"/>
              </a:rPr>
              <a:t>বিষয়</a:t>
            </a:r>
            <a:r>
              <a:rPr lang="en-US" sz="3200" dirty="0">
                <a:latin typeface="NikoshBAN" pitchFamily="2" charset="0"/>
                <a:cs typeface="NikoshBAN" pitchFamily="2" charset="0"/>
              </a:rPr>
              <a:t> </a:t>
            </a:r>
            <a:r>
              <a:rPr lang="en-US" sz="3200" dirty="0" err="1" smtClean="0">
                <a:latin typeface="NikoshBAN" pitchFamily="2" charset="0"/>
                <a:cs typeface="NikoshBAN" pitchFamily="2" charset="0"/>
              </a:rPr>
              <a:t>বস্তু</a:t>
            </a:r>
            <a:r>
              <a:rPr lang="en-US" sz="3200" dirty="0" smtClean="0">
                <a:latin typeface="NikoshBAN" pitchFamily="2" charset="0"/>
                <a:cs typeface="NikoshBAN" pitchFamily="2" charset="0"/>
              </a:rPr>
              <a:t>:</a:t>
            </a:r>
            <a:r>
              <a:rPr lang="bn-IN" sz="3200" dirty="0" smtClean="0">
                <a:latin typeface="NikoshBAN" pitchFamily="2" charset="0"/>
                <a:cs typeface="NikoshBAN" pitchFamily="2" charset="0"/>
              </a:rPr>
              <a:t>তামাক ও ড্রাগস।</a:t>
            </a:r>
            <a:endParaRPr lang="bn-IN" sz="3200" dirty="0">
              <a:latin typeface="NikoshBAN" pitchFamily="2" charset="0"/>
              <a:cs typeface="NikoshBAN" pitchFamily="2" charset="0"/>
            </a:endParaRPr>
          </a:p>
          <a:p>
            <a:r>
              <a:rPr lang="bn-IN" sz="3200" dirty="0">
                <a:latin typeface="NikoshBAN" pitchFamily="2" charset="0"/>
                <a:cs typeface="NikoshBAN" pitchFamily="2" charset="0"/>
              </a:rPr>
              <a:t>সময়</a:t>
            </a:r>
            <a:r>
              <a:rPr lang="en-US" sz="3200" dirty="0">
                <a:latin typeface="NikoshBAN" pitchFamily="2" charset="0"/>
                <a:cs typeface="NikoshBAN" pitchFamily="2" charset="0"/>
              </a:rPr>
              <a:t>:</a:t>
            </a:r>
            <a:r>
              <a:rPr lang="bn-IN" sz="3200" b="1" dirty="0">
                <a:latin typeface="NikoshBAN" pitchFamily="2" charset="0"/>
                <a:cs typeface="NikoshBAN" pitchFamily="2" charset="0"/>
              </a:rPr>
              <a:t>৫০ </a:t>
            </a:r>
            <a:r>
              <a:rPr lang="bn-IN" sz="3200" b="1" dirty="0" smtClean="0">
                <a:latin typeface="NikoshBAN" pitchFamily="2" charset="0"/>
                <a:cs typeface="NikoshBAN" pitchFamily="2" charset="0"/>
              </a:rPr>
              <a:t>মিনিট</a:t>
            </a:r>
            <a:endParaRPr lang="en-US" sz="3200" b="1" dirty="0" smtClean="0">
              <a:latin typeface="NikoshBAN" pitchFamily="2" charset="0"/>
              <a:cs typeface="NikoshBAN" pitchFamily="2" charset="0"/>
            </a:endParaRPr>
          </a:p>
          <a:p>
            <a:r>
              <a:rPr lang="en-US" sz="3200" b="1" dirty="0" smtClean="0">
                <a:latin typeface="NikoshBAN" pitchFamily="2" charset="0"/>
                <a:cs typeface="NikoshBAN" pitchFamily="2" charset="0"/>
              </a:rPr>
              <a:t>তারিখ:02/05/2020</a:t>
            </a:r>
            <a:endParaRPr lang="bn-IN" sz="3200" b="1" dirty="0">
              <a:latin typeface="NikoshBAN" pitchFamily="2" charset="0"/>
              <a:cs typeface="NikoshBAN" pitchFamily="2" charset="0"/>
            </a:endParaRPr>
          </a:p>
        </p:txBody>
      </p:sp>
    </p:spTree>
    <p:extLst>
      <p:ext uri="{BB962C8B-B14F-4D97-AF65-F5344CB8AC3E}">
        <p14:creationId xmlns:p14="http://schemas.microsoft.com/office/powerpoint/2010/main" val="172642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600"/>
            <a:ext cx="4334934" cy="24384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3124200"/>
            <a:ext cx="4352104" cy="28956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9650" y="685799"/>
            <a:ext cx="4171950" cy="5334001"/>
          </a:xfrm>
          <a:prstGeom prst="rect">
            <a:avLst/>
          </a:prstGeom>
        </p:spPr>
      </p:pic>
    </p:spTree>
    <p:extLst>
      <p:ext uri="{BB962C8B-B14F-4D97-AF65-F5344CB8AC3E}">
        <p14:creationId xmlns:p14="http://schemas.microsoft.com/office/powerpoint/2010/main" val="412587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14400"/>
            <a:ext cx="8610600" cy="1200329"/>
          </a:xfrm>
          <a:prstGeom prst="rect">
            <a:avLst/>
          </a:prstGeom>
          <a:noFill/>
        </p:spPr>
        <p:txBody>
          <a:bodyPr wrap="square" rtlCol="0">
            <a:spAutoFit/>
          </a:bodyPr>
          <a:lstStyle/>
          <a:p>
            <a:pPr algn="ctr"/>
            <a:r>
              <a:rPr lang="bn-IN" sz="7200" dirty="0" smtClean="0">
                <a:solidFill>
                  <a:srgbClr val="92D050"/>
                </a:solidFill>
                <a:latin typeface="NikoshBAN" pitchFamily="2" charset="0"/>
                <a:cs typeface="NikoshBAN" pitchFamily="2" charset="0"/>
              </a:rPr>
              <a:t>তামাক</a:t>
            </a:r>
            <a:r>
              <a:rPr lang="bn-IN" sz="7200" dirty="0" smtClean="0">
                <a:latin typeface="NikoshBAN" pitchFamily="2" charset="0"/>
                <a:cs typeface="NikoshBAN" pitchFamily="2" charset="0"/>
              </a:rPr>
              <a:t> </a:t>
            </a:r>
            <a:r>
              <a:rPr lang="bn-IN" sz="7200" dirty="0" smtClean="0">
                <a:solidFill>
                  <a:srgbClr val="FF0000"/>
                </a:solidFill>
                <a:latin typeface="NikoshBAN" pitchFamily="2" charset="0"/>
                <a:cs typeface="NikoshBAN" pitchFamily="2" charset="0"/>
              </a:rPr>
              <a:t>ও</a:t>
            </a:r>
            <a:r>
              <a:rPr lang="bn-IN" sz="7200" dirty="0" smtClean="0">
                <a:latin typeface="NikoshBAN" pitchFamily="2" charset="0"/>
                <a:cs typeface="NikoshBAN" pitchFamily="2" charset="0"/>
              </a:rPr>
              <a:t> </a:t>
            </a:r>
            <a:r>
              <a:rPr lang="bn-IN" sz="7200" dirty="0" smtClean="0">
                <a:solidFill>
                  <a:srgbClr val="002060"/>
                </a:solidFill>
                <a:latin typeface="NikoshBAN" pitchFamily="2" charset="0"/>
                <a:cs typeface="NikoshBAN" pitchFamily="2" charset="0"/>
              </a:rPr>
              <a:t>ড্রাগস</a:t>
            </a:r>
            <a:endParaRPr lang="en-US" sz="72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24235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990600"/>
            <a:ext cx="7543800" cy="1200329"/>
          </a:xfrm>
          <a:prstGeom prst="rect">
            <a:avLst/>
          </a:prstGeom>
          <a:noFill/>
        </p:spPr>
        <p:txBody>
          <a:bodyPr wrap="square" rtlCol="0">
            <a:spAutoFit/>
          </a:bodyPr>
          <a:lstStyle/>
          <a:p>
            <a:pPr algn="ctr"/>
            <a:r>
              <a:rPr lang="bn-IN" sz="7200" dirty="0" smtClean="0">
                <a:latin typeface="NikoshBAN" pitchFamily="2" charset="0"/>
                <a:cs typeface="NikoshBAN" pitchFamily="2" charset="0"/>
              </a:rPr>
              <a:t>শিখনফল</a:t>
            </a:r>
            <a:endParaRPr lang="en-US" sz="7200" dirty="0">
              <a:latin typeface="NikoshBAN" pitchFamily="2" charset="0"/>
              <a:cs typeface="NikoshBAN" pitchFamily="2" charset="0"/>
            </a:endParaRPr>
          </a:p>
        </p:txBody>
      </p:sp>
      <p:sp>
        <p:nvSpPr>
          <p:cNvPr id="3" name="TextBox 2"/>
          <p:cNvSpPr txBox="1"/>
          <p:nvPr/>
        </p:nvSpPr>
        <p:spPr>
          <a:xfrm>
            <a:off x="533400" y="2286000"/>
            <a:ext cx="8458200" cy="2308324"/>
          </a:xfrm>
          <a:prstGeom prst="rect">
            <a:avLst/>
          </a:prstGeom>
          <a:noFill/>
        </p:spPr>
        <p:txBody>
          <a:bodyPr wrap="square" rtlCol="0">
            <a:spAutoFit/>
          </a:bodyPr>
          <a:lstStyle/>
          <a:p>
            <a:r>
              <a:rPr lang="bn-IN" sz="3600" dirty="0" smtClean="0">
                <a:latin typeface="NikoshBAN" pitchFamily="2" charset="0"/>
                <a:cs typeface="NikoshBAN" pitchFamily="2" charset="0"/>
              </a:rPr>
              <a:t>১।ধূমপান কি তা বলতে পারবে।</a:t>
            </a:r>
          </a:p>
          <a:p>
            <a:r>
              <a:rPr lang="bn-IN" sz="3600" dirty="0" smtClean="0">
                <a:latin typeface="NikoshBAN" pitchFamily="2" charset="0"/>
                <a:cs typeface="NikoshBAN" pitchFamily="2" charset="0"/>
              </a:rPr>
              <a:t>২।ধূমপানের ক্ষতিকর দিক সমূহ বর্ণনা করতে পারবে।</a:t>
            </a:r>
          </a:p>
          <a:p>
            <a:r>
              <a:rPr lang="bn-IN" sz="3600" dirty="0" smtClean="0">
                <a:latin typeface="NikoshBAN" pitchFamily="2" charset="0"/>
                <a:cs typeface="NikoshBAN" pitchFamily="2" charset="0"/>
              </a:rPr>
              <a:t>৩।মাদকাসক্তির লক্ষণসমূহ বিশ্লেষণ করতে পারবে।</a:t>
            </a:r>
          </a:p>
          <a:p>
            <a:r>
              <a:rPr lang="bn-IN" sz="3600" dirty="0" smtClean="0">
                <a:latin typeface="NikoshBAN" pitchFamily="2" charset="0"/>
                <a:cs typeface="NikoshBAN" pitchFamily="2" charset="0"/>
              </a:rPr>
              <a:t>৪।ড্রাগস নিয়ন্ত্রনের উপায়সমূহ ব্যাখা করতে পারবে।</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4171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763000" cy="6001643"/>
          </a:xfrm>
          <a:prstGeom prst="rect">
            <a:avLst/>
          </a:prstGeom>
          <a:noFill/>
        </p:spPr>
        <p:txBody>
          <a:bodyPr wrap="square" rtlCol="0">
            <a:spAutoFit/>
          </a:bodyPr>
          <a:lstStyle/>
          <a:p>
            <a:r>
              <a:rPr lang="bn-IN" sz="3200" dirty="0" smtClean="0">
                <a:latin typeface="NikoshBAN" pitchFamily="2" charset="0"/>
                <a:cs typeface="NikoshBAN" pitchFamily="2" charset="0"/>
              </a:rPr>
              <a:t>তামাক গাছের পাতা ও ডাল শুকিয়ে তামাক তৈরি হয়।শুকনা তামাকপাতা কুচি কুচি করে কেটে তাকে বিশেষ কাগজে মুড়িয়ে  সিগারেট পাতায় মুড়িয়ে বিড়ি ও চুরুট বানানো হয়।এগুলোকে পুড়িয়ে তার ধোঁয়া ও বাস্প সেবনকে ধুমপান বলে।তামাক থেকে নিকোটিন নামক পদার্থ বের হয়,যা মাদকদ্রব্য হিসাবে নার্ভকে যেমন সাময়িকভাবে উত্তেজিত করে,তেমনি নানাভাবে শরীরে ক্ষতি করে।ধুমপান করলে নিকোটিন ছাড়াও আরও কিছু বিষাক্ত পদার্থ শরীরে প্রবেশ করে।ধুমপানের ধোঁয়ায় উল্লেখযোগ্য বিষাক্ত গ্যাস রাসায়নিক পদার্থ এবং মাদকদ্রব্যের সংমিশ্রন থাকে।এই পদার্থগুলো রক্তের হিমোগ্লোবিনের অক্সিজেন বহনক্ষমতা কমিয়ে দেয়।এছাড়া কতগুলো আঠালো পদার্থ ও হাইড্রোকার্বন প্রভৃতি এতে  থাকে,যা ফুসফুসে নানা ধরনের ব্যাধি এমনকি ক্যান্সার সৃস্টি করে।</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3295239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hlinkClick r:id="" action="ppaction://ole?verb=0"/>
          </p:cNvPr>
          <p:cNvGraphicFramePr>
            <a:graphicFrameLocks noChangeAspect="1"/>
          </p:cNvGraphicFramePr>
          <p:nvPr>
            <p:extLst>
              <p:ext uri="{D42A27DB-BD31-4B8C-83A1-F6EECF244321}">
                <p14:modId xmlns:p14="http://schemas.microsoft.com/office/powerpoint/2010/main" val="299427356"/>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1039"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974233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534400" cy="1200329"/>
          </a:xfrm>
          <a:prstGeom prst="rect">
            <a:avLst/>
          </a:prstGeom>
          <a:noFill/>
        </p:spPr>
        <p:txBody>
          <a:bodyPr wrap="square" rtlCol="0">
            <a:spAutoFit/>
          </a:bodyPr>
          <a:lstStyle/>
          <a:p>
            <a:r>
              <a:rPr lang="bn-IN" sz="3600" dirty="0" smtClean="0">
                <a:latin typeface="NikoshBAN" pitchFamily="2" charset="0"/>
                <a:cs typeface="NikoshBAN" pitchFamily="2" charset="0"/>
              </a:rPr>
              <a:t>যেসব লোক ধুমপান করে না (বাঁয়ে)তাদের ফুসফুস এবংধূমপায়ীদের (ডানে)ফুসফুস।</a:t>
            </a:r>
            <a:endParaRPr lang="en-US" sz="3600"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719262"/>
            <a:ext cx="8889717" cy="4452938"/>
          </a:xfrm>
          <a:prstGeom prst="rect">
            <a:avLst/>
          </a:prstGeom>
        </p:spPr>
      </p:pic>
    </p:spTree>
    <p:extLst>
      <p:ext uri="{BB962C8B-B14F-4D97-AF65-F5344CB8AC3E}">
        <p14:creationId xmlns:p14="http://schemas.microsoft.com/office/powerpoint/2010/main" val="163917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763000" cy="6186309"/>
          </a:xfrm>
          <a:prstGeom prst="rect">
            <a:avLst/>
          </a:prstGeom>
          <a:noFill/>
        </p:spPr>
        <p:txBody>
          <a:bodyPr wrap="square" rtlCol="0">
            <a:spAutoFit/>
          </a:bodyPr>
          <a:lstStyle/>
          <a:p>
            <a:r>
              <a:rPr lang="bn-IN" sz="4400" dirty="0" smtClean="0">
                <a:latin typeface="NikoshBAN" pitchFamily="2" charset="0"/>
                <a:cs typeface="NikoshBAN" pitchFamily="2" charset="0"/>
              </a:rPr>
              <a:t>ড্রাগ এমন কিছু পদার্থ, যা জীবিত প্রাণী গ্রহণ করলে তার এক বা একাধিক স্বাভাবিক আচরণের পরিবর্তন ঘটে।ড্রাগকে সাধারণ ভাষায় আমরা মাদক বলি।ক্রমাগত মাদকদ্রব্য সেবনের কারনে যখন এমন অবস্থা সৃস্টি হয় যে মাদকদ্রব্যের সাথে মানুষের এক ধরনের দৈহিক ও মানসিক সম্প্রর্ক গড়ে উঠে এবং নিয়মিতভাবে মাদক গ্রহণ না করলে শারীরিক এবংমানসিক সমস্যায় পড়ে, তখন তাকে বলে মাদকাসক্ত বা ড্রাগ নির্ভরতা।</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317896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298</TotalTime>
  <Words>549</Words>
  <Application>Microsoft Office PowerPoint</Application>
  <PresentationFormat>On-screen Show (4:3)</PresentationFormat>
  <Paragraphs>53</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Apothecary</vt:lpstr>
      <vt:lpstr>Package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dc:creator>
  <cp:lastModifiedBy>new</cp:lastModifiedBy>
  <cp:revision>38</cp:revision>
  <dcterms:created xsi:type="dcterms:W3CDTF">2006-08-16T00:00:00Z</dcterms:created>
  <dcterms:modified xsi:type="dcterms:W3CDTF">2020-05-02T16:03:19Z</dcterms:modified>
</cp:coreProperties>
</file>