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6" r:id="rId8"/>
    <p:sldId id="261" r:id="rId9"/>
    <p:sldId id="262" r:id="rId10"/>
    <p:sldId id="269" r:id="rId11"/>
    <p:sldId id="263" r:id="rId12"/>
    <p:sldId id="276" r:id="rId13"/>
    <p:sldId id="264" r:id="rId14"/>
    <p:sldId id="265" r:id="rId15"/>
    <p:sldId id="268" r:id="rId16"/>
    <p:sldId id="271" r:id="rId17"/>
    <p:sldId id="272" r:id="rId18"/>
    <p:sldId id="274" r:id="rId19"/>
    <p:sldId id="275" r:id="rId2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66" y="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4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824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019300"/>
            <a:ext cx="7620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367"/>
            </a:avLst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19300"/>
            <a:ext cx="1524000" cy="523220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নদীর পাড়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4848880"/>
            <a:ext cx="1600200" cy="523220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ধান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4200" y="3380720"/>
            <a:ext cx="1676400" cy="523220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কাশফুল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266700"/>
            <a:ext cx="3200400" cy="584775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4163080"/>
            <a:ext cx="1524000" cy="523220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যাওয়া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3467100"/>
            <a:ext cx="1524000" cy="523220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নীল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2781300"/>
            <a:ext cx="1524000" cy="523220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হেমন্ত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4848880"/>
            <a:ext cx="1752600" cy="523220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আকাশ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4086880"/>
            <a:ext cx="1828800" cy="523220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নবান্নের উৎসব 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2628900"/>
            <a:ext cx="1676400" cy="523220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কাটা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4200" y="1943100"/>
            <a:ext cx="1676400" cy="523220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আসা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1115080"/>
            <a:ext cx="5562600" cy="5232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ডান দিকের শব্দের সাথে বাম দিকের শব্দ মেলাই।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Left-Right Arrow 15"/>
          <p:cNvSpPr/>
          <p:nvPr/>
        </p:nvSpPr>
        <p:spPr>
          <a:xfrm rot="1694362">
            <a:off x="4203555" y="2852665"/>
            <a:ext cx="2931421" cy="210815"/>
          </a:xfrm>
          <a:prstGeom prst="left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 rot="1694362">
            <a:off x="4203555" y="4300465"/>
            <a:ext cx="2931421" cy="210815"/>
          </a:xfrm>
          <a:prstGeom prst="left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-Right Arrow 17"/>
          <p:cNvSpPr/>
          <p:nvPr/>
        </p:nvSpPr>
        <p:spPr>
          <a:xfrm rot="1694362">
            <a:off x="4203555" y="3538465"/>
            <a:ext cx="2931421" cy="210815"/>
          </a:xfrm>
          <a:prstGeom prst="left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-Right Arrow 18"/>
          <p:cNvSpPr/>
          <p:nvPr/>
        </p:nvSpPr>
        <p:spPr>
          <a:xfrm rot="19233932">
            <a:off x="3941710" y="3216873"/>
            <a:ext cx="3360991" cy="195654"/>
          </a:xfrm>
          <a:prstGeom prst="left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-Right Arrow 19"/>
          <p:cNvSpPr/>
          <p:nvPr/>
        </p:nvSpPr>
        <p:spPr>
          <a:xfrm rot="19233932">
            <a:off x="3946777" y="3902673"/>
            <a:ext cx="3360991" cy="195654"/>
          </a:xfrm>
          <a:prstGeom prst="left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634"/>
            </a:avLst>
          </a:prstGeom>
          <a:gradFill>
            <a:gsLst>
              <a:gs pos="10000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15325"/>
            <a:ext cx="4953000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ছবির মাধ্যমে আলোচনা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4457700"/>
            <a:ext cx="3886200" cy="954107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শীতে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উত্তুরে 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হাওয়া বয়। উত্তর দিক থেকে আসা এ হাওয়া খুব ঠাণ্ডা।  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4417993"/>
            <a:ext cx="3581400" cy="954107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শীতের সময়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লেপ কাঁথা 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গায়ে দিয়ে ঘুমোতে হয়।  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341793"/>
            <a:ext cx="3048000" cy="954107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দিনের বেলায়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গরম কাপড় 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পরতে হয়।  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289" name="Picture 1" descr="C:\Users\ac\Desktop\Download\st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95500"/>
            <a:ext cx="3217735" cy="2057400"/>
          </a:xfrm>
          <a:prstGeom prst="round2DiagRect">
            <a:avLst/>
          </a:prstGeom>
          <a:noFill/>
        </p:spPr>
      </p:pic>
      <p:pic>
        <p:nvPicPr>
          <p:cNvPr id="12292" name="Picture 4" descr="C:\Users\ac\Desktop\Download\imagesj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66842" y="2095500"/>
            <a:ext cx="3301138" cy="2057400"/>
          </a:xfrm>
          <a:prstGeom prst="round2DiagRect">
            <a:avLst/>
          </a:prstGeom>
          <a:noFill/>
        </p:spPr>
      </p:pic>
      <p:pic>
        <p:nvPicPr>
          <p:cNvPr id="14" name="Picture 2" descr="J:\ataur picture\Jor1.jpg"/>
          <p:cNvPicPr>
            <a:picLocks noChangeAspect="1" noChangeArrowheads="1"/>
          </p:cNvPicPr>
          <p:nvPr/>
        </p:nvPicPr>
        <p:blipFill>
          <a:blip r:embed="rId5" cstate="print"/>
          <a:srcRect b="13889"/>
          <a:stretch>
            <a:fillRect/>
          </a:stretch>
        </p:blipFill>
        <p:spPr bwMode="auto">
          <a:xfrm>
            <a:off x="2819400" y="2095500"/>
            <a:ext cx="3114857" cy="2133600"/>
          </a:xfrm>
          <a:prstGeom prst="round2Diag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133600" y="4305300"/>
            <a:ext cx="4648200" cy="523220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শীত কালে কোন দিক থেকে হাওয়া বয়? 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800100"/>
            <a:ext cx="1024422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পৌষ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7010400" y="723900"/>
            <a:ext cx="114300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মাঘ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3429000" y="1333500"/>
            <a:ext cx="2133600" cy="707886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28575">
            <a:solidFill>
              <a:srgbClr val="00B050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শীতকাল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1600" y="4305300"/>
            <a:ext cx="5334000" cy="523220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শীতের সময় আমরা কোন ধরণের কাপড় পরি ? 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76400" y="4533900"/>
            <a:ext cx="5257800" cy="523220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এই সময় আমরা কী রস দিয়ে পিঠাপুলি খাই?   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76400" y="4305300"/>
            <a:ext cx="5257800" cy="954107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শীতে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খেজুরের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রস দিয়ে তৈরী হয় নানা পিঠা পুলি। পিঠা পায়েস তৈরীর ধুম পড়ে যায়।   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4" name="Picture 2" descr="C:\Users\ATAUR RAHMAN\Desktop\pith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399" y="2247899"/>
            <a:ext cx="2844801" cy="2133601"/>
          </a:xfrm>
          <a:prstGeom prst="round2DiagRect">
            <a:avLst/>
          </a:prstGeom>
          <a:noFill/>
        </p:spPr>
      </p:pic>
      <p:pic>
        <p:nvPicPr>
          <p:cNvPr id="25" name="Picture 2" descr="C:\Users\ac\Desktop\Download\st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66800" y="2247899"/>
            <a:ext cx="3149600" cy="2133601"/>
          </a:xfrm>
          <a:prstGeom prst="round2Diag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9.9889E-7 L 0.32743 0.1087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00" y="54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66149E-7 L -0.32084 0.1220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61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9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1" grpId="0" animBg="1"/>
      <p:bldP spid="21" grpId="1" animBg="1"/>
      <p:bldP spid="22" grpId="0" animBg="1"/>
      <p:bldP spid="22" grpId="1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1834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190500"/>
            <a:ext cx="4953000" cy="5232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ছবির মাধ্যমে আলোচনা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800100"/>
            <a:ext cx="1111843" cy="584775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ফাল্গুন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162800" y="800100"/>
            <a:ext cx="1295400" cy="584775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চৈত্র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810000" y="1485900"/>
            <a:ext cx="2057400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বসন্তকাল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3086100"/>
            <a:ext cx="5181600" cy="52322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বসন্ত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ঋতুতে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 ।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 descr="C:\Users\ATAUR RAHMAN\Desktop\boso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3160" y="2324100"/>
            <a:ext cx="2667000" cy="1905000"/>
          </a:xfrm>
          <a:prstGeom prst="roundRect">
            <a:avLst/>
          </a:prstGeom>
          <a:noFill/>
        </p:spPr>
      </p:pic>
      <p:pic>
        <p:nvPicPr>
          <p:cNvPr id="9" name="Picture 4" descr="C:\Users\ATAUR RAHMAN\Desktop\kokil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9" y="2324100"/>
            <a:ext cx="2503715" cy="1905000"/>
          </a:xfrm>
          <a:prstGeom prst="roundRect">
            <a:avLst/>
          </a:prstGeom>
          <a:noFill/>
        </p:spPr>
      </p:pic>
      <p:pic>
        <p:nvPicPr>
          <p:cNvPr id="10" name="Picture 1" descr="J:\ataur picture\n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400300"/>
            <a:ext cx="2812082" cy="1752600"/>
          </a:xfrm>
          <a:prstGeom prst="round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19200" y="4541103"/>
            <a:ext cx="6705600" cy="83099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বসন্তে  দখিনা হাওয়ায়  মন ভরে যায়। 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ঐ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কোকিল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মিষ্টি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সুরে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ডাকে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গাছে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গাছে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জেগে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9.9889E-7 L 0.31423 0.1220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00" y="61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9889E-7 L -0.3125 0.1220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0" y="61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00"/>
            </a:avLst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276880"/>
            <a:ext cx="495300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দলগত কাজ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1104900"/>
            <a:ext cx="6858000" cy="52322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নীচের ঋতু গুলো কোন কোন মাস নিয়ে গঠিত তা খাতায় লিখি।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95689" y="2886730"/>
            <a:ext cx="3886200" cy="52322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শরৎ , হেমন্ত , শীত ও বসন্তকাল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367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42900"/>
            <a:ext cx="5029200" cy="58477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নতুন শব্দার্থ ও শব্দ দিয়ে বাক্য তৈরী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343680"/>
            <a:ext cx="1371600" cy="52322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পেঁজা 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729925"/>
            <a:ext cx="1371600" cy="58477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পাড় 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315480"/>
            <a:ext cx="1371600" cy="52322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বিচিত্র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1115080"/>
            <a:ext cx="4038600" cy="52322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তুলা বুনে বা টেনে আঁশ বের করা।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2639080"/>
            <a:ext cx="2209800" cy="52322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কিনার 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4163080"/>
            <a:ext cx="2209800" cy="52322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নানা বর্ন বিশিষ্ট।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1800880"/>
            <a:ext cx="4876800" cy="52322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সাদা মেঘ পেঁজা তুলার মতো ভেসে বেড়ায় 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3400" y="3324880"/>
            <a:ext cx="4343400" cy="52322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নদীর পাড় সাদা কাশবনে ভরে যায়। 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6800" y="4848880"/>
            <a:ext cx="3810000" cy="52322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গাছে গাছে ফুল খুবই বিচিত্র 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3" descr="C:\Users\ac\Desktop\Download\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502776"/>
            <a:ext cx="1371600" cy="1040524"/>
          </a:xfrm>
          <a:prstGeom prst="ellipse">
            <a:avLst/>
          </a:prstGeom>
          <a:noFill/>
        </p:spPr>
      </p:pic>
      <p:pic>
        <p:nvPicPr>
          <p:cNvPr id="17" name="Picture 2" descr="C:\Users\ATAUR RAHMAN\Desktop\boso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033157"/>
            <a:ext cx="1447800" cy="1034143"/>
          </a:xfrm>
          <a:prstGeom prst="ellipse">
            <a:avLst/>
          </a:prstGeom>
          <a:noFill/>
        </p:spPr>
      </p:pic>
      <p:pic>
        <p:nvPicPr>
          <p:cNvPr id="18" name="Picture 1" descr="C:\Users\ac\Desktop\Download\sr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1091505"/>
            <a:ext cx="1411862" cy="927795"/>
          </a:xfrm>
          <a:prstGeom prst="ellipse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633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419100"/>
            <a:ext cx="4191000" cy="584775"/>
          </a:xfrm>
          <a:prstGeom prst="rect">
            <a:avLst/>
          </a:prstGeom>
          <a:solidFill>
            <a:srgbClr val="00FF00"/>
          </a:solidFill>
          <a:ln>
            <a:noFill/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385655"/>
            <a:ext cx="5486400" cy="523220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( ক) হেমন্ত ------------------ ঋতু । 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900255"/>
            <a:ext cx="5562600" cy="523220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(ঙ) নানা রঙের --------- ভরে যায় গাছ। 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619500"/>
            <a:ext cx="5486400" cy="523220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(গ) গ্রামে পিঠা পায়েস তৈরীর -------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পড়ে যায়।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280475"/>
            <a:ext cx="5562600" cy="523220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(ঘ) কোকিলের ডাক----------মিষ্টি ।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995255"/>
            <a:ext cx="5486400" cy="523220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(খ) শীত কালে ---------- -- হাওয়া বয়।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4200" y="3020080"/>
            <a:ext cx="990600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বড়ই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4315480"/>
            <a:ext cx="1905000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সোনালী ধানের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2324101"/>
            <a:ext cx="990600" cy="58477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ধুম 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3629680"/>
            <a:ext cx="1066800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ফুলে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0400" y="4925080"/>
            <a:ext cx="1143000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উত্তুরে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1547455"/>
            <a:ext cx="5181600" cy="523220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ডান দিক থেকে শব্দ নিয়ে খালি জায়গায় লিখি।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200" y="3491925"/>
            <a:ext cx="990600" cy="58477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ধুম 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4152900"/>
            <a:ext cx="990600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বড়ই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81200" y="4848880"/>
            <a:ext cx="1066800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ফুলে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5000" y="2247900"/>
            <a:ext cx="1905000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সোনালী ধানের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33600" y="2857500"/>
            <a:ext cx="1143000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উত্তুরে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1834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443925"/>
            <a:ext cx="5943600" cy="584775"/>
          </a:xfrm>
          <a:prstGeom prst="rect">
            <a:avLst/>
          </a:prstGeom>
          <a:solidFill>
            <a:srgbClr val="00FFFF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শিক্ষার্থীদের সরব পাঠ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533" y="1333500"/>
            <a:ext cx="5257800" cy="394335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633"/>
            </a:avLst>
          </a:prstGeom>
          <a:gradFill>
            <a:gsLst>
              <a:gs pos="10000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266700"/>
            <a:ext cx="5486400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মূল্যায়ণ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115080"/>
            <a:ext cx="8153400" cy="52322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১। ফুরফুরে সুন্দর বাতাস  বয়।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877080"/>
            <a:ext cx="1981200" cy="52322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(ক)  শীত কাল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562880"/>
            <a:ext cx="8153400" cy="52322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শীতকালে ঠাণ্ডা হাওয়া বয়। 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3248680"/>
            <a:ext cx="1981200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(ক) দক্ষিণ দিক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3238500"/>
            <a:ext cx="1905000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(ঘ) পশ্চিম দিক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010680"/>
            <a:ext cx="8153400" cy="52322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সোনালী ফসল ঘরে ওঠায়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3238500"/>
            <a:ext cx="1752600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(গ) উত্তর দিক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3238500"/>
            <a:ext cx="1905000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(খ) পূর্ব দিক 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5600" y="1877080"/>
            <a:ext cx="1676400" cy="52322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(খ) বসন্তকাল  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1866900"/>
            <a:ext cx="1828800" cy="52322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(গ) হেমন্তকাল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0400" y="1866900"/>
            <a:ext cx="1752600" cy="52322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(ঘ) বর্ষাকাল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4772680"/>
            <a:ext cx="1805940" cy="52322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(ক) কৃষক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0" y="4762500"/>
            <a:ext cx="2004060" cy="52322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(খ) জেলে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4772680"/>
            <a:ext cx="1905000" cy="52322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(গ) কুমার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0" y="4772680"/>
            <a:ext cx="1905000" cy="52322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(ঘ) কামার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7" grpId="1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3" grpId="0" animBg="1"/>
      <p:bldP spid="13" grpId="1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633"/>
            </a:avLst>
          </a:prstGeom>
          <a:gradFill>
            <a:gsLst>
              <a:gs pos="10000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66700"/>
            <a:ext cx="5105400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বাড়ির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4762500"/>
            <a:ext cx="7543800" cy="52322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আমা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দেখা চারপাশের প্রকৃতি সম্পর্কে একটি অনুচ্ছেদ  লিখি।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J:\ataur\M0hebur      COM (13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104900"/>
            <a:ext cx="5138928" cy="3505200"/>
          </a:xfrm>
          <a:prstGeom prst="flowChartAlternateProcess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633"/>
            </a:avLst>
          </a:prstGeom>
          <a:gradFill>
            <a:gsLst>
              <a:gs pos="10000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28255"/>
            <a:ext cx="381000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 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740414"/>
            <a:ext cx="388620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J:\ataur\va4fop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9825" y="1228725"/>
            <a:ext cx="1019175" cy="3305175"/>
          </a:xfrm>
          <a:prstGeom prst="rect">
            <a:avLst/>
          </a:prstGeom>
          <a:noFill/>
        </p:spPr>
      </p:pic>
      <p:pic>
        <p:nvPicPr>
          <p:cNvPr id="1027" name="Picture 3" descr="J:\ataur picture\srith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181100"/>
            <a:ext cx="4419600" cy="3429000"/>
          </a:xfrm>
          <a:prstGeom prst="round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367"/>
            </a:avLst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655" y="2171700"/>
            <a:ext cx="1748506" cy="2273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324928" y="332585"/>
            <a:ext cx="54977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1915797"/>
            <a:ext cx="764274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দেলোয়ার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বিষ্ণুপুর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কানাইঘাট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E-mail: delwar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5050@gmail.com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367"/>
            </a:avLst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353020"/>
            <a:ext cx="3429000" cy="923330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437477"/>
            <a:ext cx="8839200" cy="2554545"/>
          </a:xfrm>
          <a:prstGeom prst="rect">
            <a:avLst/>
          </a:prstGeom>
          <a:noFill/>
          <a:ln w="38100">
            <a:solidFill>
              <a:srgbClr val="7030A0"/>
            </a:solidFill>
            <a:prstDash val="sysDash"/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আমার বাংলা বই</a:t>
            </a:r>
          </a:p>
          <a:p>
            <a:pPr algn="ctr"/>
            <a:r>
              <a:rPr lang="bn-BD" sz="4000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চতুর্থ শ্রেণি  </a:t>
            </a:r>
          </a:p>
          <a:p>
            <a:pPr algn="ctr"/>
            <a:r>
              <a:rPr lang="bn-BD" sz="4000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বাংলাদেশের প্রকৃতি </a:t>
            </a:r>
            <a:endParaRPr lang="en-US" sz="4000" dirty="0" smtClean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4000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 ঃ</a:t>
            </a:r>
            <a:r>
              <a:rPr lang="bn-BD" sz="4000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 বর্ষার পর আসে শরৎ-------কোথাও নেই।    </a:t>
            </a:r>
            <a:r>
              <a:rPr lang="en-US" sz="4000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2" name="Picture 4" descr="J:\ataur\bloomingros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53020"/>
            <a:ext cx="1515374" cy="1742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370678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634"/>
            </a:avLst>
          </a:prstGeom>
          <a:gradFill>
            <a:gsLst>
              <a:gs pos="6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7409" name="Picture 1" descr="C:\Users\ac\Desktop\Download\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028700"/>
            <a:ext cx="3048000" cy="1676400"/>
          </a:xfrm>
          <a:prstGeom prst="flowChartAlternateProcess">
            <a:avLst/>
          </a:prstGeom>
          <a:noFill/>
        </p:spPr>
      </p:pic>
      <p:pic>
        <p:nvPicPr>
          <p:cNvPr id="17410" name="Picture 2" descr="C:\Users\ac\Desktop\Download\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028700"/>
            <a:ext cx="3048000" cy="1676400"/>
          </a:xfrm>
          <a:prstGeom prst="flowChartAlternateProcess">
            <a:avLst/>
          </a:prstGeom>
          <a:noFill/>
        </p:spPr>
      </p:pic>
      <p:pic>
        <p:nvPicPr>
          <p:cNvPr id="17411" name="Picture 3" descr="J:\Download\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009900"/>
            <a:ext cx="3048000" cy="1676400"/>
          </a:xfrm>
          <a:prstGeom prst="flowChartAlternateProcess">
            <a:avLst/>
          </a:prstGeom>
          <a:noFill/>
        </p:spPr>
      </p:pic>
      <p:pic>
        <p:nvPicPr>
          <p:cNvPr id="17412" name="Picture 4" descr="J:\জীবন্ত ছবি\10380309_563695957079349_4170697594402671822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2857500"/>
            <a:ext cx="3048000" cy="1905000"/>
          </a:xfrm>
          <a:prstGeom prst="flowChartAlternateProcess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0" y="342900"/>
            <a:ext cx="4267200" cy="584775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ছবিগুলো মনোযোগসহ দেখি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863525"/>
            <a:ext cx="7391400" cy="584775"/>
          </a:xfrm>
          <a:prstGeom prst="rect">
            <a:avLst/>
          </a:prstGeom>
          <a:solidFill>
            <a:srgbClr val="00FF00"/>
          </a:solidFill>
          <a:ln>
            <a:solidFill>
              <a:srgbClr val="7030A0"/>
            </a:solidFill>
            <a:prstDash val="sysDash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কোন ধরণের ছবি বলতে পারি 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4838700"/>
            <a:ext cx="4267200" cy="584775"/>
          </a:xfrm>
          <a:prstGeom prst="rect">
            <a:avLst/>
          </a:prstGeom>
          <a:solidFill>
            <a:srgbClr val="00B0F0"/>
          </a:solidFill>
          <a:ln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বাংলাদেশের প্রকৃতি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3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3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3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366"/>
            </a:avLst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215325"/>
            <a:ext cx="5029200" cy="584775"/>
          </a:xfrm>
          <a:prstGeom prst="rect">
            <a:avLst/>
          </a:prstGeom>
          <a:solidFill>
            <a:srgbClr val="00B0F0"/>
          </a:solidFill>
          <a:ln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আজ আমাদের পাঠ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4914900"/>
            <a:ext cx="5715000" cy="584775"/>
          </a:xfrm>
          <a:prstGeom prst="rect">
            <a:avLst/>
          </a:prstGeom>
          <a:solidFill>
            <a:srgbClr val="00B0F0"/>
          </a:solidFill>
          <a:ln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বাংলাদেশের প্রকৃতি (২য় পাঠ)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386" name="Picture 2" descr="J:\ataur\ataur\12122943_1663863083900745_4602227936800193667_n.jpg"/>
          <p:cNvPicPr>
            <a:picLocks noChangeAspect="1" noChangeArrowheads="1"/>
          </p:cNvPicPr>
          <p:nvPr/>
        </p:nvPicPr>
        <p:blipFill>
          <a:blip r:embed="rId2" cstate="print"/>
          <a:srcRect t="5435"/>
          <a:stretch>
            <a:fillRect/>
          </a:stretch>
        </p:blipFill>
        <p:spPr bwMode="auto">
          <a:xfrm>
            <a:off x="1066800" y="876300"/>
            <a:ext cx="7239000" cy="3977640"/>
          </a:xfrm>
          <a:prstGeom prst="flowChartAlternateProcess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-38100"/>
            <a:ext cx="9144000" cy="5753100"/>
          </a:xfrm>
          <a:prstGeom prst="frame">
            <a:avLst>
              <a:gd name="adj1" fmla="val 2169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90500"/>
            <a:ext cx="4343400" cy="584775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115080"/>
            <a:ext cx="6781800" cy="523220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 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2665393"/>
            <a:ext cx="6858000" cy="954107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বাংলাদেশের চারটি ঋতু (শরৎ, হেমন্ত, শীত ও বসন্ত ) সম্পর্কে ব্যাখ্যা করতে পারবে।     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3934480"/>
            <a:ext cx="6858000" cy="523220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নতুন শব্দার্থ ও শব্দ দিয়ে বাক্য তৈরী করতে পারবে। 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1877080"/>
            <a:ext cx="6781800" cy="523220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পাঠ্যাংশটুকু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প্রমিত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0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3167"/>
            </a:avLst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672525"/>
            <a:ext cx="4876800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পূর্বজ্ঞান যাচাই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953280"/>
            <a:ext cx="4572000" cy="523220"/>
          </a:xfrm>
          <a:prstGeom prst="rect">
            <a:avLst/>
          </a:prstGeom>
          <a:noFill/>
          <a:ln>
            <a:solidFill>
              <a:srgbClr val="00FF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১। শরৎ কালে আকাশে কী রঙ থাকে ? 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705100"/>
            <a:ext cx="4572000" cy="523220"/>
          </a:xfrm>
          <a:prstGeom prst="rect">
            <a:avLst/>
          </a:prstGeom>
          <a:noFill/>
          <a:ln>
            <a:solidFill>
              <a:srgbClr val="00FF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 ঋতুতে নবান্ন উৎসব হয়?  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477280"/>
            <a:ext cx="4572000" cy="523220"/>
          </a:xfrm>
          <a:prstGeom prst="rect">
            <a:avLst/>
          </a:prstGeom>
          <a:noFill/>
          <a:ln>
            <a:solidFill>
              <a:srgbClr val="00FF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 শীতে আমরা পিঠাপুলি কী দিয়ে খাই?   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315480"/>
            <a:ext cx="4495800" cy="523220"/>
          </a:xfrm>
          <a:prstGeom prst="rect">
            <a:avLst/>
          </a:prstGeom>
          <a:noFill/>
          <a:ln>
            <a:solidFill>
              <a:srgbClr val="00FF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বসন্তে কোন পাখি ডাকে ?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199" y="1953280"/>
            <a:ext cx="3196683" cy="523220"/>
          </a:xfrm>
          <a:prstGeom prst="rect">
            <a:avLst/>
          </a:prstGeom>
          <a:noFill/>
          <a:ln>
            <a:solidFill>
              <a:srgbClr val="00FF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আকাশ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নীল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3477280"/>
            <a:ext cx="3276600" cy="523220"/>
          </a:xfrm>
          <a:prstGeom prst="rect">
            <a:avLst/>
          </a:prstGeom>
          <a:noFill/>
          <a:ln>
            <a:solidFill>
              <a:srgbClr val="00FF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খেজুরের রস দিয়ে । 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315480"/>
            <a:ext cx="3276600" cy="523220"/>
          </a:xfrm>
          <a:prstGeom prst="rect">
            <a:avLst/>
          </a:prstGeom>
          <a:noFill/>
          <a:ln>
            <a:solidFill>
              <a:srgbClr val="00FF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বসন্তে কোকিল পাখি ডাকে । 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2715280"/>
            <a:ext cx="3276600" cy="523220"/>
          </a:xfrm>
          <a:prstGeom prst="rect">
            <a:avLst/>
          </a:prstGeom>
          <a:noFill/>
          <a:ln>
            <a:solidFill>
              <a:srgbClr val="00FF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হেমন্ত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ঋতুতে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00"/>
            </a:avLst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4142482"/>
            <a:ext cx="4648200" cy="107721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শরৎকালে ফোটে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শিউলী ফুল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নদীর পাড় সাদা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কাশফুলে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ভরে যায়। 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4142482"/>
            <a:ext cx="5867400" cy="107721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শরৎ কালে আকাশে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সাদা মেঘ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পেঁজা তুলোর মতো ভেসে বেড়ায়। আকাশ থাকে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ঘন নীল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 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66700"/>
            <a:ext cx="5791200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ছবির মাধ্যমে আলোচনা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337" name="Picture 1" descr="C:\Users\ac\Desktop\Download\sr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324100"/>
            <a:ext cx="2667000" cy="1676400"/>
          </a:xfrm>
          <a:prstGeom prst="round2DiagRect">
            <a:avLst/>
          </a:prstGeom>
          <a:noFill/>
        </p:spPr>
      </p:pic>
      <p:pic>
        <p:nvPicPr>
          <p:cNvPr id="14338" name="Picture 2" descr="C:\Users\ac\Desktop\Download\seolyfu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324100"/>
            <a:ext cx="2286000" cy="1752600"/>
          </a:xfrm>
          <a:prstGeom prst="round2DiagRect">
            <a:avLst/>
          </a:prstGeom>
          <a:noFill/>
        </p:spPr>
      </p:pic>
      <p:pic>
        <p:nvPicPr>
          <p:cNvPr id="14339" name="Picture 3" descr="C:\Users\ac\Desktop\Download\k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2343150"/>
            <a:ext cx="2209800" cy="1733550"/>
          </a:xfrm>
          <a:prstGeom prst="round2Diag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981200" y="2933700"/>
            <a:ext cx="5715000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শরৎকালে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আকাশের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অবস্তা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4400" y="952500"/>
            <a:ext cx="1295400" cy="58477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ভাদ্র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7315200" y="939225"/>
            <a:ext cx="1295400" cy="58477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আশ্বিন </a:t>
            </a:r>
            <a:endParaRPr lang="en-US" sz="3200" dirty="0"/>
          </a:p>
        </p:txBody>
      </p:sp>
      <p:sp>
        <p:nvSpPr>
          <p:cNvPr id="23" name="Rounded Rectangle 22"/>
          <p:cNvSpPr/>
          <p:nvPr/>
        </p:nvSpPr>
        <p:spPr>
          <a:xfrm>
            <a:off x="3733800" y="1562100"/>
            <a:ext cx="1828800" cy="646986"/>
          </a:xfrm>
          <a:prstGeom prst="roundRect">
            <a:avLst/>
          </a:prstGeom>
          <a:blipFill>
            <a:blip r:embed="rId7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শরৎকাল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1200" y="2933700"/>
            <a:ext cx="5715000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শরৎকালে কী কী ফুল ফোটে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92897E-6 L 0.31667 0.1087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54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68479E-6 L -0.3375 0.1109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00" y="55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://bn.globalvoicesonline.org/wp-content/uploads/2012/08/1255595-640x4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47901"/>
            <a:ext cx="2750918" cy="2209800"/>
          </a:xfrm>
          <a:prstGeom prst="ellipse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ame 1"/>
          <p:cNvSpPr/>
          <p:nvPr/>
        </p:nvSpPr>
        <p:spPr>
          <a:xfrm>
            <a:off x="0" y="0"/>
            <a:ext cx="9144000" cy="5715000"/>
          </a:xfrm>
          <a:prstGeom prst="frame">
            <a:avLst>
              <a:gd name="adj1" fmla="val 2900"/>
            </a:avLst>
          </a:prstGeom>
          <a:gradFill>
            <a:gsLst>
              <a:gs pos="10000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266700"/>
            <a:ext cx="5867400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ছবির মাধ্যমে আলোচনা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4357" y="4501882"/>
            <a:ext cx="3352800" cy="954107"/>
          </a:xfrm>
          <a:prstGeom prst="rect">
            <a:avLst/>
          </a:prstGeom>
          <a:noFill/>
          <a:ln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 সময় নবান্ন উৎসবে ঘরে ঘরে আনন্দ নিয়ে আসে। 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31853" y="4488359"/>
            <a:ext cx="4495800" cy="954107"/>
          </a:xfrm>
          <a:prstGeom prst="rect">
            <a:avLst/>
          </a:prstGeom>
          <a:noFill/>
          <a:ln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হেমন্ত কালে শুরু হয় ধান কাটা । কৃষকের ঘর সোনালী ফসলে ভরে ওঠে ।  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3" descr="C:\Users\ATAUR RAHMAN\Desktop\nnn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1" y="2171700"/>
            <a:ext cx="2580968" cy="2286000"/>
          </a:xfrm>
          <a:prstGeom prst="ellipse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3313" name="Picture 1" descr="C:\Users\ac\Desktop\Download\hm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0464" y="2171700"/>
            <a:ext cx="2712027" cy="2197637"/>
          </a:xfrm>
          <a:prstGeom prst="ellips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11" name="Picture 4" descr="C:\Users\ATAUR RAHMAN\Desktop\CONTENT\nnn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2171700"/>
            <a:ext cx="2671113" cy="2248187"/>
          </a:xfrm>
          <a:prstGeom prst="ellipse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1981200" y="2857500"/>
            <a:ext cx="6172200" cy="584775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হেমন্তকালে কৃষকরা কোন ধরণের ফসল কাটে ? 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2857500"/>
            <a:ext cx="5943600" cy="584775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 সময় কৃষকের ঘরে ঘরে কী উৎসব হয় ? 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3000" y="876300"/>
            <a:ext cx="11430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কার্তিক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7010400" y="952500"/>
            <a:ext cx="13716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অগ্রহায়ণ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3657600" y="1562100"/>
            <a:ext cx="1752600" cy="646331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28575">
            <a:solidFill>
              <a:srgbClr val="0000FF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হেমন্তকাল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46393E-6 L 0.32083 0.114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0" y="5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92897E-6 L -0.33334 0.1115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0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trips(downLeft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1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13" grpId="0" animBg="1"/>
      <p:bldP spid="13" grpId="1" animBg="1"/>
      <p:bldP spid="14" grpId="0" animBg="1"/>
      <p:bldP spid="14" grpId="1" animBg="1"/>
      <p:bldP spid="15" grpId="1" animBg="1"/>
      <p:bldP spid="16" grpId="1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633</Words>
  <Application>Microsoft Office PowerPoint</Application>
  <PresentationFormat>On-screen Show (16:10)</PresentationFormat>
  <Paragraphs>127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</dc:creator>
  <cp:lastModifiedBy>user</cp:lastModifiedBy>
  <cp:revision>181</cp:revision>
  <dcterms:created xsi:type="dcterms:W3CDTF">2006-08-16T00:00:00Z</dcterms:created>
  <dcterms:modified xsi:type="dcterms:W3CDTF">2020-05-01T18:08:37Z</dcterms:modified>
</cp:coreProperties>
</file>