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0" r:id="rId19"/>
    <p:sldId id="281" r:id="rId20"/>
    <p:sldId id="276" r:id="rId21"/>
    <p:sldId id="277" r:id="rId22"/>
    <p:sldId id="279" r:id="rId23"/>
    <p:sldId id="278" r:id="rId24"/>
    <p:sldId id="282" r:id="rId25"/>
    <p:sldId id="283" r:id="rId26"/>
    <p:sldId id="284" r:id="rId27"/>
    <p:sldId id="285" r:id="rId28"/>
    <p:sldId id="289" r:id="rId29"/>
    <p:sldId id="291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pakkumar1980@outlook.com" initials="d" lastIdx="3" clrIdx="0">
    <p:extLst>
      <p:ext uri="{19B8F6BF-5375-455C-9EA6-DF929625EA0E}">
        <p15:presenceInfo xmlns:p15="http://schemas.microsoft.com/office/powerpoint/2012/main" userId="e9926104839da0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>
      <p:cViewPr varScale="1">
        <p:scale>
          <a:sx n="92" d="100"/>
          <a:sy n="92" d="100"/>
        </p:scale>
        <p:origin x="2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9C510-F5A2-42A8-9878-37DAA0BBB20C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B7DE0-AFE3-4D59-9340-EA47FF00F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7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B7DE0-AFE3-4D59-9340-EA47FF00F1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4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B7DE0-AFE3-4D59-9340-EA47FF00F1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B7DE0-AFE3-4D59-9340-EA47FF00F1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3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4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5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8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0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2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699B-E9A2-4AC5-8F55-EB60AB1CAA0B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230A7-AF1B-4B1D-86B6-33F9F518A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5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1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3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44.jpeg"/><Relationship Id="rId5" Type="http://schemas.openxmlformats.org/officeDocument/2006/relationships/image" Target="../media/image50.jp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39.jpg"/><Relationship Id="rId5" Type="http://schemas.openxmlformats.org/officeDocument/2006/relationships/image" Target="../media/image52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11.jp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26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35.jpg"/><Relationship Id="rId5" Type="http://schemas.openxmlformats.org/officeDocument/2006/relationships/image" Target="../media/image62.jpg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65.jp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343400" y="315904"/>
            <a:ext cx="4543231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381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9600" b="1" cap="none" spc="0" dirty="0">
              <a:ln w="381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3" y="1864185"/>
            <a:ext cx="10820400" cy="4766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99" y="300532"/>
            <a:ext cx="1290540" cy="1490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395081"/>
            <a:ext cx="1290540" cy="149048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8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01"/>
    </mc:Choice>
    <mc:Fallback>
      <p:transition spd="slow" advTm="190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777185" y="3689747"/>
            <a:ext cx="214674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নয়ন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নীড়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79430" y="3657600"/>
            <a:ext cx="14830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পচান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02893" y="3689747"/>
            <a:ext cx="314541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আরঙের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দিনে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0734" y="5105400"/>
            <a:ext cx="822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যে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কোন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একটি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অনুচ্ছেদ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লেখ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9620"/>
            <a:ext cx="3591826" cy="2598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26" y="1080653"/>
            <a:ext cx="4065372" cy="253406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-85725" y="-77636"/>
            <a:ext cx="12277725" cy="7102845"/>
            <a:chOff x="-76200" y="-93407"/>
            <a:chExt cx="12277725" cy="702561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23439" y="-93407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19" y="1023930"/>
            <a:ext cx="3532941" cy="25117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32-Point Star 5"/>
          <p:cNvSpPr/>
          <p:nvPr/>
        </p:nvSpPr>
        <p:spPr>
          <a:xfrm>
            <a:off x="1981200" y="123927"/>
            <a:ext cx="7048500" cy="972375"/>
          </a:xfrm>
          <a:prstGeom prst="star32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71097" y="111232"/>
            <a:ext cx="42819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জোড়ায়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569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8094">
        <p15:prstTrans prst="origami"/>
      </p:transition>
    </mc:Choice>
    <mc:Fallback>
      <p:transition spd="slow" advTm="80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959" y="4038600"/>
            <a:ext cx="59436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রুগ্ন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ছেলের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শিয়রে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বসিয়া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একেলা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জাগিছে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মাতা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,        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করুন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চাহনি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ঘুম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ঘুম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যেন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ঢুলিছে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চোখের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পাতা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074" y="614596"/>
            <a:ext cx="5742967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রাত</a:t>
            </a:r>
            <a:r>
              <a:rPr lang="en-US" sz="32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থম</a:t>
            </a:r>
            <a:r>
              <a:rPr lang="en-US" sz="32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থম</a:t>
            </a:r>
            <a:r>
              <a:rPr lang="en-US" sz="32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স্তব্ধ</a:t>
            </a:r>
            <a:r>
              <a:rPr lang="en-US" sz="32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নিঝুম</a:t>
            </a:r>
            <a:r>
              <a:rPr lang="en-US" sz="32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ঘোর</a:t>
            </a:r>
            <a:r>
              <a:rPr lang="en-US" sz="3200" b="1" cap="none" spc="0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n-US" sz="3200" b="1" cap="none" spc="0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অন্ধকার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,ঘোর-ঘোর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অন্ধকার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নিশ্বাস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ফেলি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তাও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শোনা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যায়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নাই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কোথা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সাড়া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কার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70" y="339437"/>
            <a:ext cx="5285026" cy="2937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90" y="3505200"/>
            <a:ext cx="5324704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7" name="Group 16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887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9018">
        <p14:flip dir="r"/>
      </p:transition>
    </mc:Choice>
    <mc:Fallback>
      <p:transition spd="slow" advTm="90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5802351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শিয়রের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নিবু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নিবু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দীপ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ঘুরিয়া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ঘুরিয়া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জ্বলে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,                  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তারি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সাথে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সাথে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বিরহী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মায়ের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একেলা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পরান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দোলে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6963" y="533400"/>
            <a:ext cx="5802351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শিয়রের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কাছে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নিবু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নিবু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দীপ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ঘুরিয়া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ঘুরিয়া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জ্বলে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,                  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তারি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সাথে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সাথে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বিরহী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মায়ের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একেলা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পরান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দোলে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7063" y="4262498"/>
            <a:ext cx="5692785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ভন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ভন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ভন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জমাট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বেঁধেছে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বুনো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মশকের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গান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এদো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ডোবা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হতে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বহিছে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কঠোর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পচার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পাতার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ঘ্রান</a:t>
            </a:r>
            <a:r>
              <a:rPr lang="en-US" sz="3200" b="1" dirty="0" smtClean="0">
                <a:ln/>
                <a:solidFill>
                  <a:schemeClr val="tx1">
                    <a:lumMod val="75000"/>
                    <a:lumOff val="2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29418"/>
            <a:ext cx="2828925" cy="29233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97" y="384824"/>
            <a:ext cx="2834251" cy="301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689" y="3505200"/>
            <a:ext cx="5733673" cy="571713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421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890">
        <p14:honeycomb/>
      </p:transition>
    </mc:Choice>
    <mc:Fallback>
      <p:transition spd="slow" advTm="108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6525922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ছোট</a:t>
            </a:r>
            <a:r>
              <a:rPr lang="en-US" sz="36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কুঁড়ে</a:t>
            </a:r>
            <a:r>
              <a:rPr lang="en-US" sz="3600" b="1" cap="none" spc="0" dirty="0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chemeClr val="bg2">
                    <a:lumMod val="25000"/>
                  </a:schemeClr>
                </a:solidFill>
                <a:effectLst/>
              </a:rPr>
              <a:t>ঘর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বেড়ার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ফাঁকেতে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আসিছে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শীতের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বায়ু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শিয়রে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বসিয়া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গনিছে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আয়ু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4225826"/>
            <a:ext cx="6525922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,‘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রাত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আছে,কখন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সকাল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হবে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লাগে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এমনি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কেবা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শুয়ে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থাকে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কবে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444" y="304003"/>
            <a:ext cx="4667249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22" y="3315979"/>
            <a:ext cx="2490139" cy="31833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61" y="3330480"/>
            <a:ext cx="2575864" cy="3168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Group 16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35504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306">
        <p15:prstTrans prst="peelOff"/>
      </p:transition>
    </mc:Choice>
    <mc:Fallback>
      <p:transition spd="slow" advTm="103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381000"/>
            <a:ext cx="6568976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কয়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‘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বাছারে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!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চুপটি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করিয়া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ঘুমো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ত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একটি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’,                                    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ছেলে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রেগে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কয়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‘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ঘুম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আসে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করিব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’।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76" y="285751"/>
            <a:ext cx="4832449" cy="340105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800" y="4061092"/>
            <a:ext cx="656897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পান্ডুর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গালে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চুমো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খায়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মাতা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সারা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গায়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দেয়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হাত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,              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যদি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বুকে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যত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স্নেহ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আছে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ঢেলে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দেয়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তারি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সাথ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75" y="3581400"/>
            <a:ext cx="4870549" cy="30499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18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2362">
        <p:circle/>
      </p:transition>
    </mc:Choice>
    <mc:Fallback>
      <p:transition spd="slow" advTm="12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860" y="338847"/>
            <a:ext cx="667054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নামাজের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মোমবাতি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মানে,দরগায়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দান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তাহার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দাও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কাঁদে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জননীর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প্রাণ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2924" y="4274865"/>
            <a:ext cx="636574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দাও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আল্লা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রসুল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দাও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পীর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কহিতে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কহিতে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মুখ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খানিভাসে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বহিয়া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নয়ন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নীর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79240" y="0"/>
            <a:ext cx="12277725" cy="7008411"/>
            <a:chOff x="-76200" y="0"/>
            <a:chExt cx="12277725" cy="69322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60156"/>
            <a:ext cx="2362199" cy="3245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80859"/>
            <a:ext cx="3130685" cy="33300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64" y="3502594"/>
            <a:ext cx="2931824" cy="31465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888" y="3440629"/>
            <a:ext cx="2335097" cy="32406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890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596">
        <p15:prstTrans prst="peelOff"/>
      </p:transition>
    </mc:Choice>
    <mc:Fallback>
      <p:transition spd="slow" advTm="135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64008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বাঁশ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বসি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ডাকে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কানা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কুয়ো,রাতের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আঁধার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ঠেলি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বাদুড়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পাখার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বাতাসেতে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সুপারির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হেলি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075" y="4244876"/>
            <a:ext cx="63627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বুনো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পথে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জোনাকি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মেয়েরা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কুয়াশা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কাফন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ধরি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দুঃ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!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কিবা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শঙ্কায়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পরান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উঠিছে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ভরি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86536" y="0"/>
            <a:ext cx="12277725" cy="7008411"/>
            <a:chOff x="-76200" y="0"/>
            <a:chExt cx="12277725" cy="69322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2549"/>
            <a:ext cx="3200400" cy="3509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797327"/>
            <a:ext cx="3581400" cy="2925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194" y="3809142"/>
            <a:ext cx="3314295" cy="3002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35592"/>
            <a:ext cx="366631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93" y="201398"/>
            <a:ext cx="31242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6641"/>
            <a:ext cx="3704414" cy="3521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89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3191">
        <p14:flip dir="r"/>
      </p:transition>
    </mc:Choice>
    <mc:Fallback>
      <p:transition spd="slow" advTm="23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2400" y="-150411"/>
            <a:ext cx="12277725" cy="70084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114300" y="250127"/>
            <a:ext cx="624840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কথা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ভাবিতে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পরান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শিহরে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ভাসে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কোণে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বালাই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বালাই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হবে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যাদু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জাল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বোনে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।‘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1104" y="4281451"/>
            <a:ext cx="67437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মাগো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পড়ি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ভালো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যদি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করিমের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সাথে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খেলিবার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গেলে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দিবে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তুমি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গাল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44" y="119431"/>
            <a:ext cx="5114925" cy="2609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04" y="2920976"/>
            <a:ext cx="3232181" cy="3707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333" y="2866472"/>
            <a:ext cx="4165600" cy="3712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80" y="2909827"/>
            <a:ext cx="3397219" cy="3668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0423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997">
        <p15:prstTrans prst="crush"/>
      </p:transition>
    </mc:Choice>
    <mc:Fallback>
      <p:transition spd="slow" advTm="10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50442" y="575277"/>
            <a:ext cx="6135663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আচ্ছা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বল,এমন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হয়না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রহিম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চাচার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ঝাড়া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           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এখনি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আমারে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এত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রোগ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হতে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করিতে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ত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খাড়া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3490" y="4114800"/>
            <a:ext cx="6135663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কেবল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বসি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রুগণ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ছেলের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মুখ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পানে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আঁখি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মেলে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     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ভাসা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ভাসা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যত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কথা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যেন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সারা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প্রণ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দিয়ে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গেলে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64" y="243202"/>
            <a:ext cx="4377052" cy="2996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80" y="228007"/>
            <a:ext cx="3370420" cy="3124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13" y="258617"/>
            <a:ext cx="3658208" cy="30703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690" y="3445562"/>
            <a:ext cx="5411980" cy="3205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2137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586">
        <p15:prstTrans prst="fallOver"/>
      </p:transition>
    </mc:Choice>
    <mc:Fallback>
      <p:transition spd="slow" advTm="105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3571" y="-9525"/>
            <a:ext cx="12268389" cy="7027669"/>
            <a:chOff x="-76200" y="-19049"/>
            <a:chExt cx="12268389" cy="695126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41225" y="-19049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15989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16918" y="566046"/>
            <a:ext cx="7258455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‘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শোন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লড়াই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কিন্তু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রাখিও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রতন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                       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রাখিও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ঢ্যাঁপের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মোয়া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বেঁধে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তুমি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সাত-নারি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সিকা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5528" y="4200733"/>
            <a:ext cx="70104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খেজুরের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গুরের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নয়া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পাটালিতে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হুড়ুমের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কোলা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।                    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ফুল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ঝুরি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সিকা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সাজাইয়া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রেখো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আমার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সমুখ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                                                                    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-22770" r="5366" b="-12014"/>
          <a:stretch/>
        </p:blipFill>
        <p:spPr>
          <a:xfrm>
            <a:off x="7710371" y="326183"/>
            <a:ext cx="4228319" cy="293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42" y="3419632"/>
            <a:ext cx="4552762" cy="307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775" y="339201"/>
            <a:ext cx="2748904" cy="290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90" y="3419632"/>
            <a:ext cx="3980509" cy="307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28" y="3398402"/>
            <a:ext cx="3545045" cy="3175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176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2828">
        <p14:ripple/>
      </p:transition>
    </mc:Choice>
    <mc:Fallback>
      <p:transition spd="slow" advTm="128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0" y="1093650"/>
            <a:ext cx="96012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নলিনীদাস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মাধ্যমিক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বালিকা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বিদ্যালয়,ভোলা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1183482" y="3888189"/>
            <a:ext cx="3598068" cy="2665011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Callout 16"/>
          <p:cNvSpPr/>
          <p:nvPr/>
        </p:nvSpPr>
        <p:spPr>
          <a:xfrm>
            <a:off x="7853361" y="3966379"/>
            <a:ext cx="4043364" cy="2665011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2" y="1970813"/>
            <a:ext cx="1862137" cy="1862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03" y="2941706"/>
            <a:ext cx="3205161" cy="35833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47786" y="4143476"/>
            <a:ext cx="335756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বীণা </a:t>
            </a:r>
            <a:r>
              <a:rPr lang="en-US" sz="32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মিত্র</a:t>
            </a:r>
            <a:r>
              <a:rPr lang="en-US" sz="32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সিনিয়র</a:t>
            </a:r>
            <a:r>
              <a:rPr lang="en-US" sz="32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শিক্ষিকা</a:t>
            </a:r>
            <a:endParaRPr lang="en-US" sz="32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96261" y="4038928"/>
            <a:ext cx="370046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শ্রেণী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:-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নবম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দশম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বিষয়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:-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বাংলা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১ম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পত্র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পদ্যাংশ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)              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সময়</a:t>
            </a:r>
            <a:r>
              <a:rPr lang="en-US" sz="28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:- ৫০ </a:t>
            </a:r>
            <a:r>
              <a:rPr lang="en-US" sz="28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মিনিট</a:t>
            </a:r>
            <a:endParaRPr lang="en-US" sz="2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85725" y="0"/>
            <a:ext cx="12277725" cy="7008411"/>
            <a:chOff x="-76200" y="0"/>
            <a:chExt cx="12277725" cy="693221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32-Point Star 2"/>
          <p:cNvSpPr/>
          <p:nvPr/>
        </p:nvSpPr>
        <p:spPr>
          <a:xfrm>
            <a:off x="2895600" y="147920"/>
            <a:ext cx="5791200" cy="1046369"/>
          </a:xfrm>
          <a:prstGeom prst="star3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86150" y="256119"/>
            <a:ext cx="2635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পরিচিতি</a:t>
            </a:r>
            <a:endParaRPr lang="en-US" sz="5400" b="0" cap="none" spc="0" dirty="0">
              <a:ln w="0"/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01" y="1981980"/>
            <a:ext cx="1783383" cy="197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80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23">
        <p15:prstTrans prst="curtains"/>
      </p:transition>
    </mc:Choice>
    <mc:Fallback>
      <p:transition spd="slow" advTm="9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05991" y="-30804"/>
            <a:ext cx="12277725" cy="69322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13109" y="457200"/>
            <a:ext cx="6925891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চুপ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মাও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ধীরে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ধীরে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মাথায়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বুলায়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হাত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বাহিরেতে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নাচে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জোনাকি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আলোয়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থম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থম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রাত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1000" y="3114182"/>
            <a:ext cx="6925891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দিন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যে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মায়েরে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গিয়াছিল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দূর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সাঁঝ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হয়ে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গেল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তবু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আসে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নাকো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ঢাই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প্রাণ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হঠা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ৎ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শুনিল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আসিতেছে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হর্ষে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গান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                         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01420"/>
            <a:ext cx="3962400" cy="3175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13491"/>
            <a:ext cx="3475409" cy="3253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16" y="3468519"/>
            <a:ext cx="4286250" cy="316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78" y="3429000"/>
            <a:ext cx="3090255" cy="310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7177444"/>
      </p:ext>
    </p:extLst>
  </p:cSld>
  <p:clrMapOvr>
    <a:masterClrMapping/>
  </p:clrMapOvr>
  <p:transition spd="slow" advTm="13487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98799" y="0"/>
            <a:ext cx="12277725" cy="6932211"/>
            <a:chOff x="-85725" y="-8021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24564" y="-8021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963400" y="-8021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6307" y="11029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575" y="144379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85725" y="6697579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47625" y="6849979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15800" y="11029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-9525" y="-8021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43364" y="414278"/>
            <a:ext cx="6259929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এক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কোঁচভরা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বেথুল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তাহার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ঝামুর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ঝুমুর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বাজে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ওরে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মুখ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পোড়া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কোথা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গিয়েছিলি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এমনি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এ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কালি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সাঝেঁ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713" y="4191000"/>
            <a:ext cx="63246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কথা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পড়ে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গরীবের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ছোটখাট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বায়না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মিটাবার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24" y="247153"/>
            <a:ext cx="4738976" cy="3222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93" y="3580976"/>
            <a:ext cx="4952858" cy="305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012" y="3676153"/>
            <a:ext cx="4292787" cy="3029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20" y="261849"/>
            <a:ext cx="4171156" cy="3208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72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111">
        <p14:shred/>
      </p:transition>
    </mc:Choice>
    <mc:Fallback>
      <p:transition spd="slow" advTm="12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5725" y="30804"/>
            <a:ext cx="12277725" cy="6932211"/>
            <a:chOff x="-85725" y="-8021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24564" y="-8021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1963400" y="-8021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16307" y="11029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8575" y="144379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-85725" y="6697579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-47625" y="6849979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115800" y="11029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-9525" y="-8021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85622" y="457200"/>
            <a:ext cx="6385764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আড়ঙের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দিনে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পুতুল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কিনিতে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পয়সা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জোটেনি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বলেছে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আমরা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মোসলমানের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আড়ঙ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দেখিতে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                   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85" y="4170298"/>
            <a:ext cx="6156915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করিম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গেল</a:t>
            </a:r>
            <a:r>
              <a:rPr lang="en-US" sz="3600" b="1" dirty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?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আজিজ</a:t>
            </a:r>
            <a:r>
              <a:rPr lang="en-US" sz="3600" b="1" dirty="0">
                <a:ln/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চলিল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?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এমনি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প্রশ্ন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মালা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উত্তর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দিতে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দু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খিনী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মায়ের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দ্বিগুন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বাড়িত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জ্বালা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                   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01" y="335604"/>
            <a:ext cx="4856023" cy="3093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62" y="254946"/>
            <a:ext cx="3733800" cy="3174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1" y="3686782"/>
            <a:ext cx="4810124" cy="2918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25" y="3556055"/>
            <a:ext cx="4733925" cy="2990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651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1532">
        <p15:prstTrans prst="pageCurlDouble"/>
      </p:transition>
    </mc:Choice>
    <mc:Fallback>
      <p:transition spd="slow" advTm="115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375879" y="550787"/>
            <a:ext cx="714233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আজও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রোগে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পন্য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জোটে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ঔষধ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হয়নি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আনা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ঝড়ে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কাঁপে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যেন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নীড়ের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পাখিটি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জড়ায়ে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মায়ের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ডানা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3983" y="4316910"/>
            <a:ext cx="7142335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ঘরের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চালেতে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হুতুম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ডাকিছে,অকল্যাণ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এ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সুর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,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মরনের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দূত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এলো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বুঝি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হাঁকে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দূর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দূর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।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520" y="192037"/>
            <a:ext cx="4136888" cy="360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167029"/>
            <a:ext cx="2958828" cy="3579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79" y="210043"/>
            <a:ext cx="4000629" cy="3493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52" y="3943752"/>
            <a:ext cx="3290029" cy="2766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03" y="3792622"/>
            <a:ext cx="3509928" cy="2878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780522"/>
            <a:ext cx="2806428" cy="290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25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4165">
        <p14:doors dir="vert"/>
      </p:transition>
    </mc:Choice>
    <mc:Fallback>
      <p:transition spd="slow" advTm="14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335604" y="309771"/>
            <a:ext cx="6636402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পচা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ডোবা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হতে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বিরহিনী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ডাক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ডাকিতেছে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ঝুরি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ঝুরি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’,                 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কৃষান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ছেলেরা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কালকে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তাহার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বাচ্চা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করেছে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চুরি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  </a:t>
            </a:r>
            <a:endParaRPr lang="en-US" sz="32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604" y="4407436"/>
            <a:ext cx="663640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ফেরে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ভন্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ভন্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মশা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দলে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দলে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,   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বুড়ো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পাতা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ঝরে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বনে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,            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ফোঁটায়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ফোঁটায়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পাতা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চোয়া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জল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ঝরিছে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তাহার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সনে</a:t>
            </a:r>
            <a:r>
              <a:rPr lang="en-US" sz="32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।  </a:t>
            </a:r>
            <a:endParaRPr lang="en-US" sz="32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06" y="3650715"/>
            <a:ext cx="4164543" cy="2920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53" y="3657652"/>
            <a:ext cx="3963008" cy="2967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798"/>
            <a:ext cx="4123717" cy="276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69" y="306189"/>
            <a:ext cx="4347139" cy="282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449" y="260901"/>
            <a:ext cx="4303513" cy="3074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925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3426">
        <p14:prism isInverted="1"/>
      </p:transition>
    </mc:Choice>
    <mc:Fallback>
      <p:transition spd="slow" advTm="134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5725" y="0"/>
            <a:ext cx="12277725" cy="70084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504621" y="457200"/>
            <a:ext cx="5819979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রুগ্ন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ছেলের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শিয়রে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বসিয়া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একেলা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জাগিছে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মাতা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                            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সম্নুখে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ঘোর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কুজ্ঝটি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মহাকাল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রাত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পাতা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4622" y="4190559"/>
            <a:ext cx="6219825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পার্শ্বে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জ্বালিয়া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মাটির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প্রদীপ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বাতাসে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জমায়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খেল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;       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আঁধারের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সাথে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বুঝিয়া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তাহার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ফুরায়ে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এসেছে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তেল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 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46" y="280428"/>
            <a:ext cx="5162753" cy="3119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46" y="3581401"/>
            <a:ext cx="5238954" cy="3043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1170"/>
            <a:ext cx="4368800" cy="3051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566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955">
        <p14:doors dir="vert"/>
      </p:transition>
    </mc:Choice>
    <mc:Fallback>
      <p:transition spd="slow" advTm="10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0"/>
            <a:ext cx="12277725" cy="69322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434400" y="1524000"/>
            <a:ext cx="10782300" cy="4401205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‘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পল্লীজননী</a:t>
            </a:r>
            <a:r>
              <a:rPr lang="en-US" sz="2800" b="1" dirty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কবিতাটি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কবি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জসীম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উদ্দীনের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‘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রখালী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’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কাব্যগ্রহন্থ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থেকে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সংকলন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করা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হয়েছে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।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মায়ের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মতো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মমতাময়ী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কেউ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নেই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।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অসুস্থ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ছেলের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শিয়রে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বসে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রাত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জেগে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এক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মায়ের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মনের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কষ্ট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পুত্রের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চঞ্চলতা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স্মরন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দারিদ্রের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কারণে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প্রয়োজনীয়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খাদ্যও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আনন্দ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আয়োজন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করতে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না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পারার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ব্যার্থতা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এ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কবিতায়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উল্লেখ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করা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হয়েছে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।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নিবু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নিবু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প্রদীপ,চারিদিকে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মশার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অত্যাচার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বেড়ার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ফাঁক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গলে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আসে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রাতের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শীত।পুত্রের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ঘুম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আসে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না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পুত্রকে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আদর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করে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,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তার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রোগ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ভালো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করার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জন্য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দরগায়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মানত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করে।এক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পল্লি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মায়ের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মনে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পুত্র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হারানো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শঙ্কা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জেগে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ওঠে।অপত্যস্নেহের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অনিবার্য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আকর্ষণই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এ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কবিতার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মূলভাব</a:t>
            </a:r>
            <a:r>
              <a:rPr lang="en-US" sz="2800" b="1" dirty="0" smtClean="0">
                <a:ln w="57150">
                  <a:prstDash val="sysDash"/>
                </a:ln>
                <a:solidFill>
                  <a:schemeClr val="accent5">
                    <a:lumMod val="75000"/>
                  </a:schemeClr>
                </a:solidFill>
              </a:rPr>
              <a:t>।</a:t>
            </a:r>
            <a:endParaRPr lang="en-US" sz="2800" b="1" cap="none" spc="0" dirty="0">
              <a:ln w="57150">
                <a:prstDash val="sysDash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1981200" y="152400"/>
            <a:ext cx="8001000" cy="1219200"/>
          </a:xfrm>
          <a:prstGeom prst="star32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78284" y="338189"/>
            <a:ext cx="3654432" cy="769441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57150">
                  <a:prstDash val="sysDash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 w="57150">
                  <a:prstDash val="sysDash"/>
                </a:ln>
                <a:solidFill>
                  <a:schemeClr val="accent2">
                    <a:lumMod val="75000"/>
                  </a:schemeClr>
                </a:solidFill>
              </a:rPr>
              <a:t>সার-সংক্ষেপ</a:t>
            </a:r>
            <a:endParaRPr lang="en-US" sz="4400" b="1" cap="none" spc="0" dirty="0">
              <a:ln w="57150">
                <a:prstDash val="sysDash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645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6968">
        <p15:prstTrans prst="fracture"/>
      </p:transition>
    </mc:Choice>
    <mc:Fallback>
      <p:transition spd="slow" advTm="169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0"/>
            <a:ext cx="12277725" cy="69322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83288" y="5181600"/>
            <a:ext cx="1028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তুমি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অসুস্থ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হলে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তোমার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‘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মা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’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তোমাকে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কিভাবে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সুস্থ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করে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তোলে</a:t>
            </a:r>
            <a:r>
              <a:rPr lang="en-US" sz="3600" b="1" dirty="0">
                <a:ln/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১০টি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বাক্য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লেখ</a:t>
            </a:r>
            <a:r>
              <a:rPr lang="en-US" sz="36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2702092" y="346620"/>
            <a:ext cx="6305550" cy="838200"/>
          </a:xfrm>
          <a:prstGeom prst="star32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51471" y="346620"/>
            <a:ext cx="3222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দলীয়</a:t>
            </a:r>
            <a:r>
              <a:rPr lang="en-US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tx2">
                    <a:lumMod val="75000"/>
                  </a:schemeClr>
                </a:solidFill>
              </a:rPr>
              <a:t>কাজ</a:t>
            </a:r>
            <a:r>
              <a:rPr lang="en-US" sz="4400" b="1" dirty="0" smtClean="0">
                <a:ln/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68460"/>
            <a:ext cx="7848600" cy="36845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15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7559">
        <p15:prstTrans prst="origami"/>
      </p:transition>
    </mc:Choice>
    <mc:Fallback>
      <p:transition spd="slow" advTm="75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0"/>
            <a:ext cx="12277725" cy="69322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90500" y="1233504"/>
            <a:ext cx="6710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১/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বাঁস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বনে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বসে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কোন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পাখি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ডাকে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1455" y="1759741"/>
            <a:ext cx="90075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(ক)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কোকিল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 (খ)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কানাকুয়ো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 (গ)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হুতুম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 (ঘ)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দোয়েল</a:t>
            </a:r>
            <a:endParaRPr lang="en-US" sz="2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34962" y="3238252"/>
            <a:ext cx="714273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(ক)  ‘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রাখালী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’   (খ)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বিষের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বাঁশি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                                               (গ) 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মাটির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কান্না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 (ঘ) 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নক্সী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কাথার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মাঠ</a:t>
            </a:r>
            <a:endParaRPr lang="en-US" sz="2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2344" y="4175693"/>
            <a:ext cx="83583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৩/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ঘরের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চালে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ডাকে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,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অকল্যানের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এ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সুর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,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1455" y="4746735"/>
            <a:ext cx="79111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(ক)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কবুতর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(খ)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কাক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 (গ) 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হুতুম</a:t>
            </a:r>
            <a:r>
              <a:rPr lang="en-US" sz="28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  (ঘ)   </a:t>
            </a:r>
            <a:r>
              <a:rPr lang="en-US" sz="28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কোকিল</a:t>
            </a:r>
            <a:endParaRPr lang="en-US" sz="28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6500" y="5269955"/>
            <a:ext cx="70311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৪/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কবি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কত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সালে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মৃত্যু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বরণ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করেন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?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7836" y="5902552"/>
            <a:ext cx="83583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(ক)  ১৯৭৬  (খ)  ১৯৭৭ (গ)  ১৯৭৮  (ঘ)  ১৯৭৯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6769" y="2305123"/>
            <a:ext cx="116175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২/ ‘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পল্লিজননী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’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কবিতাটি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কবি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জসীম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উদ্দীনের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কোন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কব্য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গ্রন্থ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থেকে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সংকলন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করা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হয়েছে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।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59329" y="1901961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36170" y="6025166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62724" y="4877479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90600" y="3323260"/>
            <a:ext cx="228600" cy="381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2286001" y="162528"/>
            <a:ext cx="6781800" cy="1057341"/>
          </a:xfrm>
          <a:prstGeom prst="star32">
            <a:avLst>
              <a:gd name="adj" fmla="val 3985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91484" y="205390"/>
            <a:ext cx="2949846" cy="923330"/>
          </a:xfrm>
          <a:prstGeom prst="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76200">
                  <a:solidFill>
                    <a:schemeClr val="tx1"/>
                  </a:solidFill>
                  <a:prstDash val="sysDot"/>
                </a:ln>
                <a:solidFill>
                  <a:schemeClr val="bg2">
                    <a:lumMod val="50000"/>
                  </a:schemeClr>
                </a:solidFill>
              </a:rPr>
              <a:t>মূল্যায়ন</a:t>
            </a:r>
            <a:r>
              <a:rPr lang="en-US" sz="5400" b="1" dirty="0" smtClean="0">
                <a:ln w="38100">
                  <a:prstDash val="sysDot"/>
                </a:ln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5400" b="1" cap="none" spc="0" dirty="0">
              <a:ln w="38100">
                <a:prstDash val="sysDot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10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25475">
        <p14:switch dir="r"/>
      </p:transition>
    </mc:Choice>
    <mc:Fallback>
      <p:transition spd="slow" advTm="25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8" grpId="0"/>
      <p:bldP spid="19" grpId="0"/>
      <p:bldP spid="20" grpId="0"/>
      <p:bldP spid="22" grpId="0"/>
      <p:bldP spid="24" grpId="0"/>
      <p:bldP spid="25" grpId="0"/>
      <p:bldP spid="26" grpId="0" animBg="1"/>
      <p:bldP spid="27" grpId="0" animBg="1"/>
      <p:bldP spid="28" grpId="0" animBg="1"/>
      <p:bldP spid="30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0"/>
            <a:ext cx="12277725" cy="69322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32-Point Star 13"/>
          <p:cNvSpPr/>
          <p:nvPr/>
        </p:nvSpPr>
        <p:spPr>
          <a:xfrm>
            <a:off x="2864928" y="245419"/>
            <a:ext cx="6324600" cy="1261764"/>
          </a:xfrm>
          <a:prstGeom prst="star3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38600" y="414636"/>
            <a:ext cx="4129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বাড়ির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6200" y="5756476"/>
            <a:ext cx="1197292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কবিতার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মূলভাব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নিজের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ভাষায়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র্ণনা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?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61492"/>
            <a:ext cx="8458200" cy="41207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526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7"/>
    </mc:Choice>
    <mc:Fallback>
      <p:transition spd="slow" advTm="91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3" y="1337101"/>
            <a:ext cx="3538849" cy="4621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647" y="1337101"/>
            <a:ext cx="3938813" cy="4621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53" y="1337101"/>
            <a:ext cx="3677272" cy="46217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3" y="1255335"/>
            <a:ext cx="5562600" cy="47853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98681" y="6040653"/>
            <a:ext cx="6014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ছবিগুলো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দেখে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মনে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হয়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4847" y="5124188"/>
            <a:ext cx="612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‘</a:t>
            </a:r>
            <a:r>
              <a:rPr lang="en-US" sz="4000" dirty="0" err="1" smtClean="0">
                <a:solidFill>
                  <a:srgbClr val="FF0000"/>
                </a:solidFill>
              </a:rPr>
              <a:t>মা</a:t>
            </a:r>
            <a:r>
              <a:rPr lang="en-US" sz="4000" dirty="0" smtClean="0">
                <a:solidFill>
                  <a:srgbClr val="FF0000"/>
                </a:solidFill>
              </a:rPr>
              <a:t>’-</a:t>
            </a:r>
            <a:r>
              <a:rPr lang="en-US" sz="4000" dirty="0" err="1" smtClean="0">
                <a:solidFill>
                  <a:srgbClr val="FF0000"/>
                </a:solidFill>
              </a:rPr>
              <a:t>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জননী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বলে</a:t>
            </a:r>
            <a:r>
              <a:rPr lang="en-US" sz="4000" dirty="0">
                <a:solidFill>
                  <a:srgbClr val="FF0000"/>
                </a:solidFill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48600" y="5984473"/>
            <a:ext cx="6123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50"/>
                </a:solidFill>
              </a:rPr>
              <a:t>গ্রামকে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পল্লি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</a:rPr>
              <a:t>বলে</a:t>
            </a:r>
            <a:r>
              <a:rPr lang="en-US" sz="4000" dirty="0" smtClean="0">
                <a:solidFill>
                  <a:srgbClr val="00B050"/>
                </a:solidFill>
              </a:rPr>
              <a:t>।</a:t>
            </a:r>
            <a:endParaRPr lang="en-US" sz="40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28600" y="0"/>
            <a:ext cx="12277725" cy="7008411"/>
            <a:chOff x="-76200" y="0"/>
            <a:chExt cx="12277725" cy="6932211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32-Point Star 2"/>
          <p:cNvSpPr/>
          <p:nvPr/>
        </p:nvSpPr>
        <p:spPr>
          <a:xfrm>
            <a:off x="1524000" y="240859"/>
            <a:ext cx="7620000" cy="885867"/>
          </a:xfrm>
          <a:prstGeom prst="star32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7381" y="112250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ছবি</a:t>
            </a:r>
            <a:r>
              <a:rPr lang="en-US" sz="5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গুলো</a:t>
            </a:r>
            <a:r>
              <a:rPr lang="en-US" sz="5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5400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দেখ</a:t>
            </a:r>
            <a:r>
              <a:rPr lang="en-US" sz="54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:</a:t>
            </a:r>
            <a:endParaRPr lang="en-US" sz="5400" b="0" cap="none" spc="0" dirty="0">
              <a:ln w="0"/>
              <a:solidFill>
                <a:schemeClr val="tx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547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4263">
        <p14:prism isInverted="1"/>
      </p:transition>
    </mc:Choice>
    <mc:Fallback>
      <p:transition spd="slow" advTm="142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5725" y="-74211"/>
            <a:ext cx="12277725" cy="6932211"/>
            <a:chOff x="-76200" y="0"/>
            <a:chExt cx="12277725" cy="6932211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4114800" y="-46242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337494"/>
            <a:ext cx="8915400" cy="510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948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955">
        <p15:prstTrans prst="crush"/>
      </p:transition>
    </mc:Choice>
    <mc:Fallback>
      <p:transition spd="slow" advTm="59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878" y="342900"/>
            <a:ext cx="9020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পাঠ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:- ‘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পল্লিজননী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’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97154" y="1219200"/>
            <a:ext cx="2954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জসীম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উদ্দীন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65531"/>
            <a:ext cx="11782425" cy="4765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4" y="4246562"/>
            <a:ext cx="1988376" cy="23066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57151" y="0"/>
            <a:ext cx="12277725" cy="7008411"/>
            <a:chOff x="-76200" y="0"/>
            <a:chExt cx="12277725" cy="6932211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4091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668">
        <p14:prism/>
      </p:transition>
    </mc:Choice>
    <mc:Fallback>
      <p:transition spd="slow" advTm="8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44923" y="1672143"/>
            <a:ext cx="769794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Franklin Gothic Demi" panose="020B0703020102020204" pitchFamily="34" charset="0"/>
              <a:buChar char="♣"/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ব্যাখ্যা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দিতে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49455" y="2660629"/>
            <a:ext cx="2888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5835" y="2438400"/>
            <a:ext cx="903836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Franklin Gothic Demi" panose="020B0703020102020204" pitchFamily="34" charset="0"/>
              <a:buChar char="♣"/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নতুন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শব্দের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অর্থ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চিহ্নিত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অনুচ্ছেদ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লিখতে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89790" y="3751841"/>
            <a:ext cx="8168981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571500" indent="-571500" algn="ctr">
              <a:buFont typeface="Franklin Gothic Demi" panose="020B0703020102020204" pitchFamily="34" charset="0"/>
              <a:buChar char="♣"/>
            </a:pP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শুদ্ধ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উচ্চারণ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কবিতা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আবৃত্তি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 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05835" y="5060390"/>
            <a:ext cx="8688597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571500" indent="-571500" algn="ctr">
              <a:buFont typeface="Franklin Gothic Demi" panose="020B0703020102020204" pitchFamily="34" charset="0"/>
              <a:buChar char="♣"/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কবিতার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মূলভাব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বর্ণনা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করতে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পারবে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22" name="Straight Connector 21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32-Point Star 2"/>
          <p:cNvSpPr/>
          <p:nvPr/>
        </p:nvSpPr>
        <p:spPr>
          <a:xfrm>
            <a:off x="2338957" y="119927"/>
            <a:ext cx="7315200" cy="1313441"/>
          </a:xfrm>
          <a:prstGeom prst="star32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71730" y="310597"/>
            <a:ext cx="34050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শিখন</a:t>
            </a:r>
            <a:r>
              <a:rPr lang="en-US" sz="5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5400" b="1" dirty="0" err="1" smtClean="0">
                <a:ln/>
                <a:solidFill>
                  <a:schemeClr val="accent1">
                    <a:lumMod val="50000"/>
                  </a:schemeClr>
                </a:solidFill>
              </a:rPr>
              <a:t>ফল</a:t>
            </a:r>
            <a:endParaRPr lang="en-US" sz="5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010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478">
        <p15:prstTrans prst="pageCurlDouble"/>
      </p:transition>
    </mc:Choice>
    <mc:Fallback>
      <p:transition spd="slow" advTm="74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449" y="1176424"/>
            <a:ext cx="3639627" cy="37432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33481" y="5072091"/>
            <a:ext cx="326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জসীম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উদ্দীন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99581" y="500038"/>
            <a:ext cx="3823748" cy="1078542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Terminator 16"/>
          <p:cNvSpPr/>
          <p:nvPr/>
        </p:nvSpPr>
        <p:spPr>
          <a:xfrm>
            <a:off x="244407" y="1621198"/>
            <a:ext cx="3823748" cy="110957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Terminator 17"/>
          <p:cNvSpPr/>
          <p:nvPr/>
        </p:nvSpPr>
        <p:spPr>
          <a:xfrm>
            <a:off x="7888746" y="4295426"/>
            <a:ext cx="3823748" cy="1109577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Terminator 18"/>
          <p:cNvSpPr/>
          <p:nvPr/>
        </p:nvSpPr>
        <p:spPr>
          <a:xfrm>
            <a:off x="7925442" y="2975370"/>
            <a:ext cx="3823748" cy="1270886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Terminator 19"/>
          <p:cNvSpPr/>
          <p:nvPr/>
        </p:nvSpPr>
        <p:spPr>
          <a:xfrm>
            <a:off x="7891435" y="1825588"/>
            <a:ext cx="3823748" cy="1109577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Terminator 20"/>
          <p:cNvSpPr/>
          <p:nvPr/>
        </p:nvSpPr>
        <p:spPr>
          <a:xfrm>
            <a:off x="7939626" y="675806"/>
            <a:ext cx="3823748" cy="1109577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Terminator 21"/>
          <p:cNvSpPr/>
          <p:nvPr/>
        </p:nvSpPr>
        <p:spPr>
          <a:xfrm>
            <a:off x="233947" y="2789969"/>
            <a:ext cx="3823748" cy="1132867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Terminator 22"/>
          <p:cNvSpPr/>
          <p:nvPr/>
        </p:nvSpPr>
        <p:spPr>
          <a:xfrm>
            <a:off x="249874" y="3957913"/>
            <a:ext cx="3823748" cy="1287133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87" y="738036"/>
            <a:ext cx="3263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জন্ম</a:t>
            </a:r>
            <a:r>
              <a:rPr lang="en-US" sz="2400" dirty="0" smtClean="0"/>
              <a:t>:- ১৯০৩ </a:t>
            </a:r>
            <a:r>
              <a:rPr lang="en-US" sz="2400" dirty="0" err="1" smtClean="0"/>
              <a:t>খ্রিষ্টাব্দে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5762" y="1578580"/>
            <a:ext cx="360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ফরিদপুর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জেলায়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তাম্বুলখানা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জন্ম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গ্রহন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37230" y="2816645"/>
            <a:ext cx="3990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পল্লির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মাটিওমানুষের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জীবনচিত্র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কবিতায়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উঠেছে</a:t>
            </a:r>
            <a:r>
              <a:rPr lang="en-US" sz="2400" dirty="0" smtClean="0"/>
              <a:t> ।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77253" y="4067680"/>
            <a:ext cx="3894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পল্লির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মানুষের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আশা</a:t>
            </a:r>
            <a:r>
              <a:rPr lang="en-US" sz="2400" dirty="0" smtClean="0"/>
              <a:t> -</a:t>
            </a:r>
            <a:r>
              <a:rPr lang="en-US" sz="2400" dirty="0" err="1" smtClean="0"/>
              <a:t>স্বপ্ন</a:t>
            </a:r>
            <a:r>
              <a:rPr lang="en-US" sz="2400" dirty="0" smtClean="0"/>
              <a:t>- </a:t>
            </a:r>
            <a:r>
              <a:rPr lang="en-US" sz="2400" dirty="0" err="1" smtClean="0"/>
              <a:t>আনন্দ-বেদনাওবিরহ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মিলনের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067049" y="2030105"/>
            <a:ext cx="3934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কিছুকাল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ঢাকা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বিশ্ববিদ্যালয়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অধ্যাপনা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8239803" y="774489"/>
            <a:ext cx="3971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এ </a:t>
            </a:r>
            <a:r>
              <a:rPr lang="en-US" sz="2400" dirty="0" err="1" smtClean="0"/>
              <a:t>কারনে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তিনি</a:t>
            </a:r>
            <a:r>
              <a:rPr lang="en-US" sz="2400" dirty="0" smtClean="0"/>
              <a:t> ‘</a:t>
            </a:r>
            <a:r>
              <a:rPr lang="en-US" sz="2400" dirty="0" err="1" smtClean="0"/>
              <a:t>পল্লিকবি</a:t>
            </a:r>
            <a:r>
              <a:rPr lang="en-US" sz="2400" dirty="0" smtClean="0"/>
              <a:t>’ </a:t>
            </a:r>
            <a:r>
              <a:rPr lang="en-US" sz="2400" dirty="0" err="1" smtClean="0"/>
              <a:t>নামে</a:t>
            </a:r>
            <a:r>
              <a:rPr lang="en-US" sz="2400" dirty="0"/>
              <a:t> </a:t>
            </a:r>
            <a:r>
              <a:rPr lang="en-US" sz="2400" dirty="0" err="1" smtClean="0"/>
              <a:t>আখ্যায়িত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8239803" y="2984815"/>
            <a:ext cx="354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সরকারি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তথ্য</a:t>
            </a:r>
            <a:r>
              <a:rPr lang="en-US" sz="2400" dirty="0" smtClean="0"/>
              <a:t> ও </a:t>
            </a:r>
            <a:r>
              <a:rPr lang="en-US" sz="2400" dirty="0" err="1" smtClean="0"/>
              <a:t>প্রচার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বিভাগে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উচ্চপদে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যোগদান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33" name="Flowchart: Terminator 32"/>
          <p:cNvSpPr/>
          <p:nvPr/>
        </p:nvSpPr>
        <p:spPr>
          <a:xfrm>
            <a:off x="7953811" y="5467954"/>
            <a:ext cx="3823748" cy="1109577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Terminator 34"/>
          <p:cNvSpPr/>
          <p:nvPr/>
        </p:nvSpPr>
        <p:spPr>
          <a:xfrm>
            <a:off x="277253" y="5303086"/>
            <a:ext cx="3823748" cy="1287133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19362" y="5268009"/>
            <a:ext cx="366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এমন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আবেগ-মধুময়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কবির</a:t>
            </a:r>
            <a:r>
              <a:rPr lang="en-US" sz="2400" dirty="0" smtClean="0"/>
              <a:t>  </a:t>
            </a:r>
            <a:r>
              <a:rPr lang="en-US" sz="2400" dirty="0" err="1" smtClean="0"/>
              <a:t>কাব্যে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ফুটে</a:t>
            </a:r>
            <a:r>
              <a:rPr lang="en-US" sz="2400" dirty="0" smtClean="0"/>
              <a:t> </a:t>
            </a:r>
            <a:r>
              <a:rPr lang="en-US" sz="2400" dirty="0" err="1" smtClean="0"/>
              <a:t>ওঠেনি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7956912" y="4328737"/>
            <a:ext cx="4013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তাঁর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কাব্য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গ্রন্থ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নক্সীকাঁথার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মাঠ,রাখালী,বালুচর</a:t>
            </a:r>
            <a:r>
              <a:rPr lang="en-US" sz="2400" dirty="0" smtClean="0"/>
              <a:t>, </a:t>
            </a:r>
            <a:r>
              <a:rPr lang="en-US" sz="2400" dirty="0" err="1" smtClean="0"/>
              <a:t>হাসু</a:t>
            </a:r>
            <a:r>
              <a:rPr lang="en-US" sz="2400" dirty="0" smtClean="0"/>
              <a:t>,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পয়সার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বাঁশি,মাটির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কান্না</a:t>
            </a:r>
            <a:r>
              <a:rPr lang="en-US" sz="2400" dirty="0" smtClean="0"/>
              <a:t> ।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8475441" y="5621030"/>
            <a:ext cx="3263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১৯৭৬সালের ১৪ই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মৃত্যু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বরণ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-276252" y="0"/>
            <a:ext cx="12277725" cy="7008411"/>
            <a:chOff x="-76200" y="0"/>
            <a:chExt cx="12277725" cy="693221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32-Point Star 4"/>
          <p:cNvSpPr/>
          <p:nvPr/>
        </p:nvSpPr>
        <p:spPr>
          <a:xfrm>
            <a:off x="3124200" y="172546"/>
            <a:ext cx="5791199" cy="947644"/>
          </a:xfrm>
          <a:prstGeom prst="star32">
            <a:avLst>
              <a:gd name="adj" fmla="val 3067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253930" y="349994"/>
            <a:ext cx="33473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কবি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555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631">
        <p15:prstTrans prst="peelOff"/>
      </p:transition>
    </mc:Choice>
    <mc:Fallback>
      <p:transition spd="slow" advTm="176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25" grpId="0"/>
      <p:bldP spid="27" grpId="0"/>
      <p:bldP spid="28" grpId="0"/>
      <p:bldP spid="29" grpId="0"/>
      <p:bldP spid="30" grpId="0"/>
      <p:bldP spid="32" grpId="0"/>
      <p:bldP spid="39" grpId="0"/>
      <p:bldP spid="40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855391" y="193321"/>
            <a:ext cx="3044059" cy="1355613"/>
          </a:xfrm>
          <a:prstGeom prst="triangle">
            <a:avLst>
              <a:gd name="adj" fmla="val 50902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8343" y="1005079"/>
            <a:ext cx="21852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আদর্শ</a:t>
            </a:r>
            <a:r>
              <a:rPr lang="en-US" sz="32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পাঠ</a:t>
            </a:r>
            <a:endParaRPr lang="en-US" sz="32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sp>
        <p:nvSpPr>
          <p:cNvPr id="16" name="Isosceles Triangle 15"/>
          <p:cNvSpPr/>
          <p:nvPr/>
        </p:nvSpPr>
        <p:spPr>
          <a:xfrm>
            <a:off x="8305800" y="151769"/>
            <a:ext cx="2971800" cy="129139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74367" y="929341"/>
            <a:ext cx="218521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সরব</a:t>
            </a:r>
            <a:r>
              <a:rPr lang="en-US" sz="3200" b="1" dirty="0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tx1">
                    <a:lumMod val="85000"/>
                    <a:lumOff val="15000"/>
                  </a:schemeClr>
                </a:solidFill>
              </a:rPr>
              <a:t>পাঠ</a:t>
            </a:r>
            <a:endParaRPr lang="en-US" sz="3200" b="1" cap="none" spc="0" dirty="0">
              <a:ln/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599688"/>
            <a:ext cx="4069043" cy="4877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335" y="1597106"/>
            <a:ext cx="4230466" cy="49151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67" y="2821999"/>
            <a:ext cx="2720415" cy="360673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53299" y="0"/>
            <a:ext cx="12277725" cy="7008411"/>
            <a:chOff x="-76200" y="0"/>
            <a:chExt cx="12277725" cy="693221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682042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8237">
        <p15:prstTrans prst="fracture"/>
      </p:transition>
    </mc:Choice>
    <mc:Fallback>
      <p:transition spd="slow" advTm="8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4530234"/>
            <a:ext cx="11125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কবি ‘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জসীম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উদ্দীন’কেথায়জন্ম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গ্রহন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করেন?তাঁর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পেশা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ছিল</a:t>
            </a:r>
            <a:r>
              <a:rPr lang="en-US" sz="3600" b="1" dirty="0">
                <a:ln/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76200" y="5736105"/>
            <a:ext cx="11125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তাঁর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লেখা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তিনটি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কাব্যগ্রন্থের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নাম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লেখ</a:t>
            </a:r>
            <a:r>
              <a:rPr lang="en-US" sz="36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?</a:t>
            </a:r>
            <a:endParaRPr lang="en-US" sz="36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1" y="570785"/>
            <a:ext cx="2943398" cy="303899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8917" y="0"/>
            <a:ext cx="12277725" cy="7008411"/>
            <a:chOff x="-76200" y="0"/>
            <a:chExt cx="12277725" cy="6932211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24000"/>
            <a:ext cx="4419600" cy="2662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32-Point Star 5"/>
          <p:cNvSpPr/>
          <p:nvPr/>
        </p:nvSpPr>
        <p:spPr>
          <a:xfrm>
            <a:off x="2895600" y="154075"/>
            <a:ext cx="6902418" cy="1215850"/>
          </a:xfrm>
          <a:prstGeom prst="star32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5506" y="329027"/>
            <a:ext cx="3345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একক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4400" b="1" dirty="0" err="1" smtClean="0">
                <a:ln/>
                <a:solidFill>
                  <a:schemeClr val="accent5">
                    <a:lumMod val="75000"/>
                  </a:schemeClr>
                </a:solidFill>
              </a:rPr>
              <a:t>কাজ</a:t>
            </a:r>
            <a:r>
              <a:rPr lang="en-US" sz="4400" b="1" dirty="0" smtClean="0">
                <a:ln/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en-US" sz="4400" b="1" cap="none" spc="0" dirty="0">
              <a:ln/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4042119"/>
      </p:ext>
    </p:extLst>
  </p:cSld>
  <p:clrMapOvr>
    <a:masterClrMapping/>
  </p:clrMapOvr>
  <p:transition spd="med" advTm="592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865" y="246143"/>
            <a:ext cx="233429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শব্দার্থ</a:t>
            </a:r>
            <a:r>
              <a:rPr lang="en-US" sz="54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en-US" sz="54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69424" y="398422"/>
            <a:ext cx="416540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পচে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গেছে</a:t>
            </a:r>
            <a:r>
              <a:rPr lang="en-US" sz="36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এমন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13759" y="2152471"/>
            <a:ext cx="401865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নামাজের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হল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মসজিদ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13523" y="412565"/>
            <a:ext cx="13516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পচান</a:t>
            </a:r>
            <a:endParaRPr lang="en-US" sz="36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837" y="2055182"/>
            <a:ext cx="360045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নামাজের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ঘরে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মোমবাতি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মানে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71567" y="5569802"/>
            <a:ext cx="27167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নয়ন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নীর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769372" y="5688528"/>
            <a:ext cx="317717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চোখের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পানি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3345" y="3893984"/>
            <a:ext cx="338343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রহিম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চাচার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ঝাড়া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776411" y="3628312"/>
            <a:ext cx="423461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রোগ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বালাই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থেকে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মুক্তি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লাভের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জন্য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পানি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পড়া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49" y="206058"/>
            <a:ext cx="3275351" cy="1736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84" y="1969924"/>
            <a:ext cx="3251816" cy="1734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4" y="5155748"/>
            <a:ext cx="3309185" cy="15251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81067" y="1277930"/>
            <a:ext cx="309770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আরঙের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দিনে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93706" y="1058498"/>
            <a:ext cx="401629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হাট-বাজার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বা</a:t>
            </a:r>
            <a:r>
              <a:rPr lang="en-US" sz="3200" b="1" dirty="0" smtClean="0">
                <a:ln/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b="1" dirty="0" err="1" smtClean="0">
                <a:ln/>
                <a:solidFill>
                  <a:schemeClr val="bg2">
                    <a:lumMod val="25000"/>
                  </a:schemeClr>
                </a:solidFill>
              </a:rPr>
              <a:t>মেলা</a:t>
            </a:r>
            <a:endParaRPr lang="en-US" sz="3200" b="1" cap="none" spc="0" dirty="0">
              <a:ln/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15" y="3659218"/>
            <a:ext cx="3309186" cy="149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 31"/>
          <p:cNvGrpSpPr/>
          <p:nvPr/>
        </p:nvGrpSpPr>
        <p:grpSpPr>
          <a:xfrm>
            <a:off x="-85725" y="-16535"/>
            <a:ext cx="12277725" cy="7008411"/>
            <a:chOff x="-76200" y="0"/>
            <a:chExt cx="12277725" cy="6932211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-38100" y="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1972925" y="0"/>
              <a:ext cx="76200" cy="6932211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114300" y="19050"/>
              <a:ext cx="76200" cy="685800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38100" y="152400"/>
              <a:ext cx="121539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-76200" y="6705600"/>
              <a:ext cx="12268200" cy="0"/>
            </a:xfrm>
            <a:prstGeom prst="line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-38100" y="6858000"/>
              <a:ext cx="122301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2125325" y="19050"/>
              <a:ext cx="76200" cy="685800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0" y="0"/>
              <a:ext cx="12192000" cy="1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07" y="281034"/>
            <a:ext cx="3325367" cy="248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7375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870">
        <p:dissolve/>
      </p:transition>
    </mc:Choice>
    <mc:Fallback>
      <p:transition spd="slow" advTm="2287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1.6|1.3|1.1|2.6|1.6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|1.1|1.3|1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3|1.1|3.7|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3.4|1.2|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3.1|1.1|1.2|3.6|1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|3.6|1.7|1.3|1.3|7.9|2.5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1.2|3.6|1.6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2|1.2|1.1|1.1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4|1.4|1.1|2.4|1.7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6|1.2|1.4|2.3|1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5|1.4|1.1|1.8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1.7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|3.3|1.2|1.5|1.8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1.5|1.4|1|2|1.7|1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4|1.2|1.1|1.3|3.5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2|1.7|1.2|3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|2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.9|1.8|1.7|1.7|1.7|1.7|1.6|1.8|1.6|1.4|1.5|1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3|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8|1.8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.8|1.4|1.5|1.2|1.7|1.3|1.6|1.2|1.6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1|1.1|1.2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2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5|2.3|1.2|1.1|1.4|1.2|1.1|1.3|1.3|2|0.9|1.1|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|1.5|1.4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|1.3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2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1103</Words>
  <Application>Microsoft Office PowerPoint</Application>
  <PresentationFormat>Widescreen</PresentationFormat>
  <Paragraphs>100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Franklin Gothic Demi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dipakkumar1980@outlook.com</dc:creator>
  <cp:lastModifiedBy>dipakkumar1980@outlook.com</cp:lastModifiedBy>
  <cp:revision>132</cp:revision>
  <dcterms:created xsi:type="dcterms:W3CDTF">2020-04-26T16:54:47Z</dcterms:created>
  <dcterms:modified xsi:type="dcterms:W3CDTF">2020-05-02T01:54:37Z</dcterms:modified>
</cp:coreProperties>
</file>