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84" r:id="rId7"/>
    <p:sldId id="262" r:id="rId8"/>
    <p:sldId id="263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87" r:id="rId25"/>
    <p:sldId id="288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98B70-DACC-4D11-9E2C-E275F390746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ACE9-3F3B-448A-BC04-15F1034D7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825233-93B8-4BE2-80C0-DDFAD031C6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343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8763CA-F503-48F5-883F-B72CCC5FAD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01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6AAA2-28AF-4809-AE49-5D2C99EF1F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486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9E4E6-0D27-4D24-9BC4-F1EC74644C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171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DA5DB8-E0B9-4A0E-83B5-46C6FFCD40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4774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84D3DB-8D92-4723-9651-026575BC82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574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E633F-2ADD-4697-AAEA-E8C865E2A5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2401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B317E0-338F-48F1-A807-289B14F2C1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6751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199E2F-4C81-445E-BC2F-AAB9028887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592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55710-1754-4970-9320-117A1DAD21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714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55710-1754-4970-9320-117A1DAD21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076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43D449-3F1C-4708-83A8-4E284EBB5A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8995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A243C5-23C7-4EB3-A4E2-5C82938AB4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7832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A243C5-23C7-4EB3-A4E2-5C82938AB4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517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A243C5-23C7-4EB3-A4E2-5C82938AB4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7672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35858F-30B4-45FE-AB82-CF7D182CA3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1215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BDA7B2-6506-4115-963A-60AA0DF3B0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4031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7CF0F-BF2F-40EB-BBC3-512AC53B6D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2267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57CB42-2CE5-40DA-B193-51BE909796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046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B1F79-169E-4C6B-8546-B463BF216F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0340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5E2DC1-69B6-429F-9024-043EDE119B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765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ECB92-824E-4532-85E2-7A404697D6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468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74385E-1B1C-45BA-BD7B-0299712CEB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614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74385E-1B1C-45BA-BD7B-0299712CEB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45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774E1F-8FE3-43CB-9967-809B1C6303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02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40EA0D-2B13-4DE4-A5AA-660705F0ED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795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40EA0D-2B13-4DE4-A5AA-660705F0ED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315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4B754E-8465-47ED-A49C-5470CE5579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9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9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6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6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3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75"/>
          <a:stretch/>
        </p:blipFill>
        <p:spPr>
          <a:xfrm>
            <a:off x="36567" y="25631"/>
            <a:ext cx="9107433" cy="62916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2289" y="79180"/>
            <a:ext cx="3004526" cy="58342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68" l="0" r="100000">
                        <a14:foregroundMark x1="13269" y1="18481" x2="50192" y2="90380"/>
                        <a14:foregroundMark x1="3654" y1="87595" x2="92308" y2="81772"/>
                        <a14:foregroundMark x1="46154" y1="54430" x2="86731" y2="97468"/>
                        <a14:foregroundMark x1="57308" y1="56203" x2="79808" y2="68354"/>
                        <a14:foregroundMark x1="85962" y1="67342" x2="97885" y2="6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82735"/>
            <a:ext cx="2191477" cy="16646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9579508">
            <a:off x="2502892" y="2563851"/>
            <a:ext cx="5376989" cy="4478686"/>
            <a:chOff x="1143000" y="857250"/>
            <a:chExt cx="5945681" cy="5166583"/>
          </a:xfrm>
        </p:grpSpPr>
        <p:sp>
          <p:nvSpPr>
            <p:cNvPr id="9" name="Cube 8"/>
            <p:cNvSpPr/>
            <p:nvPr/>
          </p:nvSpPr>
          <p:spPr>
            <a:xfrm>
              <a:off x="5166509" y="3475838"/>
              <a:ext cx="1922172" cy="2515253"/>
            </a:xfrm>
            <a:prstGeom prst="cub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43000" y="857250"/>
              <a:ext cx="5412058" cy="5166583"/>
              <a:chOff x="1143000" y="857250"/>
              <a:chExt cx="5412058" cy="5166583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1143000" y="857250"/>
                <a:ext cx="1922172" cy="2515253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2392403" y="1787422"/>
                <a:ext cx="1922172" cy="2515253"/>
              </a:xfrm>
              <a:prstGeom prst="cube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3773206" y="2717594"/>
                <a:ext cx="1922172" cy="2515253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58947" y="1311229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স্বা</a:t>
                </a:r>
                <a:endParaRPr lang="en-US" sz="1245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27211" y="2303809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08242" y="3247688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09063" y="4015591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03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98" y="29196"/>
            <a:ext cx="3425780" cy="570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বিভিন্ন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ধরনের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860998" y="599732"/>
            <a:ext cx="5364050" cy="66239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মাল্টিমিডিয়া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(Multimedia Phone)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" y="1389442"/>
            <a:ext cx="9065990" cy="49212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93919" y="5691569"/>
            <a:ext cx="3528075" cy="45809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স্মার্টফোন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(Smart Phone)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0507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2732"/>
            <a:ext cx="6890196" cy="551215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64605" y="84048"/>
            <a:ext cx="2705431" cy="4194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বিভিন্ন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ধরনের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endParaRPr lang="en-US" sz="22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207616" y="1326524"/>
            <a:ext cx="2884873" cy="47899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পিডিএ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ফোন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(PDA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Phone)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4" b="98916" l="3596" r="97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9" y="3577716"/>
            <a:ext cx="3265533" cy="27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0797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2125014" y="579546"/>
            <a:ext cx="5666704" cy="4299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sz="2400" b="1" dirty="0" err="1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টাবোলেট</a:t>
            </a:r>
            <a:r>
              <a:rPr lang="es-ES" sz="24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কম্পিউটার</a:t>
            </a:r>
            <a:r>
              <a:rPr lang="es-ES" sz="24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বা</a:t>
            </a:r>
            <a:r>
              <a:rPr lang="es-ES" sz="24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ট্যাব</a:t>
            </a:r>
            <a:r>
              <a:rPr lang="es-ES" sz="2400" b="1" dirty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, </a:t>
            </a:r>
            <a:r>
              <a:rPr lang="es-ES" sz="2400" b="1" dirty="0" err="1" smtClean="0">
                <a:solidFill>
                  <a:srgbClr val="00206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আইপড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or IPad)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64606" y="81296"/>
            <a:ext cx="2705431" cy="41946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বিভিন্ন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ধরনের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endParaRPr lang="en-US" sz="22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" y="1214903"/>
            <a:ext cx="9116633" cy="50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4750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902" y="165111"/>
            <a:ext cx="2708098" cy="400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2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2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2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2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বৈশিষ্ট্য</a:t>
            </a:r>
            <a:endParaRPr lang="en-US" sz="22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21971" y="811369"/>
            <a:ext cx="8603088" cy="341290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১।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সকল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GSM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ফোনে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সিম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fr-FR" sz="1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২।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কথা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বলা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মেসেজ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সুবিধা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প্রদান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৩।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রিচার্জেবেল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ব্যাটারি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পায়ওয়ার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সরবরহ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৪।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সেটের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কী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প্যাড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ইনপুটের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কাজ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বর্তমানে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আধুনিক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টাচ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স্ক্রিন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ইনপুট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৫।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সব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ডিভাইসের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একটি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IMEI 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(International Mobile Equipment </a:t>
            </a:r>
            <a:r>
              <a:rPr lang="fr-FR" sz="18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Identity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)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ফলে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ট্রাকার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সিস্টেমের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মাধ্যমে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চুরি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হওয়া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পুনুর্দ্ধার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সম্ভব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৬।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সকল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ডিভাইসগুলোর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একটি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একক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IMSI (International Mobile </a:t>
            </a:r>
            <a:r>
              <a:rPr lang="fr-FR" sz="18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Subscriber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18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Identity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)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নম্বর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অন্যান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নেটওয়ার্কের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সাথে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ইন্টারকানেক্ট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হওয়ার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জন্য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নেটয়ারক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ব্যবহৃত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4224269"/>
            <a:ext cx="8603088" cy="20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471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448" y="90152"/>
            <a:ext cx="2255891" cy="4524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ফনের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সুবিধা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087156" y="595849"/>
            <a:ext cx="7309869" cy="3585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আধুনিক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সুবিধা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হিসেবে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যেসব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সুবিধা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পাওয়া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যাচ্ছে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সেগুলো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হলোঃ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5060" y="1175096"/>
            <a:ext cx="8860665" cy="45431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মাধ্যমে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দেশ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বিদেশ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যেকোনো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ব্যবহারকারীর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কাছে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এসএমএস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ক্ষুদেবার্তা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প্রেরন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গ্রহন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মধ্যমে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দেশ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বিদেশ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মেসেজ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এসএমএস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প্রেরণ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ইন্টারনেট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সার্ভিস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থাকলে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স্মার্ট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ফোনের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মাধ্যমে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ই-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মেইল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গ্রহন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প্রেরণ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ভিডিও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ভয়েস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ভিডিও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চ্যাটিং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গান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শোনা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ভিডিও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দেখা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অডিও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ভিডিও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রেকর্ড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ব্লুটুথ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ও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ইনফ্রারেড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সেয়ারইট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ব্যবহার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তথ্য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আদান-প্রদান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ইন্টানেট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ব্রাউজ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গ্লোবাল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পজিশনিং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সিস্টেম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জিপিএস-এর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সুবিধা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উপভোগ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9854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851" y="154553"/>
            <a:ext cx="2024072" cy="400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2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জিএসএম</a:t>
            </a:r>
            <a:r>
              <a:rPr lang="fr-FR" sz="22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(GSM)</a:t>
            </a:r>
            <a:endParaRPr lang="en-US" sz="22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44509" y="695458"/>
            <a:ext cx="8744755" cy="1176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জিএসএম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বা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গ্লোবাল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সিস্টেম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ফর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কমিউনিকেশন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(Global System for Mobile Communications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বা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GSM)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হলো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টেলিফোনি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সিস্টেমের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জন্য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বিশ্বের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সবচেয়ে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জনপ্রিয়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স্ট্যান্ডার্ড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©|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771"/>
            <a:ext cx="4438650" cy="443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8343"/>
          <a:stretch/>
        </p:blipFill>
        <p:spPr>
          <a:xfrm>
            <a:off x="4108228" y="2386113"/>
            <a:ext cx="4842589" cy="36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2912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0304" y="1157234"/>
            <a:ext cx="5908185" cy="492159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এসএমএস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ফরওয়ার্ডিং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আউটগোয়িং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বেরিং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ইনকামিং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বেরিং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এডভাইস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অব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চার্জ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হোল্ডিং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কলার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আইডি</a:t>
            </a:r>
            <a:endParaRPr lang="fr-FR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কলার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ওয়েটিং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Caller </a:t>
            </a:r>
            <a:r>
              <a:rPr lang="fr-FR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Waiting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মাল্টিপার্টি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সার্ভিস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fr-FR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Multiparty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 Service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fr-FR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ক্লোজড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ইউজার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fr-FR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Closed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User Group -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CUG)</a:t>
            </a: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Explicit 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Call Transfer (ECT) 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–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সার্ভিসে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ব্যবহারকারী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দুইটি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কলের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সাথে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একত্রে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সংযুক্ত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হতে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পারে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fr-FR" sz="16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ফ্যাক্স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সার্ভিস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(Facsimile Services</a:t>
            </a:r>
            <a:r>
              <a:rPr lang="fr-FR" sz="18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)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fr-FR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fr-FR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Connection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with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Computer)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মাল্টিপার্টি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কনফারেন্সিং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fr-FR" sz="1800" b="1" dirty="0" err="1">
                <a:latin typeface="Nikosh" panose="02000000000000000000" pitchFamily="2" charset="0"/>
                <a:cs typeface="Nikosh" panose="02000000000000000000" pitchFamily="2" charset="0"/>
              </a:rPr>
              <a:t>Multiparty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Conferencing</a:t>
            </a:r>
            <a:r>
              <a:rPr lang="fr-FR" sz="1800" b="1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10648" y="1374416"/>
            <a:ext cx="2691684" cy="4704411"/>
            <a:chOff x="7260430" y="3525608"/>
            <a:chExt cx="1559719" cy="28775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0430" y="3525608"/>
              <a:ext cx="1506140" cy="13370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0430" y="5066110"/>
              <a:ext cx="1559719" cy="13370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638903" y="2162"/>
            <a:ext cx="6835396" cy="1052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GSM, TDMA (Time Division Multiplex Access)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যেসব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যেসব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ফোন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সার্ভিস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তাহলোঃ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08" y="45878"/>
            <a:ext cx="2411568" cy="5079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জিএসএম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এর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বৈশিষ্ট্য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67425" y="1146220"/>
            <a:ext cx="6272012" cy="50623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স্বল্প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মূল্যের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এসএমএস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বাস্তবায়নের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ক্ষেত্রেও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জিএসএম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পথিকৃ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ৎ</a:t>
            </a:r>
          </a:p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নির্দিষ্ট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এলাকাতে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ফোনগুলো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জিএসএম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সাথে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সংযুক্ত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সর্বোচ্চ দুরত্ব হলো ৩৫ কিলোমিটার।</a:t>
            </a:r>
          </a:p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ইন্ডোর কভারেজ কেও সমর্থন করে।</a:t>
            </a:r>
          </a:p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অধিকাংশ টুজি জিএসএম নেটোয়ার্কগুলো 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900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MHz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1800 MHz</a:t>
            </a:r>
            <a:r>
              <a:rPr lang="pt-B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ব্যান্ডে পরিচালিত হয়।</a:t>
            </a:r>
          </a:p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হ্যান্ডসেটের ট্রান্সমিশ্ন ক্ষমতা ২ বা ১ ওয়াট।</a:t>
            </a:r>
          </a:p>
          <a:p>
            <a:pPr marL="257175" indent="-257175" algn="just"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নিরাপাত্তার জন্য বেশ কিছু ক্রিপ্টোগ্রাফিক অ্যালগ্রিদম ব্যবহার করে।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074" y="1146220"/>
            <a:ext cx="2523427" cy="5062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296761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12" y="161789"/>
            <a:ext cx="2524257" cy="559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সিডিএমএ</a:t>
            </a:r>
            <a:r>
              <a:rPr lang="fr-FR" sz="2800" b="1" dirty="0">
                <a:solidFill>
                  <a:srgbClr val="0070C0"/>
                </a:solidFill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(CDMA)</a:t>
            </a:r>
            <a:endParaRPr lang="en-US" sz="20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57576" y="783029"/>
            <a:ext cx="4813479" cy="17999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সিডিএমএ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এর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পুরো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অর্থ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হলো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-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কোড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ডিভিশন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মাল্টিপল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অ্যাকসেস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(CDMA - Code Division Multiple Access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।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সিডিএমএ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প্রযুক্তিতে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ভয়েস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ডেটা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অ্যাপ্লিকেশনে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অনেক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ব্যান্ডউইথ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পাওয়া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যায়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18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217" y="808784"/>
            <a:ext cx="3622191" cy="193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061717" y="3020006"/>
            <a:ext cx="2077155" cy="33856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vert="horz" lIns="68580" tIns="34290" rIns="68580" bIns="34290" rtlCol="0" anchor="t">
            <a:normAutofit fontScale="97500"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25" b="1" dirty="0" err="1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wmwWGgG</a:t>
            </a:r>
            <a:r>
              <a:rPr lang="fr-FR" sz="2025" b="1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Gi ˆ</a:t>
            </a:r>
            <a:r>
              <a:rPr lang="fr-FR" sz="2025" b="1" dirty="0" err="1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ewkó</a:t>
            </a:r>
            <a:r>
              <a:rPr lang="fr-FR" sz="2025" b="1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¨</a:t>
            </a:r>
            <a:endParaRPr lang="en-US" sz="163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1667" y="3795555"/>
            <a:ext cx="6207616" cy="212501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AutoNum type="arabicPeriod"/>
            </a:pP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এটি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একটি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চ্যানেল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অ</a:t>
            </a:r>
            <a:r>
              <a:rPr lang="en-US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্যাকসেস</a:t>
            </a:r>
            <a:r>
              <a:rPr lang="en-US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মেথড</a:t>
            </a:r>
            <a:r>
              <a:rPr lang="en-US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fr-FR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ভয়েস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এবং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ডেটা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অনেক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ব্যান্ডুউইথ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পাওয়া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এতে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২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এবং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থ্রিজি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উভয়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প্রযুক্তি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ব্যবহৃত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হচ্ছে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fr-FR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বেতার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তরংগ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ব্যান্ডকে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কতগুলো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ক্যারিয়ারে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বিভক্ত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১.২৫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মেগাহার্জ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প্রশস্ত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fr-FR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5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.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প্রত্যেক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গ্রাহকের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জন্য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আলাদা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কোড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দেয়া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3" y="3150650"/>
            <a:ext cx="2713512" cy="29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7778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723" y="0"/>
            <a:ext cx="3628623" cy="750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রোমিং</a:t>
            </a:r>
            <a:r>
              <a:rPr lang="fr-FR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Roaming</a:t>
            </a:r>
            <a:r>
              <a:rPr lang="fr-FR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2065234"/>
            <a:ext cx="8654602" cy="422148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4547" y="850006"/>
            <a:ext cx="8654602" cy="1584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s-IN" b="1" dirty="0">
                <a:latin typeface="Nikosh" panose="02000000000000000000" pitchFamily="2" charset="0"/>
                <a:cs typeface="Nikosh" panose="02000000000000000000" pitchFamily="2" charset="0"/>
              </a:rPr>
              <a:t>যে মোবাইলটি ব্যবহার করা হচ্ছে সেটির কভারেজ এরিয়ার বাইরে গিয়েও অনবরত ডেটা সার্ভিস পাওয়াকে রোমিং বলা হয়। ইন্টারন্যাশনাল রোমিং সার্ভিসের মাধ্যমে বিদেশে গিয়ে বিদেশি অপারেটরের নেটওয়ার্ক ব্যবহার করে নিজের  মোবাইলফোন নম্বর ও হ্যান্ডসেট ব্যবহার করা যায়</a:t>
            </a:r>
            <a:r>
              <a:rPr lang="as-IN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as-IN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4459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46396" y="3592493"/>
            <a:ext cx="3702025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৫-৪ 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695" y="204546"/>
            <a:ext cx="1368922" cy="5078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981" y="1337887"/>
            <a:ext cx="4048990" cy="4321654"/>
            <a:chOff x="1172534" y="1384558"/>
            <a:chExt cx="3262822" cy="3311407"/>
          </a:xfrm>
        </p:grpSpPr>
        <p:sp>
          <p:nvSpPr>
            <p:cNvPr id="8" name="TextBox 7"/>
            <p:cNvSpPr txBox="1"/>
            <p:nvPr/>
          </p:nvSpPr>
          <p:spPr>
            <a:xfrm>
              <a:off x="1172534" y="3068742"/>
              <a:ext cx="3262822" cy="162722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প্রকৌ, মোঃ মোস্তাফিজুর রহমান খান</a:t>
              </a:r>
            </a:p>
            <a:p>
              <a:pPr algn="ctr">
                <a:defRPr/>
              </a:pP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ডিপ্লোমা ইন ইঞ্জিনি</a:t>
              </a:r>
              <a:r>
                <a:rPr lang="en-US" sz="1400" dirty="0" err="1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রিং (কম্পিউটার)</a:t>
              </a:r>
            </a:p>
            <a:p>
              <a:pPr algn="ctr">
                <a:defRPr/>
              </a:pP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আধ্যক্ষ(ভারপ্রাপ্ত) ও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>
                  <a:latin typeface="NikoshBAN" pitchFamily="2" charset="0"/>
                  <a:cs typeface="NikoshBAN" pitchFamily="2" charset="0"/>
                </a:rPr>
                <a:t>অপারেশন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) </a:t>
              </a:r>
              <a:endParaRPr lang="bn-BD" sz="16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ছোটবাই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দিয়া বিজনেস ম্যানেজমেন্ট ইন্সটিটিউট</a:t>
              </a:r>
              <a:r>
                <a:rPr lang="en-US" sz="1600" b="1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>
                <a:defRPr/>
              </a:pP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রাঙ্গাবালী, পটুয়াখালী।</a:t>
              </a:r>
            </a:p>
            <a:p>
              <a:pPr algn="ctr">
                <a:defRPr/>
              </a:pPr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মোবাইল : ০১৭৪৬১২০৯২৩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7030A0"/>
                  </a:solidFill>
                  <a:latin typeface="Gloucester MT Extra Condensed" panose="02030808020601010101" pitchFamily="18" charset="0"/>
                  <a:cs typeface="NikoshBAN" pitchFamily="2" charset="0"/>
                </a:rPr>
                <a:t>Email-www.engmrkhan8@gmail.com</a:t>
              </a:r>
              <a:endParaRPr lang="bn-BD" sz="1600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986" y="1384558"/>
              <a:ext cx="1409482" cy="149008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435356" y="875764"/>
            <a:ext cx="431830" cy="2660120"/>
            <a:chOff x="3495878" y="1615639"/>
            <a:chExt cx="745110" cy="3781725"/>
          </a:xfrm>
        </p:grpSpPr>
        <p:grpSp>
          <p:nvGrpSpPr>
            <p:cNvPr id="5" name="Group 4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solidFill>
              <a:srgbClr val="FF0000"/>
            </a:solidFill>
          </p:grpSpPr>
          <p:sp>
            <p:nvSpPr>
              <p:cNvPr id="18" name="Cube 17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solidFill>
                <a:srgbClr val="00B05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393586" y="3394100"/>
            <a:ext cx="431830" cy="2660120"/>
            <a:chOff x="3495878" y="1615639"/>
            <a:chExt cx="745110" cy="3781725"/>
          </a:xfrm>
        </p:grpSpPr>
        <p:grpSp>
          <p:nvGrpSpPr>
            <p:cNvPr id="23" name="Group 22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</p:grpSpPr>
          <p:sp>
            <p:nvSpPr>
              <p:cNvPr id="29" name="Cube 28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solidFill>
              <a:srgbClr val="FF0000"/>
            </a:solidFill>
          </p:grpSpPr>
          <p:sp>
            <p:nvSpPr>
              <p:cNvPr id="25" name="Cube 24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solidFill>
                <a:srgbClr val="00B050"/>
              </a:solidFill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6401"/>
          <a:stretch/>
        </p:blipFill>
        <p:spPr>
          <a:xfrm>
            <a:off x="5856493" y="489395"/>
            <a:ext cx="2543406" cy="28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16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57" y="132428"/>
            <a:ext cx="4963121" cy="4000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(Mobile Phone </a:t>
            </a:r>
            <a:r>
              <a:rPr lang="fr-FR" sz="1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1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927279" y="609956"/>
            <a:ext cx="7646832" cy="5798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ফোনের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প্রজন্মকে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চারটি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শ্রেনিতে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ভাগ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-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যথাঃ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63639" y="1473664"/>
            <a:ext cx="4025714" cy="4178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১.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প্রথম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(1st Generation - 1G)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58906" y="1467041"/>
            <a:ext cx="4424546" cy="399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২.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দ্বিতীয়</a:t>
            </a: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(2nd  Generation - 2G)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2621" y="1919441"/>
            <a:ext cx="4381199" cy="3897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৩.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তৃতীয়</a:t>
            </a: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(3rd Generation - 3G)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852161" y="1893672"/>
            <a:ext cx="4250783" cy="41258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৪.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চতুর্থ</a:t>
            </a: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(4th Generation - 4G)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7" y="2970256"/>
            <a:ext cx="8904864" cy="332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18401" y="2374901"/>
            <a:ext cx="55072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ভবিষ্যত</a:t>
            </a:r>
            <a:r>
              <a:rPr lang="en-US" sz="28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প্রজন্ম</a:t>
            </a:r>
            <a:r>
              <a:rPr lang="en-US" sz="28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(5</a:t>
            </a:r>
            <a:r>
              <a:rPr lang="en-US" sz="2800" b="1" spc="50" baseline="3000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th</a:t>
            </a:r>
            <a:r>
              <a:rPr lang="en-US" sz="28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Generation -5G)</a:t>
            </a:r>
            <a:endParaRPr lang="en-US" sz="28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7548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4938505" y="656386"/>
            <a:ext cx="3909281" cy="6293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সেলুলার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নেটওয়ার্ক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(১৯৭৯-১৯৯০)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3632" y="656386"/>
            <a:ext cx="4516020" cy="49698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১.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প্রথম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(1st Generation - 1G)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862886" y="1501841"/>
            <a:ext cx="7714444" cy="6384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উদহরণ</a:t>
            </a:r>
            <a:r>
              <a:rPr lang="en-US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AMPS (Advanced Mobile Phone System)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97471" y="73384"/>
            <a:ext cx="4963121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25" b="1" dirty="0" err="1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025" b="1" dirty="0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025" b="1" dirty="0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fr-FR" sz="2025" b="1" dirty="0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(Mobile Phone </a:t>
            </a:r>
            <a:r>
              <a:rPr lang="fr-FR" sz="18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18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n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b="14912"/>
          <a:stretch/>
        </p:blipFill>
        <p:spPr>
          <a:xfrm>
            <a:off x="316331" y="2314174"/>
            <a:ext cx="8460078" cy="39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883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57136" y="129431"/>
            <a:ext cx="5670736" cy="402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400" b="1" dirty="0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400" b="1" dirty="0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fr-FR" sz="2400" b="1" dirty="0">
                <a:ln/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(Mobile Phone </a:t>
            </a:r>
            <a:r>
              <a:rPr lang="fr-FR" sz="2000" b="1" dirty="0" err="1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20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n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950409" y="777787"/>
            <a:ext cx="3343585" cy="60263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ডিজিটাল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নেটওয়ার্ক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(১৯৯১-২০০০)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4689" y="855216"/>
            <a:ext cx="4553950" cy="52520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২.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দ্বিতীয়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(2nd  Generation - 2G)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21743" y="1589431"/>
            <a:ext cx="7834021" cy="54504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উদাহরণ</a:t>
            </a:r>
            <a:r>
              <a:rPr lang="en-US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AMPS GSM 850/900/1800/1900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r="19750"/>
          <a:stretch/>
        </p:blipFill>
        <p:spPr>
          <a:xfrm>
            <a:off x="14689" y="2343484"/>
            <a:ext cx="2446986" cy="3851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2198868"/>
            <a:ext cx="6581104" cy="40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271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4644293" y="706463"/>
            <a:ext cx="4125905" cy="4028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0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হাইস্পিড</a:t>
            </a:r>
            <a:r>
              <a:rPr lang="fr-FR" sz="20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আইপি</a:t>
            </a:r>
            <a:r>
              <a:rPr lang="fr-FR" sz="20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ডেটা</a:t>
            </a:r>
            <a:r>
              <a:rPr lang="fr-FR" sz="20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নেটওয়ার্ক</a:t>
            </a:r>
            <a:r>
              <a:rPr lang="fr-FR" sz="20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(২০০১-২০০৮)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52339" y="706463"/>
            <a:ext cx="4200720" cy="4801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৩.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তৃতীয়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(3rd Generation - 3G)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10488" y="1338018"/>
            <a:ext cx="8066841" cy="6772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উদাহারণঃ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HSPA, HSPA+, W-CDMA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62733" y="154962"/>
            <a:ext cx="4963121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(Mobile Phone </a:t>
            </a:r>
            <a:r>
              <a:rPr lang="fr-FR" sz="1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1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r="12861"/>
          <a:stretch/>
        </p:blipFill>
        <p:spPr>
          <a:xfrm>
            <a:off x="-115910" y="2166758"/>
            <a:ext cx="3155325" cy="4059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2015308"/>
            <a:ext cx="6259132" cy="42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4827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2162733" y="154962"/>
            <a:ext cx="4963121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25" b="1" dirty="0" err="1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fr-FR" sz="2025" b="1" dirty="0">
                <a:ln/>
                <a:solidFill>
                  <a:schemeClr val="accent3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1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(Mobile Phone </a:t>
            </a:r>
            <a:r>
              <a:rPr lang="fr-FR" sz="1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1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887627" y="1507094"/>
            <a:ext cx="3560913" cy="4551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উদীয়মান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(২০০৯-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বর্তমান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08597" y="756231"/>
            <a:ext cx="4535696" cy="559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৪.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চতুর্থ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2400" b="1" dirty="0">
                <a:solidFill>
                  <a:srgbClr val="7030A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(4th Generation - 4G)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44414" y="1516706"/>
            <a:ext cx="4443214" cy="4455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উদাহরণঃ</a:t>
            </a:r>
            <a:r>
              <a:rPr lang="en-US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WiMAX2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904"/>
            <a:ext cx="9144000" cy="44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2220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51364" y="219356"/>
            <a:ext cx="6788889" cy="604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ফোনের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(Mobile Phone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901522" y="1024013"/>
            <a:ext cx="7534140" cy="7919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5.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পঞ্চম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ভবিষ্যত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প্রজন্ম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- 4G)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940"/>
            <a:ext cx="8951622" cy="44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61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494" y="0"/>
            <a:ext cx="4117531" cy="7653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40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জিপিআরএস</a:t>
            </a:r>
            <a:r>
              <a:rPr lang="fr-FR" sz="40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(GPRS)</a:t>
            </a:r>
            <a:endParaRPr lang="en-US" sz="28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19933"/>
            <a:ext cx="8950817" cy="2016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জেনারেল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প্যাকেট রেডিও সার্ভিসেস বা জিপিআরএস 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General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Packet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Radio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Service- 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GPRS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হলো একটি প্যাকেট ওরিয়েন্টেড মোবাইল ডেটা সার্ভিস যা সাধারণত ২জি সেলুলার মোবাইল কম্যুনিকেশন সিস্টেমের ব্যবহারকারীদের জন্য পাওয়া যায়।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3" y="2987897"/>
            <a:ext cx="3284113" cy="3284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898"/>
            <a:ext cx="5769733" cy="32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35344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200" y="145793"/>
            <a:ext cx="2559149" cy="5311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700" b="1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ইডিজিই</a:t>
            </a:r>
            <a:r>
              <a:rPr lang="fr-FR" sz="27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100" b="1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(EDGE)</a:t>
            </a:r>
            <a:endParaRPr lang="en-US" sz="1350" b="1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1173562"/>
            <a:ext cx="9144000" cy="10931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s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জিপিআরএস এর চাইতে উন্নত মোবাইল ফোন প্রযুক্তি হলো ইডিজিই।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এর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পুরো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অর্থ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হলো</a:t>
            </a:r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Data rates for GSM </a:t>
            </a:r>
            <a:r>
              <a:rPr lang="fr-F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Times New Roman" panose="02020603050405020304" pitchFamily="18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679"/>
            <a:ext cx="9144000" cy="40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037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70" y="63568"/>
            <a:ext cx="2516688" cy="4393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400" b="1" dirty="0" err="1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BwWwRB</a:t>
            </a:r>
            <a:r>
              <a:rPr lang="fr-FR" sz="2400" b="1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Gi ˆ</a:t>
            </a:r>
            <a:r>
              <a:rPr lang="fr-FR" sz="2400" b="1" dirty="0" err="1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ewkó</a:t>
            </a:r>
            <a:r>
              <a:rPr lang="fr-FR" sz="2400" b="1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¨</a:t>
            </a:r>
            <a:endParaRPr lang="en-US" sz="13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367" y="697470"/>
            <a:ext cx="852581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স্ট্যান্ডার্ড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GPRS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চাইতে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চারগুণ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ট্রাফিক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থ্রিজি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ইন্টারন্যাশনাল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টেলিকমিউনিকেশন্স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buClr>
                <a:srgbClr val="FF0000"/>
              </a:buClr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ইউনিয়ন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চাহিদাগুলো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EDGE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পূরণ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৩. ৯টি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মডুলেশন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কোডিং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স্কিম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ভেন্ডরদের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GSM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WCDMA/HSPA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উভয়টির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EDGE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সমর্থনকৃত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466657"/>
            <a:ext cx="8525814" cy="281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163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92440" y="2422033"/>
            <a:ext cx="5756856" cy="2987094"/>
            <a:chOff x="1532585" y="2086377"/>
            <a:chExt cx="7128457" cy="3296992"/>
          </a:xfrm>
        </p:grpSpPr>
        <p:sp>
          <p:nvSpPr>
            <p:cNvPr id="5" name="Cube 4"/>
            <p:cNvSpPr/>
            <p:nvPr/>
          </p:nvSpPr>
          <p:spPr>
            <a:xfrm>
              <a:off x="1532585" y="2086377"/>
              <a:ext cx="3773510" cy="3296992"/>
            </a:xfrm>
            <a:prstGeom prst="cube">
              <a:avLst/>
            </a:prstGeom>
            <a:ln w="38100">
              <a:solidFill>
                <a:srgbClr val="7030A0"/>
              </a:solidFill>
            </a:ln>
            <a:scene3d>
              <a:camera prst="perspectiveRelaxed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Cube 16"/>
            <p:cNvSpPr/>
            <p:nvPr/>
          </p:nvSpPr>
          <p:spPr>
            <a:xfrm>
              <a:off x="4887532" y="2086377"/>
              <a:ext cx="3773510" cy="3296992"/>
            </a:xfrm>
            <a:prstGeom prst="cube">
              <a:avLst/>
            </a:prstGeom>
            <a:ln w="38100">
              <a:solidFill>
                <a:srgbClr val="7030A0"/>
              </a:solidFill>
            </a:ln>
            <a:scene3d>
              <a:camera prst="perspectiveRelaxed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89409" y="3693520"/>
            <a:ext cx="51000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যোগাযোগ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ছাড়া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জীবন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ভাবাই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-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পর্যালোচনা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4101127" y="102545"/>
            <a:ext cx="2424448" cy="94659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4104" y="484786"/>
            <a:ext cx="2251553" cy="564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পাঠ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মূল্যায়ন</a:t>
            </a:r>
            <a:endParaRPr lang="en-US" sz="2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8191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838" y="0"/>
            <a:ext cx="3114272" cy="464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sz="397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endParaRPr lang="en-US" sz="33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984" y="573967"/>
            <a:ext cx="2849979" cy="351830"/>
          </a:xfrm>
        </p:spPr>
        <p:txBody>
          <a:bodyPr rtlCol="0"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(Mobile Communications)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naphuliMJ" pitchFamily="2" charset="0"/>
              <a:cs typeface="Karnaphul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4614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b="6290"/>
          <a:stretch/>
        </p:blipFill>
        <p:spPr>
          <a:xfrm>
            <a:off x="0" y="0"/>
            <a:ext cx="9144000" cy="6349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720" y="90153"/>
            <a:ext cx="1664462" cy="5088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fr-FR" sz="30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fr-FR" sz="30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fr-FR" sz="30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2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90153"/>
            <a:ext cx="2716696" cy="7456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1.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mjyjvi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dv‡bi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cÖKvi‡f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`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Av‡jvPbv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835783"/>
            <a:ext cx="2716696" cy="76362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2.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I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CDMA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Kx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?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G‡`i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m¤ú‡K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©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wjL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| </a:t>
            </a:r>
            <a:endParaRPr lang="en-US" sz="24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1" y="1599407"/>
            <a:ext cx="2716697" cy="90525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3.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Gi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myweav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I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Amyweavmg~n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D‡jøL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| </a:t>
            </a:r>
            <a:endParaRPr lang="en-US" sz="24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-1" y="2476631"/>
            <a:ext cx="2716697" cy="18568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4.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gvevBj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dvb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cÖRb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¥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Kx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?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gvevBj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dv‡bi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cÖRb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¥‡K </a:t>
            </a:r>
            <a:r>
              <a:rPr lang="fr-FR" sz="24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Kqfv‡e</a:t>
            </a:r>
            <a:r>
              <a:rPr lang="fr-FR" sz="24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fvM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Kiv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hvq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?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G‡`i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ˆ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ewkó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¨¸‡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jv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eY©bv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-1" y="4362645"/>
            <a:ext cx="2716697" cy="145754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5. Z…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Zxq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cÖR‡b¥i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gvevBj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dv‡bi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ˆ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ewkó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¨ I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myweav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¸‡</a:t>
            </a:r>
            <a:r>
              <a:rPr lang="fr-FR" sz="2400" b="1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jv</a:t>
            </a:r>
            <a:r>
              <a:rPr lang="fr-FR" sz="2400" b="1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  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D‡jøL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400" b="1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Ki</a:t>
            </a:r>
            <a:r>
              <a:rPr lang="fr-FR" sz="2400" b="1" dirty="0">
                <a:latin typeface="SutonnyMJ" pitchFamily="2" charset="0"/>
                <a:ea typeface="SutonnyMJ" pitchFamily="2" charset="0"/>
                <a:cs typeface="SutonnyMJ" pitchFamily="2" charset="0"/>
              </a:rPr>
              <a:t>| </a:t>
            </a:r>
            <a:endParaRPr lang="en-US" sz="2400" b="1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180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"/>
          <a:stretch/>
        </p:blipFill>
        <p:spPr>
          <a:xfrm>
            <a:off x="37348" y="0"/>
            <a:ext cx="9106652" cy="6376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56" y="50468"/>
            <a:ext cx="4650229" cy="583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32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এতক্ষন</a:t>
            </a:r>
            <a:r>
              <a:rPr lang="fr-FR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সংজ্ঞে</a:t>
            </a:r>
            <a:r>
              <a:rPr lang="fr-FR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থাকার</a:t>
            </a:r>
            <a:r>
              <a:rPr lang="fr-FR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জন্য</a:t>
            </a:r>
            <a:r>
              <a:rPr lang="fr-FR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আন্তরিক</a:t>
            </a:r>
            <a:endParaRPr lang="en-US" sz="28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465082">
            <a:off x="1495730" y="1375540"/>
            <a:ext cx="6556975" cy="4856494"/>
            <a:chOff x="551618" y="696561"/>
            <a:chExt cx="7348401" cy="4858244"/>
          </a:xfrm>
          <a:noFill/>
          <a:scene3d>
            <a:camera prst="isometricRightUp"/>
            <a:lightRig rig="threePt" dir="t"/>
          </a:scene3d>
        </p:grpSpPr>
        <p:sp>
          <p:nvSpPr>
            <p:cNvPr id="3" name="Teardrop 2"/>
            <p:cNvSpPr/>
            <p:nvPr/>
          </p:nvSpPr>
          <p:spPr>
            <a:xfrm rot="5559433">
              <a:off x="1703742" y="-455563"/>
              <a:ext cx="4858244" cy="7162491"/>
            </a:xfrm>
            <a:prstGeom prst="teardrop">
              <a:avLst>
                <a:gd name="adj" fmla="val 141984"/>
              </a:avLst>
            </a:prstGeom>
            <a:grpFill/>
            <a:ln w="5715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 bwMode="auto">
            <a:xfrm rot="1674695">
              <a:off x="586631" y="2462565"/>
              <a:ext cx="7313388" cy="2431726"/>
            </a:xfrm>
            <a:prstGeom prst="rect">
              <a:avLst/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7925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ধন্যবাদ</a:t>
              </a:r>
              <a:endParaRPr lang="en-US" sz="1792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88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8154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1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7" y="4198513"/>
            <a:ext cx="8873543" cy="20678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বিষয়টি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পাঠ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শেষে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আমরা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শিখবোঃ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/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</a:b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/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</a:b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১</a:t>
            </a:r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fr-FR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সেলুলার</a:t>
            </a:r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ও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প্রকারভেদ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সম্পার্কে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বিস্তারিত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জানবো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</a:b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২।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জিএসএম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সিডিএমএ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বিস্তারিত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বিষয়গুলো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সম্পার্কে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ধারণা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লাভ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করবো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</a:b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৩।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ফোনের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প্রজন্ম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সম্পার্কে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জানবো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b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</a:b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৪।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ইন্টারনেট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জিপিআরএস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ইডিজিই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সম্পর্কে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সম্যক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ধারণা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লাভ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করবো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104" y="133983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28186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67426" y="899258"/>
            <a:ext cx="8641724" cy="8635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একাধিক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চলনশীল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ডিভাইস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অথবা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একটি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চলনশিল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অন্যটি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স্থির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ডিভাইসের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মধ্যে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ডেটা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/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তথ্য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আদান-প্রদান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জন্য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ব্যবহৃত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কমিউনিকেশন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বলা</a:t>
            </a:r>
            <a:r>
              <a:rPr lang="fr-FR" sz="2400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কমিউনিকেশন</a:t>
            </a:r>
            <a:r>
              <a:rPr lang="fr-FR" sz="24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sz="24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02123" y="203136"/>
            <a:ext cx="3114272" cy="5668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 fontScale="97500"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sz="397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endParaRPr lang="en-US" sz="33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5"/>
          <a:stretch/>
        </p:blipFill>
        <p:spPr>
          <a:xfrm>
            <a:off x="90152" y="1790161"/>
            <a:ext cx="8976573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570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225"/>
            <a:ext cx="9144000" cy="402942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502274" y="499915"/>
            <a:ext cx="8358391" cy="1781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32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মোবাইল</a:t>
            </a:r>
            <a:r>
              <a:rPr lang="fr-FR" sz="32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32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ফোনঃ</a:t>
            </a:r>
            <a:r>
              <a:rPr lang="fr-FR" sz="32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এটি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এমন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একটি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ইলেকট্রনিক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ডিভাইস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সাহায্যে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কমিউনিকেশন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সিস্টেম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প্রয়োগ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অপর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ইলেকট্রনিক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কমিউনিকেশন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ডিভাইসের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সাথে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ডুপ্লেক্স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পদ্ধতিতে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তাৎক্ষনিক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ভয়েস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কমিউনিকেশনসহ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কোন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ধরনের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ডেটা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কমিউনিকেশন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সম্ভাব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99911" y="35571"/>
            <a:ext cx="3114272" cy="464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sz="397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endParaRPr lang="en-US" sz="33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4217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99911" y="35571"/>
            <a:ext cx="3114272" cy="464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sz="397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397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endParaRPr lang="en-US" sz="33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5502" y="702701"/>
            <a:ext cx="8603090" cy="179580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fr-FR" sz="32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সেলুলার</a:t>
            </a:r>
            <a:r>
              <a:rPr lang="fr-FR" sz="32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নেটওয়ার্ক</a:t>
            </a:r>
            <a:r>
              <a:rPr lang="fr-FR" sz="32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ও </a:t>
            </a:r>
            <a:r>
              <a:rPr lang="fr-FR" sz="32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সেলুলার</a:t>
            </a:r>
            <a:r>
              <a:rPr lang="fr-FR" sz="32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ফোনঃ</a:t>
            </a:r>
            <a:r>
              <a:rPr lang="fr-FR" b="1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নেটওয়ার্কের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মাধ্যমে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কাজ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করে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বিধায়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মবাইল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নেটওয়ার্কে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সেলুলার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নেটওয়ারক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এবং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ইউনিট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তথা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ফোনটিকে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সেলুলার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বলে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বলা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হয়ে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থাকে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হান্ড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হান্ড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সেট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নামেও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বহুল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b="1" dirty="0" err="1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প্রচালিত</a:t>
            </a:r>
            <a:r>
              <a:rPr lang="fr-FR" b="1" dirty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316"/>
            <a:ext cx="5550794" cy="3718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1" y="2605316"/>
            <a:ext cx="4430869" cy="37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8151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62" y="232172"/>
            <a:ext cx="1360417" cy="5015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b="1" dirty="0" err="1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সিম</a:t>
            </a:r>
            <a:r>
              <a:rPr lang="fr-FR" sz="2800" b="1" dirty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কার্ড</a:t>
            </a:r>
            <a:endParaRPr lang="en-US" sz="28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36562" y="833439"/>
            <a:ext cx="8757634" cy="21658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জিএসএম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(GSM - Global System for Mobile Communications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ফোনগুলোর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ক্ষুদ্র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মাইক্রোচিপের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যেটিকে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সিম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Subscriber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Module or SIM 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বলে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সিম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অভ্যান্তরে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সুরক্ষিত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উপায়ে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subscriber</a:t>
            </a: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key (IMSI)</a:t>
            </a:r>
            <a:r>
              <a:rPr lang="fr-F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উক্ত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ফোনে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72742" y="0"/>
            <a:ext cx="3114272" cy="464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 fontScale="90000" lnSpcReduction="2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sz="3975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 যোগাযোগ</a:t>
            </a:r>
            <a:endParaRPr lang="en-US" sz="337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8959"/>
            <a:ext cx="5512159" cy="3173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4" y="3092539"/>
            <a:ext cx="5087155" cy="31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348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414" y="29196"/>
            <a:ext cx="2943255" cy="4194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বিভিন্ন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ধরনের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544825"/>
            <a:ext cx="8963696" cy="10586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ফোনের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কার্যকারিতা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বৈশিষ্ঠ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,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মোবাইলে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কম্পিউটিং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সুবিধা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প্রভৃতি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বিচারে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বাজারে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বিভিন্ন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ধরনের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ফোন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পাওয়া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যায়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87573" y="6246255"/>
            <a:ext cx="3701847" cy="5678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বেসিক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ফোন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(Basic Phone)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525"/>
            <a:ext cx="9144000" cy="46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2020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1283</Words>
  <Application>Microsoft Office PowerPoint</Application>
  <PresentationFormat>On-screen Show (4:3)</PresentationFormat>
  <Paragraphs>163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Gloucester MT Extra Condensed</vt:lpstr>
      <vt:lpstr>KarnaphuliMJ</vt:lpstr>
      <vt:lpstr>Nikosh</vt:lpstr>
      <vt:lpstr>NikoshBAN</vt:lpstr>
      <vt:lpstr>SutonnyMJ</vt:lpstr>
      <vt:lpstr>Times New Roman</vt:lpstr>
      <vt:lpstr>Wingdings</vt:lpstr>
      <vt:lpstr>Retrospect</vt:lpstr>
      <vt:lpstr>PowerPoint Presentation</vt:lpstr>
      <vt:lpstr>PowerPoint Presentation</vt:lpstr>
      <vt:lpstr>মোবাইল যোগাযোগ</vt:lpstr>
      <vt:lpstr>এই বিষয়টি পাঠ শেষে আমরা যা শিখবোঃ  ১। সেলুলার ফোন ও এর প্রকারভেদ সম্পার্কে বিস্তারিত জানবো। ২। জিএসএম ও সিডিএমএ এর বিস্তারিত বিষয়গুলো সম্পার্কে ধারণা লাভ করবো। ৩। মোবাইল ফোনের প্রজন্ম সম্পার্কে জানবো। ৪। মোবাইল ইন্টারনেট, জিপিআরএস ও ইডিজিই সম্পর্কে সম্যক ধারণা লাভ করবো।</vt:lpstr>
      <vt:lpstr>PowerPoint Presentation</vt:lpstr>
      <vt:lpstr>মোবাইল যোগাযোগ</vt:lpstr>
      <vt:lpstr>মোবাইল যোগাযোগ</vt:lpstr>
      <vt:lpstr>সিম কার্ড</vt:lpstr>
      <vt:lpstr>বিভিন্ন ধরনের মোবাইল ফোন</vt:lpstr>
      <vt:lpstr>বিভিন্ন ধরনের মোবাইল ফোন</vt:lpstr>
      <vt:lpstr>PowerPoint Presentation</vt:lpstr>
      <vt:lpstr>PowerPoint Presentation</vt:lpstr>
      <vt:lpstr>মোবাইল ফোনের বৈশিষ্ট্য</vt:lpstr>
      <vt:lpstr>মোবাইল ফনের সুবিধা</vt:lpstr>
      <vt:lpstr>জিএসএম (GSM)</vt:lpstr>
      <vt:lpstr>PowerPoint Presentation</vt:lpstr>
      <vt:lpstr>জিএসএম এর বৈশিষ্ট্য</vt:lpstr>
      <vt:lpstr>সিডিএমএ (CDMA)</vt:lpstr>
      <vt:lpstr>রোমিং(Roaming)</vt:lpstr>
      <vt:lpstr>মোবাইল ফোনের প্রজন্ম (Mobile Phone Generation)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জিপিআরএস (GPRS)</vt:lpstr>
      <vt:lpstr>ইডিজিই (EDGE)</vt:lpstr>
      <vt:lpstr>BwWwRB Gi ˆewkó¨</vt:lpstr>
      <vt:lpstr>PowerPoint Presentation</vt:lpstr>
      <vt:lpstr>evwoi KvR</vt:lpstr>
      <vt:lpstr>এতক্ষন সংজ্ঞে থাকার জন্য আন্তরিক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RCG</cp:lastModifiedBy>
  <cp:revision>22</cp:revision>
  <dcterms:created xsi:type="dcterms:W3CDTF">2020-05-02T09:03:30Z</dcterms:created>
  <dcterms:modified xsi:type="dcterms:W3CDTF">2020-05-02T11:57:30Z</dcterms:modified>
</cp:coreProperties>
</file>