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99E4-1D21-4513-9829-404D1C0171F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49FC148-1C47-4E09-8FD6-5B9ECC765EE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60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99E4-1D21-4513-9829-404D1C0171F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FC148-1C47-4E09-8FD6-5B9ECC765EE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69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99E4-1D21-4513-9829-404D1C0171F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FC148-1C47-4E09-8FD6-5B9ECC765EE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810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99E4-1D21-4513-9829-404D1C0171F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FC148-1C47-4E09-8FD6-5B9ECC765EE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40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99E4-1D21-4513-9829-404D1C0171F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FC148-1C47-4E09-8FD6-5B9ECC765EE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08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99E4-1D21-4513-9829-404D1C0171F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FC148-1C47-4E09-8FD6-5B9ECC765EE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40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99E4-1D21-4513-9829-404D1C0171F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FC148-1C47-4E09-8FD6-5B9ECC765EE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47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99E4-1D21-4513-9829-404D1C0171F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FC148-1C47-4E09-8FD6-5B9ECC765EE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526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99E4-1D21-4513-9829-404D1C0171F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FC148-1C47-4E09-8FD6-5B9ECC765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4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99E4-1D21-4513-9829-404D1C0171F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FC148-1C47-4E09-8FD6-5B9ECC765EE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530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4C4B99E4-1D21-4513-9829-404D1C0171F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FC148-1C47-4E09-8FD6-5B9ECC765EEA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644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B99E4-1D21-4513-9829-404D1C0171F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49FC148-1C47-4E09-8FD6-5B9ECC765EEA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11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AA5B5-2BE8-4FC0-8741-B55A27BBDF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2383" y="922068"/>
            <a:ext cx="8722469" cy="2404728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  <a:spcBef>
                <a:spcPts val="1000"/>
              </a:spcBef>
              <a:buClr>
                <a:srgbClr val="5FA534"/>
              </a:buClr>
              <a:buSzPct val="100000"/>
            </a:pPr>
            <a:r>
              <a:rPr lang="en-US" sz="3600" dirty="0">
                <a:latin typeface="Siyam Rupali" panose="02000500000000020004" pitchFamily="2" charset="0"/>
                <a:cs typeface="Siyam Rupali" panose="02000500000000020004" pitchFamily="2" charset="0"/>
              </a:rPr>
              <a:t>অ</a:t>
            </a:r>
            <a:r>
              <a:rPr lang="bn-BD" sz="3600" dirty="0">
                <a:latin typeface="Siyam Rupali" panose="02000500000000020004" pitchFamily="2" charset="0"/>
                <a:cs typeface="Siyam Rupali" panose="02000500000000020004" pitchFamily="2" charset="0"/>
              </a:rPr>
              <a:t>র</a:t>
            </a:r>
            <a:r>
              <a:rPr lang="en-US" sz="36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্থনীতি</a:t>
            </a:r>
            <a:r>
              <a:rPr lang="en-US" sz="3600" dirty="0">
                <a:latin typeface="Siyam Rupali" panose="02000500000000020004" pitchFamily="2" charset="0"/>
                <a:cs typeface="Siyam Rupali" panose="02000500000000020004" pitchFamily="2" charset="0"/>
              </a:rPr>
              <a:t> ১ম </a:t>
            </a:r>
            <a:r>
              <a:rPr lang="en-US" sz="36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পত্র</a:t>
            </a:r>
            <a:br>
              <a:rPr lang="en-US" sz="3600" dirty="0">
                <a:latin typeface="Siyam Rupali" panose="02000500000000020004" pitchFamily="2" charset="0"/>
                <a:cs typeface="Siyam Rupali" panose="02000500000000020004" pitchFamily="2" charset="0"/>
              </a:rPr>
            </a:br>
            <a:r>
              <a:rPr lang="en-US" sz="2800" cap="all" dirty="0" err="1">
                <a:solidFill>
                  <a:prstClr val="black"/>
                </a:solidFill>
                <a:latin typeface="Siyam Rupali" panose="02000500000000020004" pitchFamily="2" charset="0"/>
                <a:ea typeface="+mn-ea"/>
                <a:cs typeface="Siyam Rupali" panose="02000500000000020004" pitchFamily="2" charset="0"/>
              </a:rPr>
              <a:t>সার্বিক</a:t>
            </a:r>
            <a:r>
              <a:rPr lang="en-US" sz="2800" cap="all" dirty="0">
                <a:solidFill>
                  <a:prstClr val="black"/>
                </a:solidFill>
                <a:latin typeface="Siyam Rupali" panose="02000500000000020004" pitchFamily="2" charset="0"/>
                <a:ea typeface="+mn-ea"/>
                <a:cs typeface="Siyam Rupali" panose="02000500000000020004" pitchFamily="2" charset="0"/>
              </a:rPr>
              <a:t> </a:t>
            </a:r>
            <a:r>
              <a:rPr lang="en-US" sz="2800" cap="all" dirty="0" err="1">
                <a:solidFill>
                  <a:prstClr val="black"/>
                </a:solidFill>
                <a:latin typeface="Siyam Rupali" panose="02000500000000020004" pitchFamily="2" charset="0"/>
                <a:ea typeface="+mn-ea"/>
                <a:cs typeface="Siyam Rupali" panose="02000500000000020004" pitchFamily="2" charset="0"/>
              </a:rPr>
              <a:t>নির</a:t>
            </a:r>
            <a:r>
              <a:rPr lang="bn-BD" sz="2800" cap="all" dirty="0">
                <a:solidFill>
                  <a:prstClr val="black"/>
                </a:solidFill>
                <a:latin typeface="Siyam Rupali" panose="02000500000000020004" pitchFamily="2" charset="0"/>
                <a:ea typeface="+mn-ea"/>
                <a:cs typeface="Siyam Rupali" panose="02000500000000020004" pitchFamily="2" charset="0"/>
              </a:rPr>
              <a:t>্</a:t>
            </a:r>
            <a:r>
              <a:rPr lang="en-US" sz="2800" cap="all" dirty="0">
                <a:solidFill>
                  <a:prstClr val="black"/>
                </a:solidFill>
                <a:latin typeface="Siyam Rupali" panose="02000500000000020004" pitchFamily="2" charset="0"/>
                <a:ea typeface="+mn-ea"/>
                <a:cs typeface="Siyam Rupali" panose="02000500000000020004" pitchFamily="2" charset="0"/>
              </a:rPr>
              <a:t>দ</a:t>
            </a:r>
            <a:r>
              <a:rPr lang="bn-BD" sz="2800" cap="all" dirty="0">
                <a:solidFill>
                  <a:prstClr val="black"/>
                </a:solidFill>
                <a:latin typeface="Siyam Rupali" panose="02000500000000020004" pitchFamily="2" charset="0"/>
                <a:ea typeface="+mn-ea"/>
                <a:cs typeface="Siyam Rupali" panose="02000500000000020004" pitchFamily="2" charset="0"/>
              </a:rPr>
              <a:t>ে</a:t>
            </a:r>
            <a:r>
              <a:rPr lang="en-US" sz="2800" cap="all" dirty="0" err="1">
                <a:solidFill>
                  <a:prstClr val="black"/>
                </a:solidFill>
                <a:latin typeface="Siyam Rupali" panose="02000500000000020004" pitchFamily="2" charset="0"/>
                <a:ea typeface="+mn-ea"/>
                <a:cs typeface="Siyam Rupali" panose="02000500000000020004" pitchFamily="2" charset="0"/>
              </a:rPr>
              <a:t>শনা</a:t>
            </a:r>
            <a:br>
              <a:rPr lang="en-US" sz="2800" cap="all" dirty="0">
                <a:solidFill>
                  <a:prstClr val="black"/>
                </a:solidFill>
                <a:latin typeface="Siyam Rupali" panose="02000500000000020004" pitchFamily="2" charset="0"/>
                <a:ea typeface="+mn-ea"/>
                <a:cs typeface="Siyam Rupali" panose="02000500000000020004" pitchFamily="2" charset="0"/>
              </a:rPr>
            </a:br>
            <a:endParaRPr lang="en-US" sz="3600" dirty="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E24BDE-4FCC-41E9-AFBE-AD61CC333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1411857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ত</a:t>
            </a:r>
            <a:r>
              <a:rPr lang="bn-BD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া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ন</a:t>
            </a:r>
            <a:r>
              <a:rPr lang="bn-BD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স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ী</a:t>
            </a:r>
            <a:r>
              <a:rPr lang="bn-BD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র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bn-BD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আ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হ</a:t>
            </a:r>
            <a:r>
              <a:rPr lang="bn-BD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ম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ে</a:t>
            </a:r>
            <a:r>
              <a:rPr lang="bn-BD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দ</a:t>
            </a:r>
            <a:endParaRPr lang="en-US" sz="2800" dirty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প</a:t>
            </a:r>
            <a:r>
              <a:rPr lang="bn-BD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্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র</a:t>
            </a:r>
            <a:r>
              <a:rPr lang="bn-BD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ভ</a:t>
            </a:r>
            <a:r>
              <a:rPr lang="en-US" sz="28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াষক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, </a:t>
            </a:r>
            <a:r>
              <a:rPr lang="en-US" sz="28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অর্</a:t>
            </a:r>
            <a:r>
              <a:rPr lang="bn-BD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থ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ন</a:t>
            </a:r>
            <a:r>
              <a:rPr lang="bn-BD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ী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ত</a:t>
            </a:r>
            <a:r>
              <a:rPr lang="bn-BD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ি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bn-BD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ব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ি</a:t>
            </a:r>
            <a:r>
              <a:rPr lang="bn-BD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ভ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া</a:t>
            </a:r>
            <a:r>
              <a:rPr lang="bn-BD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গ</a:t>
            </a:r>
            <a:endParaRPr lang="en-US" sz="2800" dirty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ব</a:t>
            </a:r>
            <a:r>
              <a:rPr lang="bn-BD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ি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bn-BD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এ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bn-BD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এ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ফ </a:t>
            </a:r>
            <a:r>
              <a:rPr lang="en-US" sz="28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শাহীন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28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কলেজ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28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ঢাকা</a:t>
            </a:r>
            <a:endParaRPr lang="en-US" sz="2800" dirty="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59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03B941-8783-4AB2-9DBF-8D5913ECD312}"/>
              </a:ext>
            </a:extLst>
          </p:cNvPr>
          <p:cNvSpPr/>
          <p:nvPr/>
        </p:nvSpPr>
        <p:spPr>
          <a:xfrm>
            <a:off x="2451652" y="649357"/>
            <a:ext cx="6785113" cy="5145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BD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ষষ্ঠ অধ্যায়</a:t>
            </a:r>
            <a:r>
              <a:rPr lang="en-US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ঃ </a:t>
            </a:r>
            <a:r>
              <a:rPr lang="bn-BD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ম</a:t>
            </a:r>
            <a:r>
              <a:rPr lang="en-US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ূ</a:t>
            </a:r>
            <a:r>
              <a:rPr lang="bn-BD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ল</a:t>
            </a:r>
            <a:r>
              <a:rPr lang="en-US" sz="2800" b="1" u="sng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ধন</a:t>
            </a:r>
            <a:br>
              <a:rPr lang="en-US" sz="12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</a:b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এই অধ্যায়টা অনেক সহজ। নিজে </a:t>
            </a:r>
            <a:r>
              <a:rPr lang="bn-IN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নিজে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কয়েকবার পড়লেই পারা যায়।</a:t>
            </a:r>
            <a:endParaRPr lang="en-US" sz="2000" dirty="0">
              <a:latin typeface="Cambria" panose="02040503050406030204" pitchFamily="18" charset="0"/>
              <a:ea typeface="Calibri" panose="020F0502020204030204" pitchFamily="34" charset="0"/>
              <a:cs typeface="SutonnyOMJ" panose="01010600010101010101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এই অধ্যায় থেকে সৃজনশীল এর জন্য সবচেয়ে বেশি গুরুত্বপূর্ণ হল </a:t>
            </a:r>
            <a:r>
              <a:rPr lang="bn-IN" sz="2000" b="1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মূলধনের</a:t>
            </a:r>
            <a:r>
              <a:rPr lang="bn-IN" sz="2000" b="1" dirty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bn-IN" sz="2000" b="1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গতিশীলতা</a:t>
            </a:r>
            <a:r>
              <a:rPr lang="en-US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lang="bn-IN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গঠন</a:t>
            </a:r>
            <a:r>
              <a:rPr lang="en-US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lang="bn-IN" sz="2000" b="1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উৎস</a:t>
            </a:r>
            <a: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(</a:t>
            </a:r>
            <a:r>
              <a:rPr lang="bn-BD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মূলধনের</a:t>
            </a:r>
            <a:r>
              <a:rPr lang="bn-BD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যোগান</a:t>
            </a:r>
            <a: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)। </a:t>
            </a:r>
            <a:r>
              <a:rPr lang="bn-BD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ম</a:t>
            </a:r>
            <a: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ূ</a:t>
            </a:r>
            <a:r>
              <a:rPr lang="bn-BD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ল</a:t>
            </a:r>
            <a:r>
              <a:rPr lang="en-US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ধন</a:t>
            </a:r>
            <a: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গঠন</a:t>
            </a:r>
            <a: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lang="bn-BD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থ</a:t>
            </a:r>
            <a: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ে</a:t>
            </a:r>
            <a:r>
              <a:rPr lang="bn-BD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ক</a:t>
            </a:r>
            <a: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ে </a:t>
            </a:r>
            <a:r>
              <a:rPr lang="bn-BD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ম</a:t>
            </a:r>
            <a:r>
              <a:rPr lang="en-US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্যাথ</a:t>
            </a:r>
            <a: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lang="bn-BD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থ</a:t>
            </a:r>
            <a: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া</a:t>
            </a:r>
            <a:r>
              <a:rPr lang="bn-BD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ক</a:t>
            </a:r>
            <a: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ত</a:t>
            </a:r>
            <a:r>
              <a:rPr lang="bn-BD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ে</a:t>
            </a:r>
            <a: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lang="bn-BD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প</a:t>
            </a:r>
            <a: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া</a:t>
            </a:r>
            <a:r>
              <a:rPr lang="bn-BD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র</a:t>
            </a:r>
            <a: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ে।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এছাড়াও</a:t>
            </a:r>
            <a:r>
              <a:rPr lang="bn-IN" sz="2000" dirty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bn-BD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স্থায়ী মূলধন ও চলতি </a:t>
            </a:r>
            <a:r>
              <a:rPr lang="bn-BD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মূলধনের</a:t>
            </a:r>
            <a:r>
              <a:rPr lang="bn-BD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পার্থক্য</a:t>
            </a:r>
            <a:r>
              <a:rPr lang="bn-BD" sz="2000" dirty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bn-BD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জানা থাকতে হবে।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BD" sz="2800" b="1" u="sng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সপ্তম</a:t>
            </a:r>
            <a:r>
              <a:rPr lang="bn-BD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অধ্যায়</a:t>
            </a:r>
            <a:r>
              <a:rPr lang="en-US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ঃ </a:t>
            </a:r>
            <a:r>
              <a:rPr lang="bn-BD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স</a:t>
            </a:r>
            <a:r>
              <a:rPr lang="en-US" sz="2800" b="1" u="sng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ংগঠন</a:t>
            </a:r>
            <a:br>
              <a:rPr lang="en-US" sz="12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</a:br>
            <a:endParaRPr lang="en-US" sz="1200" dirty="0">
              <a:latin typeface="Cambria" panose="02040503050406030204" pitchFamily="18" charset="0"/>
              <a:ea typeface="Calibri" panose="020F0502020204030204" pitchFamily="34" charset="0"/>
              <a:cs typeface="SutonnyOMJ" panose="01010600010101010101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এই অধ্যায়টিও অনেক সহজ।</a:t>
            </a:r>
            <a:endParaRPr lang="en-US" sz="2000" dirty="0">
              <a:latin typeface="Cambria" panose="02040503050406030204" pitchFamily="18" charset="0"/>
              <a:ea typeface="Calibri" panose="020F0502020204030204" pitchFamily="34" charset="0"/>
              <a:cs typeface="SutonnyOMJ" panose="01010600010101010101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IN" sz="2000" b="1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একমালিকানা</a:t>
            </a:r>
            <a:r>
              <a:rPr lang="en-US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lang="bn-IN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অংশীদারী</a:t>
            </a:r>
            <a:r>
              <a:rPr lang="en-US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lang="bn-IN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যৌথ </a:t>
            </a:r>
            <a:r>
              <a:rPr lang="bn-IN" sz="2000" b="1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মূলধনী</a:t>
            </a:r>
            <a:r>
              <a:rPr lang="bn-IN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কারবারের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বৈশিষ্ট্য</a:t>
            </a:r>
            <a: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সুবিধা ও অসুবিধাই বেশি গুরুত্বপূর্ণ</a:t>
            </a:r>
            <a:r>
              <a:rPr lang="hi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এছাড়াও জানা থাকতে </a:t>
            </a:r>
            <a:r>
              <a:rPr lang="bn-IN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হবেঃ</a:t>
            </a:r>
            <a: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 </a:t>
            </a:r>
            <a:r>
              <a:rPr lang="bn-BD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১. </a:t>
            </a:r>
            <a:r>
              <a:rPr lang="bn-BD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সংগঠন ও সংগঠকের মধ্যে তুলনামূলক আলোচনা</a:t>
            </a:r>
            <a:r>
              <a:rPr lang="bn-BD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২. স্বায়ত্তশাসিত প্রতিষ্ঠান ৩. </a:t>
            </a:r>
            <a:r>
              <a:rPr lang="bn-BD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এনজিও</a:t>
            </a:r>
            <a:r>
              <a:rPr lang="hi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</a:t>
            </a:r>
            <a:endParaRPr lang="en-US" sz="2000" dirty="0">
              <a:latin typeface="Cambria" panose="02040503050406030204" pitchFamily="18" charset="0"/>
              <a:ea typeface="Calibri" panose="020F0502020204030204" pitchFamily="34" charset="0"/>
              <a:cs typeface="SutonnyOMJ" panose="01010600010101010101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419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B7E82F-9AEF-4B63-8D8D-E9FD5350F2DF}"/>
              </a:ext>
            </a:extLst>
          </p:cNvPr>
          <p:cNvSpPr/>
          <p:nvPr/>
        </p:nvSpPr>
        <p:spPr>
          <a:xfrm>
            <a:off x="2438401" y="660860"/>
            <a:ext cx="6096000" cy="48075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BD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অষ্টম অধ্যায়</a:t>
            </a:r>
            <a:r>
              <a:rPr lang="en-US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ঃ </a:t>
            </a:r>
            <a:r>
              <a:rPr lang="en-US" sz="2800" b="1" u="sng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খাজনা</a:t>
            </a:r>
            <a:endParaRPr lang="en-US" sz="2800" b="1" u="sng" dirty="0">
              <a:latin typeface="Cambria" panose="02040503050406030204" pitchFamily="18" charset="0"/>
              <a:ea typeface="Calibri" panose="020F0502020204030204" pitchFamily="34" charset="0"/>
              <a:cs typeface="SutonnyOMJ" panose="01010600010101010101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IN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খাজনা: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খাজনা এর সংজ্ঞা </a:t>
            </a:r>
            <a:r>
              <a:rPr lang="bn-IN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জ্ঞানমূলক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এর জন্য অনেক গুরুত্বপূর্ণ</a:t>
            </a:r>
            <a:r>
              <a:rPr lang="hi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</a:t>
            </a:r>
            <a: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 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এছাড়াও জানা থাকতে </a:t>
            </a:r>
            <a:r>
              <a:rPr lang="bn-IN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হবেঃ</a:t>
            </a:r>
            <a:r>
              <a:rPr lang="bn-IN" sz="2000" dirty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bn-BD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খাজনা কেন দেই</a:t>
            </a:r>
            <a: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? </a:t>
            </a:r>
            <a:r>
              <a:rPr lang="bn-BD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মোট খাজনা বনাম অর্থনৈতিক খাজনা</a:t>
            </a:r>
            <a:endParaRPr lang="en-US" sz="2000" dirty="0">
              <a:latin typeface="Cambria" panose="02040503050406030204" pitchFamily="18" charset="0"/>
              <a:ea typeface="Calibri" panose="020F0502020204030204" pitchFamily="34" charset="0"/>
              <a:cs typeface="SutonnyOMJ" panose="01010600010101010101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</a:br>
            <a:r>
              <a:rPr lang="bn-IN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খাজনা তত্ত্ব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: </a:t>
            </a:r>
            <a:r>
              <a:rPr lang="bn-IN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রিকার্ডো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ও আধুনিক খাজনা তত্ত্ব থেকে বেশি গুরুত্বপূর্ণ </a:t>
            </a:r>
            <a:r>
              <a:rPr lang="bn-IN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রিকার্ডোর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খাজনা তত্ত্ব</a:t>
            </a:r>
            <a: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(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সমালোচনা সহ)</a:t>
            </a:r>
            <a:r>
              <a:rPr lang="hi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 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এই অধ্যায় থেকে সৃজনশীল প্রশ্ন আসলে খাজনা তত্ত্ব একটা থাকবেই। </a:t>
            </a:r>
            <a:r>
              <a:rPr lang="bn-IN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উদ্দীপকের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মাধ্যমে যেকোন একটি খাজনা তত্ত্বের ধারণা দেওয়া থাকবে। প্রয়োগ ও উচ্চতর </a:t>
            </a:r>
            <a:r>
              <a:rPr lang="bn-IN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দক্ষতামূলক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প্রশ্নে এই তত্ত্বের </a:t>
            </a:r>
            <a:r>
              <a:rPr lang="bn-IN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বিশ্লেষণমূলক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উত্তর করতে হবে। তাই </a:t>
            </a:r>
            <a:r>
              <a:rPr lang="bn-IN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রিকার্ডোর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খাজনা তত্ত্বটা অগ্রাধিকার রেখে দুটি তত্ত্বই পড়তে হবে। </a:t>
            </a:r>
            <a:r>
              <a:rPr lang="bn-IN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চিত্রসহ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ব্যাখ্যা করতে হবে</a:t>
            </a:r>
            <a:r>
              <a:rPr lang="hi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</a:t>
            </a:r>
            <a:endParaRPr lang="en-US" sz="2000" dirty="0">
              <a:latin typeface="Cambria" panose="02040503050406030204" pitchFamily="18" charset="0"/>
              <a:ea typeface="Calibri" panose="020F0502020204030204" pitchFamily="34" charset="0"/>
              <a:cs typeface="SutonnyOMJ" panose="01010600010101010101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</a:br>
            <a:r>
              <a:rPr lang="bn-IN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নিম খাজনা ও </a:t>
            </a:r>
            <a:r>
              <a:rPr lang="bn-IN" sz="2000" b="1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অনুপার্জিত</a:t>
            </a:r>
            <a:r>
              <a:rPr lang="bn-IN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আয়: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জ্ঞান ও </a:t>
            </a:r>
            <a:r>
              <a:rPr lang="bn-IN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অনুধাবনমূলক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প্রশ্নের জন্যই এই </a:t>
            </a:r>
            <a:r>
              <a:rPr lang="bn-IN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টপিকগুলোর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সংজ্ঞা এবং </a:t>
            </a:r>
            <a:r>
              <a:rPr lang="bn-IN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মিনিং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ভালভাবে বুঝতে হবে</a:t>
            </a:r>
            <a:r>
              <a:rPr lang="hi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913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128C2AE-E64D-4E71-BF41-71E045CD357C}"/>
              </a:ext>
            </a:extLst>
          </p:cNvPr>
          <p:cNvSpPr/>
          <p:nvPr/>
        </p:nvSpPr>
        <p:spPr>
          <a:xfrm>
            <a:off x="1630017" y="689113"/>
            <a:ext cx="8362122" cy="4701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BD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নবম অধ্যায়</a:t>
            </a:r>
            <a:r>
              <a:rPr lang="en-US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ঃ </a:t>
            </a:r>
            <a:r>
              <a:rPr lang="bn-BD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স</a:t>
            </a:r>
            <a:r>
              <a:rPr lang="en-US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া</a:t>
            </a:r>
            <a:r>
              <a:rPr lang="bn-BD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ম</a:t>
            </a:r>
            <a:r>
              <a:rPr lang="en-US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গ</a:t>
            </a:r>
            <a:r>
              <a:rPr lang="bn-BD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্</a:t>
            </a:r>
            <a:r>
              <a:rPr lang="en-US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র</a:t>
            </a:r>
            <a:r>
              <a:rPr lang="bn-BD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ি</a:t>
            </a:r>
            <a:r>
              <a:rPr lang="en-US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ক </a:t>
            </a:r>
            <a:r>
              <a:rPr lang="bn-BD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আ</a:t>
            </a:r>
            <a:r>
              <a:rPr lang="en-US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য় </a:t>
            </a:r>
            <a:r>
              <a:rPr lang="bn-BD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ও</a:t>
            </a:r>
            <a:r>
              <a:rPr lang="en-US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lang="bn-BD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ব</a:t>
            </a:r>
            <a:r>
              <a:rPr lang="en-US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্</a:t>
            </a:r>
            <a:r>
              <a:rPr lang="bn-BD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য</a:t>
            </a:r>
            <a:r>
              <a:rPr lang="en-US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য়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US" sz="12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</a:br>
            <a:r>
              <a:rPr lang="bn-IN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এই বইয়ের সবচেয়ে কঠিন অধ্যায়ের মধ্যে এটি অন্যতম।</a:t>
            </a:r>
            <a:r>
              <a:rPr lang="bn-IN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তাই এই অধ্যায়টি ভালভাবে বুঝে </a:t>
            </a:r>
            <a:r>
              <a:rPr lang="bn-IN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বুঝে</a:t>
            </a:r>
            <a:r>
              <a:rPr lang="bn-IN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বারবার পড়তে হবে। এই অধ্যায় থেকে প্রশ্ন অবশ্যই থাকবে। তাই বাদ দেওয়ার ব্যবস্থাও নাই</a:t>
            </a:r>
            <a:r>
              <a:rPr lang="hi-IN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</a:t>
            </a:r>
            <a:b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</a:br>
            <a:r>
              <a:rPr lang="bn-BD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১। </a:t>
            </a:r>
            <a:r>
              <a:rPr lang="en-US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GNI, NNI, GDP, NDP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lang="bn-IN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এই চারটি </a:t>
            </a:r>
            <a:r>
              <a:rPr lang="bn-IN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টপিকই</a:t>
            </a:r>
            <a:r>
              <a:rPr lang="bn-IN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lang="bn-IN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সতর্কসহকারে</a:t>
            </a:r>
            <a:r>
              <a:rPr lang="bn-IN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মনে রাখতে হবে। </a:t>
            </a:r>
            <a:r>
              <a:rPr lang="bn-IN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এখানে পার্থক্যও আসতে পারে।</a:t>
            </a:r>
            <a:r>
              <a:rPr lang="bn-IN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বিশেষ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bn-IN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করে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bn-BD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জিডিপি</a:t>
            </a: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ও </a:t>
            </a:r>
            <a:r>
              <a:rPr lang="bn-BD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জিএনপি</a:t>
            </a: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এর পার্থক্য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কিভাবে </a:t>
            </a:r>
            <a:r>
              <a:rPr lang="bn-BD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ক্যালকুলেট</a:t>
            </a: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করতে হয় </a:t>
            </a:r>
            <a:r>
              <a:rPr lang="bn-BD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[</a:t>
            </a:r>
            <a:r>
              <a:rPr lang="bn-BD" b="1" u="sng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ম্যাথ</a:t>
            </a:r>
            <a:r>
              <a:rPr lang="bn-BD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গুরুত্বপূর্ণ]</a:t>
            </a:r>
            <a:r>
              <a:rPr lang="hi-IN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bn-IN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এগুলোর সংজ্ঞা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lang="bn-IN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বের করার সূত্রের মাধ্যমে পরিমাণ বের করতে হবে</a:t>
            </a:r>
            <a:r>
              <a:rPr lang="hi-IN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</a:t>
            </a:r>
            <a:b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</a:br>
            <a:r>
              <a:rPr lang="bn-IN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২।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bn-IN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সামগ্রিক আয় পরিমাপ ও পরিমাপের সমস্যাসমূহ</a:t>
            </a:r>
            <a:r>
              <a:rPr lang="hi-IN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bn-BD" b="1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উৎপাদন</a:t>
            </a:r>
            <a:r>
              <a:rPr lang="en-US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lang="bn-BD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আয় ও ব্যয়ের দিক দিয়ে মোট জাতীয় আয় [</a:t>
            </a:r>
            <a:r>
              <a:rPr lang="bn-BD" b="1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ম্যাথ</a:t>
            </a:r>
            <a:r>
              <a:rPr lang="bn-BD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গুরুত্বপূর্ণ]</a:t>
            </a:r>
            <a:r>
              <a:rPr lang="hi-IN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</a:t>
            </a:r>
            <a:b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</a:br>
            <a:r>
              <a:rPr lang="bn-IN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৩।</a:t>
            </a:r>
            <a:r>
              <a:rPr lang="bn-IN" b="1" dirty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bn-IN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দ্বৈত গণনা সমস্যা ও সমাধান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bn-IN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সম্পর্কে ধারণা থাকতে হবে।</a:t>
            </a:r>
            <a:b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</a:br>
            <a:r>
              <a:rPr lang="bn-IN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৪।</a:t>
            </a:r>
            <a:r>
              <a:rPr lang="bn-IN" b="1" dirty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bn-IN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ভোগ অপেক্ষক</a:t>
            </a:r>
            <a:r>
              <a:rPr lang="en-US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lang="bn-IN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সঞ্চয় অপেক্ষক</a:t>
            </a:r>
            <a:r>
              <a:rPr lang="en-US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lang="bn-IN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বিনিয়োগ</a:t>
            </a:r>
            <a:b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</a:br>
            <a:r>
              <a:rPr lang="bn-IN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৫।</a:t>
            </a:r>
            <a:r>
              <a:rPr lang="bn-IN" b="1" dirty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bn-IN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সরকারি ব্যয়</a:t>
            </a:r>
            <a:b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</a:br>
            <a:r>
              <a:rPr lang="bn-IN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৬।</a:t>
            </a:r>
            <a:r>
              <a:rPr lang="bn-IN" b="1" dirty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bn-IN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ভারসাম্য আয় নির্ধারণ: </a:t>
            </a:r>
            <a:r>
              <a:rPr lang="bn-IN" b="1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কেইন্সীয়</a:t>
            </a:r>
            <a:r>
              <a:rPr lang="bn-IN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পদ্ধতি</a:t>
            </a:r>
            <a:r>
              <a:rPr lang="hi-IN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 </a:t>
            </a: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মুক্ত অর্থনীতি বনাম আবদ্ধ অর্থনীতি</a:t>
            </a:r>
            <a:r>
              <a:rPr lang="bn-BD" dirty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সম্পর্কে ধারণা</a:t>
            </a:r>
            <a:r>
              <a:rPr lang="bn-BD" dirty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থাকতে হবে।</a:t>
            </a:r>
            <a:r>
              <a:rPr lang="bn-BD" dirty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bn-BD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আবদ্ধ অর্থনীতিতে ভারসাম্য [</a:t>
            </a:r>
            <a:r>
              <a:rPr lang="bn-BD" b="1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ভেরি</a:t>
            </a:r>
            <a:r>
              <a:rPr lang="bn-BD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lang="bn-BD" b="1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ভেরি</a:t>
            </a:r>
            <a:r>
              <a:rPr lang="bn-BD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lang="bn-BD" b="1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ইম্পর্ট্যান্ট</a:t>
            </a:r>
            <a:r>
              <a:rPr lang="bn-BD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]</a:t>
            </a:r>
            <a:b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</a:br>
            <a:r>
              <a:rPr lang="bn-IN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এই </a:t>
            </a:r>
            <a:r>
              <a:rPr lang="bn-IN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টপিকগুলো</a:t>
            </a:r>
            <a:r>
              <a:rPr lang="bn-IN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ভালভাবে জানা থাকতে হবে</a:t>
            </a:r>
            <a:r>
              <a:rPr lang="hi-IN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292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2DDE6-AF84-4F8E-B18F-7B08FD4182EF}"/>
              </a:ext>
            </a:extLst>
          </p:cNvPr>
          <p:cNvSpPr/>
          <p:nvPr/>
        </p:nvSpPr>
        <p:spPr>
          <a:xfrm>
            <a:off x="3061252" y="1417983"/>
            <a:ext cx="6758609" cy="3387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BD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দশম অধ্যায়</a:t>
            </a:r>
            <a:r>
              <a:rPr lang="en-US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ঃ </a:t>
            </a:r>
            <a:r>
              <a:rPr lang="bn-BD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ম</a:t>
            </a:r>
            <a:r>
              <a:rPr lang="en-US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ু</a:t>
            </a:r>
            <a:r>
              <a:rPr lang="bn-BD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দ</a:t>
            </a:r>
            <a:r>
              <a:rPr lang="en-US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্</a:t>
            </a:r>
            <a:r>
              <a:rPr lang="bn-BD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র</a:t>
            </a:r>
            <a:r>
              <a:rPr lang="en-US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া </a:t>
            </a:r>
            <a:r>
              <a:rPr lang="bn-BD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ও</a:t>
            </a:r>
            <a:r>
              <a:rPr lang="en-US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lang="bn-BD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ব</a:t>
            </a:r>
            <a:r>
              <a:rPr lang="en-US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্</a:t>
            </a:r>
            <a:r>
              <a:rPr lang="bn-BD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য</a:t>
            </a:r>
            <a:r>
              <a:rPr lang="en-US" sz="2800" b="1" u="sng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াংক</a:t>
            </a:r>
            <a:endParaRPr lang="en-US" sz="2800" u="sng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IN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এই অধ্যায় থেকে সৃজনশীল এর জন্য সবচেয়ে কমন </a:t>
            </a:r>
            <a:r>
              <a:rPr lang="bn-BD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অর্থের পরিমাণ তত্ত্ব</a:t>
            </a:r>
            <a:r>
              <a:rPr lang="hi-IN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</a:t>
            </a:r>
            <a:r>
              <a:rPr lang="hi-IN" sz="2000" b="1" dirty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mbria" panose="020405030504060302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BD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যে </a:t>
            </a:r>
            <a:r>
              <a:rPr lang="bn-BD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টপিকগুলো</a:t>
            </a:r>
            <a:r>
              <a:rPr lang="bn-BD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পড়তে</a:t>
            </a:r>
            <a:r>
              <a:rPr lang="bn-BD" sz="2000" dirty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bn-BD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হবেঃ</a:t>
            </a:r>
            <a:b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</a:br>
            <a:r>
              <a:rPr lang="bn-BD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১. অর্থের মূল্য</a:t>
            </a:r>
            <a:b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</a:br>
            <a:r>
              <a:rPr lang="bn-BD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২. মুদ্রার চাহিদা [ফিশারের মতামত</a:t>
            </a:r>
            <a: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lang="bn-BD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ক্যামব্রিজ</a:t>
            </a:r>
            <a:r>
              <a:rPr lang="bn-BD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মতামত</a:t>
            </a:r>
            <a: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lang="bn-BD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কেইনস</a:t>
            </a:r>
            <a:r>
              <a:rPr lang="bn-BD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এর মতামত]</a:t>
            </a:r>
            <a:b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</a:br>
            <a:r>
              <a:rPr lang="bn-BD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৩. মুদ্রার যোগান [</a:t>
            </a:r>
            <a:r>
              <a:rPr lang="bn-BD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ফ্রিডম্যান</a:t>
            </a:r>
            <a: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lang="bn-BD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গার্লি</a:t>
            </a:r>
            <a:r>
              <a:rPr lang="bn-BD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ও ফিশারের মতামত]</a:t>
            </a:r>
            <a:b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</a:br>
            <a:r>
              <a:rPr lang="bn-BD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৪. অর্থের পরিমাণ তত্ত্ব [</a:t>
            </a:r>
            <a:r>
              <a:rPr lang="bn-BD" sz="2000" b="1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ভেরি</a:t>
            </a:r>
            <a:r>
              <a:rPr lang="bn-BD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lang="bn-BD" sz="2000" b="1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ভেরি</a:t>
            </a:r>
            <a:r>
              <a:rPr lang="bn-BD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lang="bn-BD" sz="2000" b="1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ভেরি</a:t>
            </a:r>
            <a:r>
              <a:rPr lang="bn-BD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lang="bn-BD" sz="2000" b="1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ভেরি</a:t>
            </a:r>
            <a:r>
              <a:rPr lang="bn-BD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lang="bn-BD" sz="2000" b="1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ইম্পর্ট্যান্ট</a:t>
            </a:r>
            <a:r>
              <a:rPr lang="bn-BD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]</a:t>
            </a:r>
            <a:b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</a:br>
            <a:r>
              <a:rPr lang="bn-BD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৫. ফিশারের তত্ত্বের সমালোচনা</a:t>
            </a:r>
            <a:b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</a:br>
            <a:r>
              <a:rPr lang="bn-BD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৬. কেন্দ্রীয় ব্যাংকের ঋণ নিয়ন্ত্রণের হাতিয়ারসমূহ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147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39AAEB0-5808-42CB-A8BB-AA5E44148E2D}"/>
              </a:ext>
            </a:extLst>
          </p:cNvPr>
          <p:cNvSpPr/>
          <p:nvPr/>
        </p:nvSpPr>
        <p:spPr>
          <a:xfrm>
            <a:off x="2941637" y="1957592"/>
            <a:ext cx="6096001" cy="226196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 err="1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এই</a:t>
            </a:r>
            <a:r>
              <a:rPr lang="en-US" sz="2400" b="1" dirty="0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 </a:t>
            </a:r>
            <a:r>
              <a:rPr lang="en-US" sz="2400" b="1" dirty="0" err="1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টপিকগুলোর</a:t>
            </a:r>
            <a:r>
              <a:rPr lang="en-US" sz="2400" b="1" dirty="0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 </a:t>
            </a:r>
            <a:r>
              <a:rPr lang="en-US" sz="2400" b="1" dirty="0" err="1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উপর</a:t>
            </a:r>
            <a:r>
              <a:rPr lang="en-US" sz="2400" b="1" dirty="0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 </a:t>
            </a:r>
            <a:r>
              <a:rPr lang="en-US" sz="2400" b="1" dirty="0" err="1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প্রস্তুতি</a:t>
            </a:r>
            <a:r>
              <a:rPr lang="en-US" sz="2400" b="1" dirty="0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 </a:t>
            </a:r>
            <a:r>
              <a:rPr lang="en-US" sz="2400" b="1" dirty="0" err="1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নিতে</a:t>
            </a:r>
            <a:r>
              <a:rPr lang="en-US" sz="2400" b="1" dirty="0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 </a:t>
            </a:r>
            <a:r>
              <a:rPr lang="en-US" sz="2400" b="1" dirty="0" err="1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থাকো</a:t>
            </a:r>
            <a:r>
              <a:rPr lang="en-US" sz="2400" b="1" dirty="0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। </a:t>
            </a:r>
            <a:r>
              <a:rPr lang="en-US" sz="2400" b="1" dirty="0" err="1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বার</a:t>
            </a:r>
            <a:r>
              <a:rPr lang="en-US" sz="2400" b="1" dirty="0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 </a:t>
            </a:r>
            <a:r>
              <a:rPr lang="en-US" sz="2400" b="1" dirty="0" err="1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বার</a:t>
            </a:r>
            <a:r>
              <a:rPr lang="en-US" sz="2400" b="1" dirty="0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 </a:t>
            </a:r>
            <a:r>
              <a:rPr lang="en-US" sz="2400" b="1" dirty="0" err="1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প্র্যাকটিস</a:t>
            </a:r>
            <a:r>
              <a:rPr lang="en-US" sz="2400" b="1" dirty="0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 </a:t>
            </a:r>
            <a:r>
              <a:rPr lang="en-US" sz="2400" b="1" dirty="0" err="1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করতে</a:t>
            </a:r>
            <a:r>
              <a:rPr lang="en-US" sz="2400" b="1" dirty="0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 </a:t>
            </a:r>
            <a:r>
              <a:rPr lang="en-US" sz="2400" b="1" dirty="0" err="1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থাকো</a:t>
            </a:r>
            <a:r>
              <a:rPr lang="en-US" sz="2400" b="1" dirty="0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।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Siyam Rupali" panose="02000500000000020004" pitchFamily="2" charset="0"/>
              <a:ea typeface="Calibri" panose="020F0502020204030204" pitchFamily="34" charset="0"/>
              <a:cs typeface="Siyam Rupali" panose="02000500000000020004" pitchFamily="2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 err="1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আল্লাহ</a:t>
            </a:r>
            <a:r>
              <a:rPr lang="en-US" sz="2400" b="1" dirty="0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 </a:t>
            </a:r>
            <a:r>
              <a:rPr lang="en-US" sz="2400" b="1" dirty="0" err="1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তোমাদের</a:t>
            </a:r>
            <a:r>
              <a:rPr lang="en-US" sz="2400" b="1" dirty="0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 </a:t>
            </a:r>
            <a:r>
              <a:rPr lang="en-US" sz="2400" b="1" dirty="0" err="1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সহায়</a:t>
            </a:r>
            <a:r>
              <a:rPr lang="en-US" sz="2400" b="1" dirty="0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 </a:t>
            </a:r>
            <a:r>
              <a:rPr lang="en-US" sz="2400" b="1" dirty="0" err="1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হোন</a:t>
            </a:r>
            <a:r>
              <a:rPr lang="en-US" sz="2400" b="1" dirty="0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। </a:t>
            </a:r>
            <a:r>
              <a:rPr lang="en-US" sz="2400" b="1" dirty="0" err="1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মহান</a:t>
            </a:r>
            <a:r>
              <a:rPr lang="en-US" sz="2400" b="1" dirty="0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 </a:t>
            </a:r>
            <a:r>
              <a:rPr lang="en-US" sz="2400" b="1" dirty="0" err="1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আল্লাহ</a:t>
            </a:r>
            <a:r>
              <a:rPr lang="en-US" sz="2400" b="1" dirty="0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 </a:t>
            </a:r>
            <a:r>
              <a:rPr lang="en-US" sz="2400" b="1" dirty="0" err="1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তোমাদের</a:t>
            </a:r>
            <a:r>
              <a:rPr lang="en-US" sz="2400" b="1" dirty="0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 </a:t>
            </a:r>
            <a:r>
              <a:rPr lang="en-US" sz="2400" b="1" dirty="0" err="1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শান্তিতে</a:t>
            </a:r>
            <a:r>
              <a:rPr lang="en-US" sz="2400" b="1" dirty="0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 ও </a:t>
            </a:r>
            <a:r>
              <a:rPr lang="en-US" sz="2400" b="1" dirty="0" err="1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নিরাপদে</a:t>
            </a:r>
            <a:r>
              <a:rPr lang="en-US" sz="2400" b="1" dirty="0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 </a:t>
            </a:r>
            <a:r>
              <a:rPr lang="en-US" sz="2400" b="1" dirty="0" err="1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রাখুন</a:t>
            </a:r>
            <a:r>
              <a:rPr lang="en-US" sz="2400" b="1" dirty="0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।</a:t>
            </a:r>
            <a:endParaRPr lang="en-US" sz="2400" dirty="0">
              <a:latin typeface="Siyam Rupali" panose="02000500000000020004" pitchFamily="2" charset="0"/>
              <a:ea typeface="Calibri" panose="020F0502020204030204" pitchFamily="34" charset="0"/>
              <a:cs typeface="Siyam Rupali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079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2D2E8-A940-445E-98E7-9F92BF9B8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4487" y="821635"/>
            <a:ext cx="9610367" cy="4644711"/>
          </a:xfrm>
        </p:spPr>
        <p:txBody>
          <a:bodyPr>
            <a:normAutofit fontScale="77500" lnSpcReduction="20000"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2600" b="1" dirty="0"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السلام عليكم ورحمة الله وبركاته</a:t>
            </a:r>
            <a:endParaRPr lang="en-US" sz="2600" b="1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800"/>
              </a:spcAft>
              <a:buNone/>
            </a:pPr>
            <a:r>
              <a:rPr lang="bn-BD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প্রিয় শিক্ষার্থীরা</a:t>
            </a:r>
            <a:r>
              <a:rPr lang="en-US" sz="2400" dirty="0">
                <a:solidFill>
                  <a:srgbClr val="000000"/>
                </a:solidFill>
                <a:latin typeface="SutonnyOMJ" panose="01010600010101010101" pitchFamily="2" charset="0"/>
                <a:ea typeface="Calibri" panose="020F0502020204030204" pitchFamily="34" charset="0"/>
              </a:rPr>
              <a:t>, </a:t>
            </a:r>
          </a:p>
          <a:p>
            <a:pPr marL="0" marR="0" indent="0" algn="just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আশা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করি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আল্লাহ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তোমাদের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সবাইকে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ভালো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রে</a:t>
            </a:r>
            <a:r>
              <a:rPr lang="bn-BD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খ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েছেন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</a:t>
            </a:r>
          </a:p>
          <a:p>
            <a:pPr marL="0" marR="0" indent="0" algn="just">
              <a:spcBef>
                <a:spcPts val="0"/>
              </a:spcBef>
              <a:spcAft>
                <a:spcPts val="800"/>
              </a:spcAft>
              <a:buNone/>
            </a:pPr>
            <a:r>
              <a:rPr lang="bn-BD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পরিস্থিতি একদমই স্বাভাবিক না</a:t>
            </a:r>
            <a:r>
              <a:rPr lang="en-US" sz="2400" dirty="0">
                <a:solidFill>
                  <a:srgbClr val="000000"/>
                </a:solidFill>
                <a:latin typeface="SutonnyOMJ" panose="01010600010101010101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bn-BD" sz="2400" dirty="0">
                <a:solidFill>
                  <a:srgbClr val="000000"/>
                </a:solidFill>
                <a:latin typeface="SutonnyOMJ" panose="01010600010101010101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এটা তোমরা জানো</a:t>
            </a:r>
            <a:r>
              <a:rPr lang="hi-I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 </a:t>
            </a:r>
            <a:r>
              <a:rPr lang="bn-BD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এই কঠিন সময়ের মাঝেও তোমাদের পড়াশুনা চালিয়ে যেতে হবে</a:t>
            </a:r>
            <a:r>
              <a:rPr lang="en-US" sz="2400" dirty="0">
                <a:solidFill>
                  <a:srgbClr val="000000"/>
                </a:solidFill>
                <a:latin typeface="SutonnyOMJ" panose="01010600010101010101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bn-BD" sz="2400" dirty="0">
                <a:solidFill>
                  <a:srgbClr val="000000"/>
                </a:solidFill>
                <a:latin typeface="SutonnyOMJ" panose="01010600010101010101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কেননা আল্লাহর ইচ্ছায় যখন পরিস্থিতি স্বাভাবিক হবে</a:t>
            </a:r>
            <a:r>
              <a:rPr lang="en-US" sz="2400" dirty="0">
                <a:solidFill>
                  <a:srgbClr val="000000"/>
                </a:solidFill>
                <a:latin typeface="SutonnyOMJ" panose="01010600010101010101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bn-BD" sz="2400" dirty="0">
                <a:solidFill>
                  <a:srgbClr val="000000"/>
                </a:solidFill>
                <a:latin typeface="SutonnyOMJ" panose="01010600010101010101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তখন কিন্তু তোমরা একদমই সময় পাবে না</a:t>
            </a:r>
            <a:r>
              <a:rPr lang="hi-I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 </a:t>
            </a:r>
            <a:r>
              <a:rPr lang="bn-BD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এখন বাসায় বসে সময়টুকু কাজে </a:t>
            </a:r>
            <a:r>
              <a:rPr lang="bn-BD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লাগানোর</a:t>
            </a:r>
            <a:r>
              <a:rPr lang="bn-BD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চেষ্টা করাই তোমাদের জন্য </a:t>
            </a:r>
            <a:r>
              <a:rPr lang="bn-BD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মঙ্গলজনক</a:t>
            </a:r>
            <a:r>
              <a:rPr lang="bn-BD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হবে</a:t>
            </a:r>
            <a:r>
              <a:rPr lang="hi-I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SutonnyOMJ" panose="01010600010101010101" pitchFamily="2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800"/>
              </a:spcAft>
              <a:buNone/>
            </a:pPr>
            <a:r>
              <a:rPr lang="bn-BD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তোমরা জানো যে আমরা অর্থনীতি প্রথম পত্রের মোট ১০ টি অধ্যায়ের মধ্যে ৬ টি অধ্যায় এর মধ্যে সম্পন্ন করতে </a:t>
            </a:r>
            <a:r>
              <a:rPr lang="bn-BD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পেরেছি</a:t>
            </a:r>
            <a:r>
              <a:rPr lang="hi-I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 </a:t>
            </a:r>
            <a:r>
              <a:rPr lang="bn-BD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এই ছয়টি অধ্যায়ের উপর ভালো দখল তো নিবেই</a:t>
            </a:r>
            <a:r>
              <a:rPr lang="en-US" sz="2400" dirty="0">
                <a:solidFill>
                  <a:srgbClr val="000000"/>
                </a:solidFill>
                <a:latin typeface="SutonnyOMJ" panose="01010600010101010101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bn-BD" sz="2400" dirty="0">
                <a:solidFill>
                  <a:srgbClr val="000000"/>
                </a:solidFill>
                <a:latin typeface="SutonnyOMJ" panose="01010600010101010101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তোমরা চেষ্টা করবে বাকি অধ্যায়গুলোর বিষয়ে ধারণা নেওয়ার</a:t>
            </a:r>
            <a:r>
              <a:rPr lang="hi-I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  <a:tabLst>
                <a:tab pos="457200" algn="l"/>
              </a:tabLst>
            </a:pPr>
            <a:r>
              <a:rPr lang="bn-BD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তোমাদের কাজটুকু সহজ করার জন্যই এই লেকচারে তোমাদের জন্য থাকছে অর্থনীতি ১ম পত্রের সম্পূর্ণ একটি </a:t>
            </a:r>
            <a:r>
              <a:rPr lang="bn-BD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গাইডলাইন</a:t>
            </a:r>
            <a:r>
              <a:rPr lang="en-US" sz="2400" dirty="0">
                <a:solidFill>
                  <a:srgbClr val="000000"/>
                </a:solidFill>
                <a:latin typeface="SutonnyOMJ" panose="01010600010101010101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bn-BD" sz="2400" dirty="0">
                <a:solidFill>
                  <a:srgbClr val="000000"/>
                </a:solidFill>
                <a:latin typeface="SutonnyOMJ" panose="01010600010101010101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যেটা তোমাদের </a:t>
            </a:r>
            <a:r>
              <a:rPr lang="bn-BD" sz="2400" dirty="0" err="1">
                <a:solidFill>
                  <a:srgbClr val="000000"/>
                </a:solidFill>
                <a:latin typeface="SutonnyOMJ" panose="01010600010101010101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এইচ</a:t>
            </a:r>
            <a:r>
              <a:rPr lang="bn-BD" sz="2400" dirty="0">
                <a:solidFill>
                  <a:srgbClr val="000000"/>
                </a:solidFill>
                <a:latin typeface="SutonnyOMJ" panose="01010600010101010101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এস </a:t>
            </a:r>
            <a:r>
              <a:rPr lang="bn-BD" sz="2400" dirty="0" err="1">
                <a:solidFill>
                  <a:srgbClr val="000000"/>
                </a:solidFill>
                <a:latin typeface="SutonnyOMJ" panose="01010600010101010101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সি</a:t>
            </a:r>
            <a:r>
              <a:rPr lang="bn-BD" sz="2400" dirty="0">
                <a:solidFill>
                  <a:srgbClr val="000000"/>
                </a:solidFill>
                <a:latin typeface="SutonnyOMJ" panose="01010600010101010101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পরীক্ষার জন্যও অত্যন্ত সহায়ক ও গুরুত্বপূর্ণ</a:t>
            </a:r>
            <a:r>
              <a:rPr lang="hi-I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  <a:tabLst>
                <a:tab pos="457200" algn="l"/>
              </a:tabLst>
            </a:pPr>
            <a:r>
              <a:rPr lang="bn-BD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আশা করি তোমরা এই </a:t>
            </a:r>
            <a:r>
              <a:rPr lang="bn-BD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গাইডলাইন</a:t>
            </a:r>
            <a:r>
              <a:rPr lang="bn-BD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থেকে উপকৃত হবে</a:t>
            </a:r>
            <a:r>
              <a:rPr lang="hi-I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  <a:tabLst>
                <a:tab pos="457200" algn="l"/>
              </a:tabLst>
            </a:pPr>
            <a:r>
              <a:rPr lang="bn-BD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সবাই সবার জন্য </a:t>
            </a:r>
            <a:r>
              <a:rPr lang="bn-BD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দুয়া</a:t>
            </a:r>
            <a:r>
              <a:rPr lang="bn-BD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করো আল্লাহ যাতে আমাদের সকলকে নিরাপত্তা দান করেন</a:t>
            </a:r>
            <a:r>
              <a:rPr lang="hi-IN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900" dirty="0">
                <a:latin typeface="Siyam Rupali" panose="02000500000000020004" pitchFamily="2" charset="0"/>
                <a:ea typeface="Calibri" panose="020F0502020204030204" pitchFamily="34" charset="0"/>
                <a:cs typeface="Siyam Rupali" panose="02000500000000020004" pitchFamily="2" charset="0"/>
              </a:rPr>
              <a:t> 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464539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CFA9C-0ED6-4C26-8717-972657997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757" y="569844"/>
            <a:ext cx="9491097" cy="5483638"/>
          </a:xfrm>
        </p:spPr>
        <p:txBody>
          <a:bodyPr>
            <a:noAutofit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bn-BD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প্রথম অধ্যায়</a:t>
            </a:r>
            <a:r>
              <a:rPr 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ঃ </a:t>
            </a:r>
            <a:r>
              <a:rPr lang="bn-BD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ম</a:t>
            </a:r>
            <a:r>
              <a:rPr lang="en-US" sz="28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ৌলিক</a:t>
            </a:r>
            <a:r>
              <a:rPr 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lang="en-US" sz="28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অর্</a:t>
            </a:r>
            <a:r>
              <a:rPr lang="bn-BD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থ</a:t>
            </a:r>
            <a:r>
              <a:rPr lang="en-US" sz="28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নৈতিক</a:t>
            </a:r>
            <a:r>
              <a:rPr 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lang="en-US" sz="28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সমস্যা</a:t>
            </a:r>
            <a:r>
              <a:rPr 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lang="en-US" sz="28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এবং</a:t>
            </a:r>
            <a:r>
              <a:rPr 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lang="en-US" sz="28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এর</a:t>
            </a:r>
            <a:r>
              <a:rPr 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lang="en-US" sz="28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সমাধান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bn-I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অর্থনৈতিক ব্যবস্থা: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১ম অধ্যায় থেকে </a:t>
            </a:r>
            <a:r>
              <a:rPr lang="bn-IN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সৃজনশীলের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জন্য সবচেয়ে বেশি গুরুত্বপূর্ণ হল </a:t>
            </a:r>
            <a:r>
              <a:rPr lang="bn-I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অর্থনৈতিক ব্যবস্থা। </a:t>
            </a:r>
            <a:r>
              <a:rPr lang="bn-IN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ধনতান্ত্রিক</a:t>
            </a:r>
            <a:r>
              <a:rPr lang="bn-I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এবং মিশ্র অর্থনৈতিক ব্যবস্থা ই গুরুত্বপূর্ণ</a:t>
            </a:r>
            <a:r>
              <a:rPr lang="hi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।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lang="bn-IN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উদ্দীপকের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মাঝে কোন একটি অর্থনৈতিক ব্যবস্থার বৈশিষ্ট্য দেওয়া থাকে। </a:t>
            </a:r>
            <a:r>
              <a:rPr lang="bn-IN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প্রয়োগমূলকে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প্রশ্ন করা হয় </a:t>
            </a:r>
            <a:r>
              <a:rPr lang="bn-IN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উদ্দীপকে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কোন </a:t>
            </a:r>
            <a:r>
              <a:rPr lang="bn-IN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অর্থব্যবস্থার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lang="bn-IN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বিদ্যামান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বা এর সাথে বাংলাদেশের </a:t>
            </a:r>
            <a:r>
              <a:rPr lang="bn-IN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অর্থব্যবস্থার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সাদৃশ্য বা পার্থক্য জানা হয়। তাই </a:t>
            </a:r>
            <a:r>
              <a:rPr lang="bn-IN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ধনতান্ত্রিক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আর মিশ্র অর্থ ব্যবস্থার বৈশিষ্ট্য</a:t>
            </a:r>
            <a:r>
              <a:rPr lang="en-US" sz="1800" dirty="0">
                <a:solidFill>
                  <a:srgbClr val="000000"/>
                </a:solidFill>
                <a:latin typeface="SutonnyOMJ" panose="01010600010101010101" pitchFamily="2" charset="0"/>
                <a:ea typeface="Times New Roman" panose="02020603050405020304" pitchFamily="18" charset="0"/>
              </a:rPr>
              <a:t>, 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সুবিধা</a:t>
            </a:r>
            <a:r>
              <a:rPr lang="en-US" sz="1800" dirty="0">
                <a:solidFill>
                  <a:srgbClr val="000000"/>
                </a:solidFill>
                <a:latin typeface="SutonnyOMJ" panose="01010600010101010101" pitchFamily="2" charset="0"/>
                <a:ea typeface="Times New Roman" panose="02020603050405020304" pitchFamily="18" charset="0"/>
              </a:rPr>
              <a:t>, 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অসুবিধা ভালভাবে জানা দরকার</a:t>
            </a:r>
            <a:r>
              <a:rPr lang="hi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।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bn-I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সুযোগ ব্যয় ও </a:t>
            </a:r>
            <a:r>
              <a:rPr lang="bn-IN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উৎপাদন</a:t>
            </a:r>
            <a:r>
              <a:rPr lang="bn-I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সম্ভাবনা রেখা: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১ম অধ্যায়ের এই দুটি </a:t>
            </a:r>
            <a:r>
              <a:rPr lang="bn-IN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টপিকই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চিত্র </a:t>
            </a:r>
            <a:r>
              <a:rPr lang="bn-IN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সম্প</a:t>
            </a:r>
            <a:r>
              <a:rPr lang="bn-BD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র্কিত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এবং অনেক গুরুত্বপূর্ণ। </a:t>
            </a:r>
            <a:r>
              <a:rPr lang="bn-I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বিশেষ করে </a:t>
            </a:r>
            <a:r>
              <a:rPr lang="bn-IN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উৎপাদন</a:t>
            </a:r>
            <a:r>
              <a:rPr lang="bn-I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সম্ভাবনা রেখা থেকে প্রয়োগ বা উচ্চতর </a:t>
            </a:r>
            <a:r>
              <a:rPr lang="bn-IN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দক্ষতামূলক</a:t>
            </a:r>
            <a:r>
              <a:rPr lang="bn-I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প্রশ্ন এসে থাকে</a:t>
            </a:r>
            <a:r>
              <a:rPr lang="hi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।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এই </a:t>
            </a:r>
            <a:r>
              <a:rPr lang="bn-IN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টপিকের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প্রশ্ন আসলে </a:t>
            </a:r>
            <a:r>
              <a:rPr lang="bn-IN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উদ্দীপকে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lang="bn-IN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উৎপাদন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সম্ভাবনার ধারণা দেওয়া থাকে এবং প্রয়োগ বা উচ্চতর দক্ষতায় বিভিন্ন বিন্দুতে </a:t>
            </a:r>
            <a:r>
              <a:rPr lang="bn-IN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উৎপাদন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পরিমান কত</a:t>
            </a:r>
            <a:r>
              <a:rPr lang="en-US" sz="1800" dirty="0">
                <a:solidFill>
                  <a:srgbClr val="000000"/>
                </a:solidFill>
                <a:latin typeface="SutonnyOMJ" panose="01010600010101010101" pitchFamily="2" charset="0"/>
                <a:ea typeface="Times New Roman" panose="02020603050405020304" pitchFamily="18" charset="0"/>
              </a:rPr>
              <a:t>, </a:t>
            </a:r>
            <a:r>
              <a:rPr lang="bn-IN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উপকরন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lang="bn-IN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বাড়ালে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কমালে </a:t>
            </a:r>
            <a:r>
              <a:rPr lang="bn-IN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উৎপাদন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lang="bn-IN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কিরকম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পার্থক্য হবে এরকম প্রশ্ন এসে থাকে</a:t>
            </a:r>
            <a:r>
              <a:rPr lang="hi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।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bn-I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মৌলিক </a:t>
            </a:r>
            <a:r>
              <a:rPr lang="bn-IN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অর্থনৈ</a:t>
            </a:r>
            <a:r>
              <a:rPr lang="bn-BD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তি</a:t>
            </a:r>
            <a:r>
              <a:rPr lang="bn-I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ক সমস্যা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: অনুধাবন মূলক প্রশ্নের জন্য গুরুত্বপূর্ণ। তাই সংজ্ঞা</a:t>
            </a:r>
            <a:r>
              <a:rPr lang="en-US" sz="1800" dirty="0">
                <a:solidFill>
                  <a:srgbClr val="000000"/>
                </a:solidFill>
                <a:latin typeface="SutonnyOMJ" panose="01010600010101010101" pitchFamily="2" charset="0"/>
                <a:ea typeface="Times New Roman" panose="02020603050405020304" pitchFamily="18" charset="0"/>
              </a:rPr>
              <a:t>, 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সমস্যা কতটি</a:t>
            </a:r>
            <a:r>
              <a:rPr lang="en-US" sz="1800" dirty="0">
                <a:solidFill>
                  <a:srgbClr val="000000"/>
                </a:solidFill>
                <a:latin typeface="SutonnyOMJ" panose="01010600010101010101" pitchFamily="2" charset="0"/>
                <a:ea typeface="Times New Roman" panose="02020603050405020304" pitchFamily="18" charset="0"/>
              </a:rPr>
              <a:t>, 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কি </a:t>
            </a:r>
            <a:r>
              <a:rPr lang="bn-IN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কি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এসব বিষয় ভালভাবে জানা থাকতে হবে</a:t>
            </a:r>
            <a:r>
              <a:rPr lang="hi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।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bn-IN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দুষ্প্রাপ্যতা</a:t>
            </a:r>
            <a:r>
              <a:rPr lang="bn-I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ও নির্বাচন: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এই দুটি </a:t>
            </a:r>
            <a:r>
              <a:rPr lang="bn-IN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টপিক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থেকে প্রশ্ন জ্ঞান বা </a:t>
            </a:r>
            <a:r>
              <a:rPr lang="bn-IN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অনুধাবনমূলক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আসতে পারে। তাই সংজ্ঞাটাই গুরুত্বপূর্ণ</a:t>
            </a:r>
            <a:r>
              <a:rPr lang="hi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।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bn-IN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ব্যষ্টিক</a:t>
            </a:r>
            <a:r>
              <a:rPr lang="bn-I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ও </a:t>
            </a:r>
            <a:r>
              <a:rPr lang="bn-IN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সামষ্টিক</a:t>
            </a:r>
            <a:r>
              <a:rPr lang="bn-I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অর্থনীতি: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এই </a:t>
            </a:r>
            <a:r>
              <a:rPr lang="bn-IN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টপিক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থেকে নৈ</a:t>
            </a:r>
            <a:r>
              <a:rPr lang="bn-BD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র্ব্য</a:t>
            </a:r>
            <a:r>
              <a:rPr lang="bn-IN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ক্তিক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প্রশ্নই বেশি আসে। কোন </a:t>
            </a:r>
            <a:r>
              <a:rPr lang="bn-IN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কোন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উপাদান গুলো </a:t>
            </a:r>
            <a:r>
              <a:rPr lang="bn-IN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ব্যষ্টিক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এবং কোন </a:t>
            </a:r>
            <a:r>
              <a:rPr lang="bn-IN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কোন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উপাদানগুলো </a:t>
            </a:r>
            <a:r>
              <a:rPr lang="bn-IN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সামষ্টিক</a:t>
            </a:r>
            <a:r>
              <a:rPr lang="bn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 সেটা ভালভাবে মনে রাখতে হবে</a:t>
            </a:r>
            <a:r>
              <a:rPr lang="hi-IN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utonnyOMJ" panose="01010600010101010101" pitchFamily="2" charset="0"/>
              </a:rPr>
              <a:t>।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 defTabSz="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endParaRPr lang="en-US" sz="1600" dirty="0">
              <a:latin typeface="Siyam Rupali" panose="02000500000000020004" pitchFamily="2" charset="0"/>
              <a:ea typeface="Times New Roman" panose="02020603050405020304" pitchFamily="18" charset="0"/>
              <a:cs typeface="Siyam Rupali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791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A2BAEF-3D3B-44B6-928E-CCDFA470DF03}"/>
              </a:ext>
            </a:extLst>
          </p:cNvPr>
          <p:cNvSpPr/>
          <p:nvPr/>
        </p:nvSpPr>
        <p:spPr>
          <a:xfrm>
            <a:off x="1603513" y="702365"/>
            <a:ext cx="8613913" cy="5257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bn-BD" sz="2800" b="1" u="sng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দ্বিতীয় অধ্যায়</a:t>
            </a:r>
            <a:r>
              <a:rPr lang="en-US" sz="2800" b="1" u="sng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ঃ ভ</a:t>
            </a:r>
            <a:r>
              <a:rPr lang="bn-BD" sz="2800" b="1" u="sng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ো</a:t>
            </a:r>
            <a:r>
              <a:rPr lang="en-US" sz="2800" b="1" u="sng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ক</a:t>
            </a:r>
            <a:r>
              <a:rPr lang="bn-BD" sz="2800" b="1" u="sng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্</a:t>
            </a:r>
            <a:r>
              <a:rPr lang="en-US" sz="2800" b="1" u="sng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ত</a:t>
            </a:r>
            <a:r>
              <a:rPr lang="bn-BD" sz="2800" b="1" u="sng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া</a:t>
            </a:r>
            <a:r>
              <a:rPr lang="en-US" sz="2800" b="1" u="sng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lang="bn-BD" sz="2800" b="1" u="sng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ও</a:t>
            </a:r>
            <a:r>
              <a:rPr lang="en-US" sz="2800" b="1" u="sng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lang="bn-BD" sz="2800" b="1" u="sng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উ</a:t>
            </a:r>
            <a:r>
              <a:rPr lang="en-US" sz="2800" b="1" u="sng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ৎ</a:t>
            </a:r>
            <a:r>
              <a:rPr lang="en-US" sz="2800" b="1" u="sng" dirty="0" err="1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পাদকের</a:t>
            </a:r>
            <a:r>
              <a:rPr lang="en-US" sz="2800" b="1" u="sng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lang="en-US" sz="2800" b="1" u="sng" dirty="0" err="1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আচরণ</a:t>
            </a:r>
            <a:endParaRPr lang="en-US" sz="2800" u="sng" dirty="0">
              <a:latin typeface="SutonnyMJ" pitchFamily="2" charset="0"/>
              <a:ea typeface="Calibri" panose="020F0502020204030204" pitchFamily="34" charset="0"/>
              <a:cs typeface="SutonnyMJ" pitchFamily="2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bn-IN" b="1" u="sng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২য় অধ্যায়ের প্রায় সবগুলা </a:t>
            </a:r>
            <a:r>
              <a:rPr lang="bn-IN" b="1" u="sng" dirty="0" err="1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টপিকই</a:t>
            </a:r>
            <a:r>
              <a:rPr lang="bn-IN" b="1" u="sng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অনেক গুরুত্বপূর্ণ। </a:t>
            </a:r>
            <a:endParaRPr lang="en-US" b="1" u="sng" dirty="0">
              <a:latin typeface="SutonnyMJ" pitchFamily="2" charset="0"/>
              <a:ea typeface="Calibri" panose="020F0502020204030204" pitchFamily="34" charset="0"/>
              <a:cs typeface="SutonnyMJ" pitchFamily="2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bn-IN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যেকোন </a:t>
            </a:r>
            <a:r>
              <a:rPr lang="bn-IN" dirty="0" err="1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টপিক</a:t>
            </a:r>
            <a:r>
              <a:rPr lang="bn-IN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থেকে সৃজনশীল আসতে পারে। তাই পুরা অধ্যায়টা ই ভালভাবে পড়া উত্তম। তার মধ্যে গুরুত্বপূর্ণ হল</a:t>
            </a:r>
            <a:r>
              <a:rPr lang="en-US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:</a:t>
            </a:r>
            <a:br>
              <a:rPr lang="en-US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</a:br>
            <a:r>
              <a:rPr lang="bn-IN" b="1" dirty="0" err="1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ক্রমহ্রাসমান</a:t>
            </a:r>
            <a:r>
              <a:rPr lang="bn-IN" b="1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প্রান্তিক উপযোগ বিধি</a:t>
            </a:r>
            <a:r>
              <a:rPr lang="bn-IN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: এই </a:t>
            </a:r>
            <a:r>
              <a:rPr lang="bn-IN" dirty="0" err="1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টপিকটা</a:t>
            </a:r>
            <a:r>
              <a:rPr lang="bn-IN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অনেক গুরুত্বপূর্ণ। </a:t>
            </a:r>
            <a:r>
              <a:rPr lang="bn-IN" dirty="0" err="1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চিত্রসহ</a:t>
            </a:r>
            <a:r>
              <a:rPr lang="bn-IN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মোট উপযোগ</a:t>
            </a:r>
            <a:r>
              <a:rPr lang="en-US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, </a:t>
            </a:r>
            <a:r>
              <a:rPr lang="bn-IN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প্রান্তিক উপযোগ জানতে হবে। </a:t>
            </a:r>
            <a:r>
              <a:rPr lang="bn-IN" b="1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এখান থেকে প্রশ্ন আসলে টেবিল আকারে একক</a:t>
            </a:r>
            <a:r>
              <a:rPr lang="en-US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, </a:t>
            </a:r>
            <a:r>
              <a:rPr lang="bn-IN" b="1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মোট উপযোগ</a:t>
            </a:r>
            <a:r>
              <a:rPr lang="en-US" b="1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, </a:t>
            </a:r>
            <a:r>
              <a:rPr lang="bn-IN" b="1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প্রান্তিক উপযোগ দেওয়া </a:t>
            </a:r>
            <a:r>
              <a:rPr lang="bn-IN" b="1" dirty="0" err="1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দেওয়া</a:t>
            </a:r>
            <a:r>
              <a:rPr lang="bn-IN" b="1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থাকতে পারে। তো প্রান্তিক উপযোগ </a:t>
            </a:r>
            <a:r>
              <a:rPr lang="bn-IN" b="1" dirty="0" err="1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ক্রমানুযায়ী</a:t>
            </a:r>
            <a:r>
              <a:rPr lang="bn-IN" b="1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lang="bn-IN" b="1" dirty="0" err="1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কমতে</a:t>
            </a:r>
            <a:r>
              <a:rPr lang="bn-IN" b="1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থাকলেই বুঝতে হবে এই বিধি ই চা</a:t>
            </a:r>
            <a:r>
              <a:rPr lang="bn-BD" b="1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ই</a:t>
            </a:r>
            <a:r>
              <a:rPr lang="bn-IN" b="1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ছে</a:t>
            </a:r>
            <a:r>
              <a:rPr lang="bn-IN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। তাই চিত্র সহ এই </a:t>
            </a:r>
            <a:r>
              <a:rPr lang="bn-IN" dirty="0" err="1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টপিক</a:t>
            </a:r>
            <a:r>
              <a:rPr lang="bn-IN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এর মূল কথা আলোচনা করতে হবে। </a:t>
            </a:r>
            <a:r>
              <a:rPr lang="bn-IN" b="1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চিত্র ছাড়া উত্তর করলে কোন লাভ হবে না</a:t>
            </a:r>
            <a:r>
              <a:rPr lang="hi-IN" b="1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।</a:t>
            </a:r>
            <a:endParaRPr lang="en-US" dirty="0">
              <a:latin typeface="SutonnyMJ" pitchFamily="2" charset="0"/>
              <a:ea typeface="Calibri" panose="020F0502020204030204" pitchFamily="34" charset="0"/>
              <a:cs typeface="SutonnyMJ" pitchFamily="2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bn-IN" b="1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চাহিদা ও যোগান সমীকরণ</a:t>
            </a:r>
            <a:r>
              <a:rPr lang="bn-IN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: চাহিদা ও যোগান সমীকরণ সতর্ক হয়ে বুঝতে হবে। </a:t>
            </a:r>
            <a:r>
              <a:rPr lang="bn-IN" dirty="0" err="1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উদ্দীপকে</a:t>
            </a:r>
            <a:r>
              <a:rPr lang="bn-IN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যেকোন সমীকরণ দেওয়া থাকতে পারে। আর কোন সমীকরণ তা প্রশ্ন থাকতে পারে। আর সমীকরণ থেকে দাম</a:t>
            </a:r>
            <a:r>
              <a:rPr lang="en-US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, </a:t>
            </a:r>
            <a:r>
              <a:rPr lang="bn-IN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পরিমাণ বের করা</a:t>
            </a:r>
            <a:r>
              <a:rPr lang="en-US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, </a:t>
            </a:r>
            <a:r>
              <a:rPr lang="bn-IN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সমীকরণ গঠন ভালভাবে জানতে হবে</a:t>
            </a:r>
            <a:r>
              <a:rPr lang="hi-IN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।</a:t>
            </a:r>
            <a:endParaRPr lang="en-US" dirty="0">
              <a:latin typeface="SutonnyMJ" pitchFamily="2" charset="0"/>
              <a:ea typeface="Calibri" panose="020F0502020204030204" pitchFamily="34" charset="0"/>
              <a:cs typeface="SutonnyMJ" pitchFamily="2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bn-IN" b="1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ভারসাম্য</a:t>
            </a:r>
            <a:r>
              <a:rPr lang="bn-IN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: </a:t>
            </a:r>
            <a:r>
              <a:rPr lang="bn-BD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এখান থেকে </a:t>
            </a:r>
            <a:r>
              <a:rPr lang="bn-BD" dirty="0" err="1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ম্যাথ</a:t>
            </a:r>
            <a:r>
              <a:rPr lang="bn-BD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থাকতে পারে। </a:t>
            </a:r>
            <a:r>
              <a:rPr lang="bn-IN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চাহিদা ও যোগানের </a:t>
            </a:r>
            <a:r>
              <a:rPr lang="bn-IN" dirty="0" err="1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ভারসাম্যতা</a:t>
            </a:r>
            <a:r>
              <a:rPr lang="bn-IN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কি</a:t>
            </a:r>
            <a:r>
              <a:rPr lang="en-US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, </a:t>
            </a:r>
            <a:r>
              <a:rPr lang="bn-IN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এর প্রভাব সম্পর্কে প্রশ্ন আসতে পারে। তাই ভারসাম্যের সংজ্ঞা</a:t>
            </a:r>
            <a:r>
              <a:rPr lang="en-US" dirty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, </a:t>
            </a:r>
            <a:r>
              <a:rPr lang="bn-IN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এর প্রভাব জানতে হবে</a:t>
            </a:r>
            <a:r>
              <a:rPr lang="hi-IN" dirty="0"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।</a:t>
            </a:r>
            <a:endParaRPr lang="en-US" sz="1600" dirty="0">
              <a:latin typeface="SutonnyMJ" pitchFamily="2" charset="0"/>
              <a:ea typeface="Calibri" panose="020F0502020204030204" pitchFamily="34" charset="0"/>
              <a:cs typeface="SutonnyMJ" pitchFamily="2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SutonnyOMJ" panose="01010600010101010101" pitchFamily="2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380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BE9146D-38B7-4243-8573-F4AF644B162E}"/>
              </a:ext>
            </a:extLst>
          </p:cNvPr>
          <p:cNvSpPr/>
          <p:nvPr/>
        </p:nvSpPr>
        <p:spPr>
          <a:xfrm>
            <a:off x="2107096" y="795132"/>
            <a:ext cx="7832033" cy="4702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bn-BD" sz="2800" b="1" u="sng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দ্বিতীয় অধ্যায়</a:t>
            </a:r>
            <a:r>
              <a:rPr lang="en-US" sz="2800" b="1" u="sng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ঃ </a:t>
            </a:r>
            <a:r>
              <a:rPr lang="en-US" sz="2800" b="1" u="sng" dirty="0">
                <a:solidFill>
                  <a:prstClr val="black"/>
                </a:solidFill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ভ</a:t>
            </a:r>
            <a:r>
              <a:rPr lang="bn-BD" sz="2800" b="1" u="sng" dirty="0">
                <a:solidFill>
                  <a:prstClr val="black"/>
                </a:solidFill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ো</a:t>
            </a:r>
            <a:r>
              <a:rPr lang="en-US" sz="2800" b="1" u="sng" dirty="0">
                <a:solidFill>
                  <a:prstClr val="black"/>
                </a:solidFill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ক</a:t>
            </a:r>
            <a:r>
              <a:rPr lang="bn-BD" sz="2800" b="1" u="sng" dirty="0">
                <a:solidFill>
                  <a:prstClr val="black"/>
                </a:solidFill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্</a:t>
            </a:r>
            <a:r>
              <a:rPr lang="en-US" sz="2800" b="1" u="sng" dirty="0">
                <a:solidFill>
                  <a:prstClr val="black"/>
                </a:solidFill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ত</a:t>
            </a:r>
            <a:r>
              <a:rPr lang="bn-BD" sz="2800" b="1" u="sng" dirty="0">
                <a:solidFill>
                  <a:prstClr val="black"/>
                </a:solidFill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া</a:t>
            </a:r>
            <a:r>
              <a:rPr lang="en-US" sz="2800" b="1" u="sng" dirty="0">
                <a:solidFill>
                  <a:prstClr val="black"/>
                </a:solidFill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lang="bn-BD" sz="2800" b="1" u="sng" dirty="0">
                <a:solidFill>
                  <a:prstClr val="black"/>
                </a:solidFill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ও</a:t>
            </a:r>
            <a:r>
              <a:rPr lang="en-US" sz="2800" b="1" u="sng" dirty="0">
                <a:solidFill>
                  <a:prstClr val="black"/>
                </a:solidFill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lang="bn-BD" sz="2800" b="1" u="sng" dirty="0">
                <a:solidFill>
                  <a:prstClr val="black"/>
                </a:solidFill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উ</a:t>
            </a:r>
            <a:r>
              <a:rPr lang="en-US" sz="2800" b="1" u="sng" dirty="0">
                <a:solidFill>
                  <a:prstClr val="black"/>
                </a:solidFill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ৎ</a:t>
            </a:r>
            <a:r>
              <a:rPr lang="en-US" sz="2800" b="1" u="sng" dirty="0" err="1">
                <a:solidFill>
                  <a:prstClr val="black"/>
                </a:solidFill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পাদকের</a:t>
            </a:r>
            <a:r>
              <a:rPr lang="en-US" sz="2800" b="1" u="sng" dirty="0">
                <a:solidFill>
                  <a:prstClr val="black"/>
                </a:solidFill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lang="en-US" sz="2800" b="1" u="sng" dirty="0" err="1">
                <a:solidFill>
                  <a:prstClr val="black"/>
                </a:solidFill>
                <a:latin typeface="SutonnyMJ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আচরণ</a:t>
            </a:r>
            <a:endParaRPr lang="en-US" sz="2800" u="sng" dirty="0">
              <a:solidFill>
                <a:prstClr val="black"/>
              </a:solidFill>
              <a:latin typeface="SutonnyMJ" pitchFamily="2" charset="0"/>
              <a:ea typeface="Calibri" panose="020F0502020204030204" pitchFamily="34" charset="0"/>
              <a:cs typeface="SutonnyMJ" pitchFamily="2" charset="0"/>
            </a:endParaRPr>
          </a:p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bn-IN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চাহিদা ও যোগানের </a:t>
            </a:r>
            <a:r>
              <a:rPr lang="bn-IN" b="1" dirty="0" err="1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স্থিতিস্থাপকতা</a:t>
            </a:r>
            <a:r>
              <a:rPr lang="bn-IN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: </a:t>
            </a:r>
            <a:r>
              <a:rPr lang="bn-IN" dirty="0" err="1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উদ্দীপকে</a:t>
            </a:r>
            <a:r>
              <a:rPr lang="bn-IN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 চাহিদা বা যোগানের ধর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ন</a:t>
            </a:r>
            <a:r>
              <a:rPr lang="bn-IN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 উল্লেখ থাকতে পারে। আর </a:t>
            </a:r>
            <a:r>
              <a:rPr lang="bn-IN" dirty="0" err="1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উদ্দীপকের</a:t>
            </a:r>
            <a:r>
              <a:rPr lang="bn-IN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 মান অনুযায়ী </a:t>
            </a:r>
            <a:r>
              <a:rPr lang="bn-IN" dirty="0" err="1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স্থিতিস্থাপকতার</a:t>
            </a:r>
            <a:r>
              <a:rPr lang="bn-IN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 নিয়ম অনুযায়ী চাহিদা বা যোগানের </a:t>
            </a:r>
            <a:r>
              <a:rPr lang="bn-IN" dirty="0" err="1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স্থিতিস্থাপকতা</a:t>
            </a:r>
            <a:r>
              <a:rPr lang="bn-IN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 বের করতে হবে। তাই </a:t>
            </a:r>
            <a:r>
              <a:rPr lang="bn-IN" dirty="0" err="1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স্থিতিস্থাপকতা</a:t>
            </a:r>
            <a:r>
              <a:rPr lang="bn-IN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 বের করার নিয়ম ভালভাবে জানতে হবে</a:t>
            </a:r>
            <a:r>
              <a:rPr lang="hi-IN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।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bn-IN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চাহিদা ও যোগান বিধি</a:t>
            </a:r>
            <a:r>
              <a:rPr lang="bn-IN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: </a:t>
            </a:r>
            <a:r>
              <a:rPr lang="bn-IN" dirty="0" err="1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উদ্দীপকে</a:t>
            </a:r>
            <a:r>
              <a:rPr lang="bn-IN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 একটি দ্রব্যের বিভিন্ন একক বিক্রির পরিমাণের ধারণা দিয়ে প্রশ্ন আসে যে </a:t>
            </a:r>
            <a:r>
              <a:rPr lang="bn-IN" dirty="0" err="1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উদ্দীপকে</a:t>
            </a:r>
            <a:r>
              <a:rPr lang="bn-IN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 কোন বিধিটি কার্যকর। দ্রব্যের দাম </a:t>
            </a:r>
            <a:r>
              <a:rPr lang="bn-IN" dirty="0" err="1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বাড়লে</a:t>
            </a:r>
            <a:r>
              <a:rPr lang="bn-IN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 চাহিদা </a:t>
            </a:r>
            <a:r>
              <a:rPr lang="bn-IN" dirty="0" err="1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কমতে</a:t>
            </a:r>
            <a:r>
              <a:rPr lang="bn-IN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 থাকলেই বুঝতে হবে চাহিদা বিধি নির্দেশ করছে। আর দাম </a:t>
            </a:r>
            <a:r>
              <a:rPr lang="bn-IN" dirty="0" err="1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বাড়লে</a:t>
            </a:r>
            <a:r>
              <a:rPr lang="bn-IN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 যোগানের পরিমাণ বাড়তে থাকলে বুঝতে হবে যোগান বিধির কথা বলা হয়েছে। সেক্ষেত্রে </a:t>
            </a:r>
            <a:r>
              <a:rPr lang="bn-IN" dirty="0" err="1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চিত্রসহ</a:t>
            </a:r>
            <a:r>
              <a:rPr lang="bn-IN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 চাহিদা ও যোগান বিধি শিখতে হবে</a:t>
            </a:r>
            <a:r>
              <a:rPr lang="hi-IN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।</a:t>
            </a:r>
            <a:br>
              <a:rPr lang="en-US" dirty="0">
                <a:solidFill>
                  <a:prstClr val="black"/>
                </a:solidFill>
                <a:latin typeface="SutonnyOMJ" panose="01010600010101010101" pitchFamily="2" charset="0"/>
                <a:ea typeface="Times New Roman" panose="02020603050405020304" pitchFamily="18" charset="0"/>
                <a:cs typeface="Vrinda" panose="020B0502040204020203" pitchFamily="34" charset="0"/>
              </a:rPr>
            </a:br>
            <a:br>
              <a:rPr lang="en-US" dirty="0">
                <a:solidFill>
                  <a:prstClr val="black"/>
                </a:solidFill>
                <a:latin typeface="SutonnyOMJ" panose="01010600010101010101" pitchFamily="2" charset="0"/>
                <a:ea typeface="Times New Roman" panose="02020603050405020304" pitchFamily="18" charset="0"/>
                <a:cs typeface="Vrinda" panose="020B0502040204020203" pitchFamily="34" charset="0"/>
              </a:rPr>
            </a:br>
            <a:r>
              <a:rPr lang="bn-IN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চাহিদা ও যোগানের</a:t>
            </a:r>
            <a:r>
              <a:rPr lang="en-US" b="1" dirty="0">
                <a:solidFill>
                  <a:prstClr val="black"/>
                </a:solidFill>
                <a:latin typeface="SutonnyOMJ" panose="01010600010101010101" pitchFamily="2" charset="0"/>
                <a:ea typeface="Times New Roman" panose="02020603050405020304" pitchFamily="18" charset="0"/>
                <a:cs typeface="Vrinda" panose="020B0502040204020203" pitchFamily="34" charset="0"/>
              </a:rPr>
              <a:t> </a:t>
            </a:r>
            <a:r>
              <a:rPr lang="bn-IN" b="1" dirty="0" err="1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নির্ধারকসমূহ</a:t>
            </a:r>
            <a:r>
              <a:rPr lang="bn-IN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: কোন </a:t>
            </a:r>
            <a:r>
              <a:rPr lang="bn-IN" dirty="0" err="1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কোন</a:t>
            </a:r>
            <a:r>
              <a:rPr lang="bn-IN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 বিষয়ের উপর চাহিদা ও যোগান বিধি নির্ভর করে এবং চাহিদা ও যোগান বিধির ব্যতিক্রমও জানা গুরুত্বপূর্ণ</a:t>
            </a:r>
            <a:r>
              <a:rPr lang="hi-IN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। 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SutonnyOMJ" panose="01010600010101010101" pitchFamily="2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bn-BD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পরিপূরক ও পরিবর্তক দ্রব্য </a:t>
            </a:r>
            <a:r>
              <a:rPr lang="bn-BD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tonnyOMJ" panose="01010600010101010101" pitchFamily="2" charset="0"/>
              </a:rPr>
              <a:t>সম্পর্কে ভালো ধারণা থাকা আবশ্যক।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SutonnyOMJ" panose="01010600010101010101" pitchFamily="2" charset="0"/>
            </a:endParaRPr>
          </a:p>
          <a:p>
            <a:pPr lvl="0" algn="just">
              <a:lnSpc>
                <a:spcPct val="115000"/>
              </a:lnSpc>
              <a:spcAft>
                <a:spcPts val="800"/>
              </a:spcAft>
            </a:pPr>
            <a:endParaRPr lang="en-US" sz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422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F1380DA-A4CC-49EF-8ACB-211A44BF3817}"/>
              </a:ext>
            </a:extLst>
          </p:cNvPr>
          <p:cNvSpPr/>
          <p:nvPr/>
        </p:nvSpPr>
        <p:spPr>
          <a:xfrm>
            <a:off x="1285461" y="238540"/>
            <a:ext cx="8812696" cy="5301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IN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তৃতীয়</a:t>
            </a:r>
            <a:r>
              <a:rPr lang="en-US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lang="bn-IN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অধ্যায়</a:t>
            </a:r>
            <a:r>
              <a:rPr lang="en-US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ঃ </a:t>
            </a:r>
            <a:r>
              <a:rPr lang="bn-BD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উ</a:t>
            </a:r>
            <a:r>
              <a:rPr lang="en-US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ৎ</a:t>
            </a:r>
            <a:r>
              <a:rPr lang="en-US" sz="2800" b="1" u="sng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পাদন</a:t>
            </a:r>
            <a:r>
              <a:rPr lang="en-US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lang="en-US" sz="2800" b="1" u="sng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উৎপাদন</a:t>
            </a:r>
            <a:r>
              <a:rPr lang="en-US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lang="en-US" sz="2800" b="1" u="sng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ব্যয়</a:t>
            </a:r>
            <a:r>
              <a:rPr lang="en-US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ও </a:t>
            </a:r>
            <a:r>
              <a:rPr lang="en-US" sz="2800" b="1" u="sng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আয়</a:t>
            </a:r>
            <a:br>
              <a:rPr lang="en-US" sz="12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</a:br>
            <a:r>
              <a:rPr lang="bn-IN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এই অধ্যায় থেকে প্রশ্ন বেশির ভাগ </a:t>
            </a:r>
            <a:r>
              <a:rPr lang="bn-IN" b="1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উদ্দীপকে</a:t>
            </a:r>
            <a:r>
              <a:rPr lang="bn-IN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সূচীর মাধ্যমে </a:t>
            </a:r>
            <a:r>
              <a:rPr lang="bn-IN" b="1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উৎপাদন</a:t>
            </a:r>
            <a:r>
              <a:rPr lang="en-US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lang="bn-IN" b="1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উৎপাদন</a:t>
            </a:r>
            <a:r>
              <a:rPr lang="bn-IN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ব্যয়</a:t>
            </a:r>
            <a:r>
              <a:rPr lang="en-US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lang="bn-IN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আয় ইত্যাদির বিবরণ দেওয়া থাকে। প্রয়োগ ও উচ্চতর দক্ষতায় সূচী থেকে মোট </a:t>
            </a:r>
            <a:r>
              <a:rPr lang="bn-IN" b="1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উৎপাদন</a:t>
            </a:r>
            <a:r>
              <a:rPr lang="en-US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lang="bn-IN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ব্যয়</a:t>
            </a:r>
            <a:r>
              <a:rPr lang="en-US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lang="bn-IN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আয় বা প্রান্তিক বা গড় </a:t>
            </a:r>
            <a:r>
              <a:rPr lang="bn-IN" b="1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উৎপাদন</a:t>
            </a:r>
            <a:r>
              <a:rPr lang="en-US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lang="bn-IN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ব্যয়</a:t>
            </a:r>
            <a:r>
              <a:rPr lang="en-US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lang="bn-IN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আয় ইত্যাদি রেখা আঁকার কথা বলা হয়।</a:t>
            </a:r>
            <a:r>
              <a:rPr lang="bn-IN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তাই এই অধ্যায়ের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TP, AP, MP, TC, AC, MC, TR, AR, MR </a:t>
            </a:r>
            <a:r>
              <a:rPr lang="bn-IN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ইত্যাদি রেখা ভালভাবে বেশি </a:t>
            </a:r>
            <a:r>
              <a:rPr lang="bn-IN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বেশি</a:t>
            </a:r>
            <a:r>
              <a:rPr lang="bn-IN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lang="bn-IN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প্র্যাকটিস</a:t>
            </a:r>
            <a:r>
              <a:rPr lang="bn-IN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করতে হবে যেন কম সময়ে আঁকা যায়।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n-IN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এছাড়া সূচীতে যেকোন দুইটি যেমন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TP </a:t>
            </a:r>
            <a:r>
              <a:rPr lang="bn-IN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ও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AP </a:t>
            </a:r>
            <a:r>
              <a:rPr lang="bn-IN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দেওয়া থাকতে পারে এবং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MP </a:t>
            </a:r>
            <a:r>
              <a:rPr lang="bn-IN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বের করার কথা বলা থাকতে পারে। </a:t>
            </a:r>
            <a:r>
              <a:rPr lang="bn-IN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তেমনে</a:t>
            </a:r>
            <a:r>
              <a:rPr lang="bn-IN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ব্যয় ও আয়ের ক্ষেত্রেও একই ভাবে একটি থাকলে আরেকটি বের করার কথা থাকতে পারে। তাই ছকের সাহায্যে </a:t>
            </a:r>
            <a:r>
              <a:rPr lang="bn-IN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চিত্রসহ</a:t>
            </a:r>
            <a:r>
              <a:rPr lang="bn-IN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এই </a:t>
            </a:r>
            <a:r>
              <a:rPr lang="bn-IN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টপিকগুলো</a:t>
            </a:r>
            <a:r>
              <a:rPr lang="bn-IN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বেশি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bn-IN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প্র্যাকটিস</a:t>
            </a:r>
            <a:r>
              <a:rPr lang="bn-IN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করতে হবে। গুরুত্বপূর্ণ </a:t>
            </a:r>
            <a:r>
              <a:rPr lang="bn-IN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টপিক</a:t>
            </a:r>
            <a:r>
              <a:rPr lang="bn-IN" dirty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bn-IN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গুলো হল</a:t>
            </a: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ঃ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১. </a:t>
            </a:r>
            <a:r>
              <a:rPr lang="bn-BD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উৎপাদন</a:t>
            </a: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বিধি [৩ টি </a:t>
            </a:r>
            <a:r>
              <a:rPr lang="bn-BD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প্রকারভেদ</a:t>
            </a: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গ্রাফ সহকারে ভাল ভাবে পড়বে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তবে </a:t>
            </a:r>
            <a:r>
              <a:rPr lang="bn-BD" b="1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ক্রমহ্রাসমান</a:t>
            </a: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টা বেশি গুরুত্ব দিবে]</a:t>
            </a:r>
            <a:b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</a:b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২. </a:t>
            </a:r>
            <a:r>
              <a:rPr lang="bn-BD" b="1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মাত্রাগত</a:t>
            </a:r>
            <a:r>
              <a:rPr lang="bn-BD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lang="bn-BD" b="1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উৎপাদন</a:t>
            </a:r>
            <a:b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</a:b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৩. মোট স্থির ব্যয়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মোট </a:t>
            </a:r>
            <a:r>
              <a:rPr lang="bn-BD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পরিবর্তনীয়</a:t>
            </a: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ব্যয়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মোট ব্যয় </a:t>
            </a:r>
            <a:r>
              <a:rPr lang="bn-BD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এই </a:t>
            </a:r>
            <a:r>
              <a:rPr lang="bn-BD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তিনটির</a:t>
            </a: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গ্রাফ</a:t>
            </a:r>
            <a:b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</a:b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৪. গড় স্থির ব্যয়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গড় </a:t>
            </a:r>
            <a:r>
              <a:rPr lang="bn-BD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পরিবর্তনীয়</a:t>
            </a: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ব্যয়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গড় ব্যয়- এই </a:t>
            </a:r>
            <a:r>
              <a:rPr lang="bn-BD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তিনটির</a:t>
            </a: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গ্রাফ</a:t>
            </a:r>
            <a:b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</a:b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৫. </a:t>
            </a:r>
            <a:r>
              <a:rPr lang="bn-BD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কেন </a:t>
            </a:r>
            <a:r>
              <a:rPr lang="bn-BD" b="1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স্বল্পকালে</a:t>
            </a:r>
            <a:r>
              <a:rPr lang="bn-BD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গড় ব্যয় রেখা </a:t>
            </a:r>
            <a:r>
              <a:rPr lang="bn-BD" b="1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ইউ</a:t>
            </a:r>
            <a:r>
              <a:rPr lang="bn-BD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আকৃতির হয়</a:t>
            </a:r>
            <a:r>
              <a:rPr lang="en-US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?</a:t>
            </a:r>
            <a:br>
              <a:rPr lang="en-US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</a:b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৬. </a:t>
            </a:r>
            <a:r>
              <a:rPr lang="bn-BD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প্রান্তিক ব্যয় ও গড় ব্যয়ের মধ্যে সম্পর্ক</a:t>
            </a:r>
            <a:b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</a:b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৭. পূর্ণ </a:t>
            </a:r>
            <a:r>
              <a:rPr lang="bn-BD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প্রতিযোগিতামূলক</a:t>
            </a: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ও অপূর্ণ </a:t>
            </a:r>
            <a:r>
              <a:rPr lang="bn-BD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প্রতিযোগিতামূলক</a:t>
            </a: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বাজারে মোট আয়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গড় আয় ও প্রান্তিক আয় রেখা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৮. </a:t>
            </a:r>
            <a:r>
              <a:rPr lang="bn-BD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উৎপাদন</a:t>
            </a:r>
            <a:r>
              <a:rPr lang="bn-BD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এর চারটি উপকরণের বৈশিষ্ট্য</a:t>
            </a:r>
            <a:endParaRPr lang="en-US" sz="1200" dirty="0">
              <a:latin typeface="Cambria" panose="02040503050406030204" pitchFamily="18" charset="0"/>
              <a:ea typeface="Calibri" panose="020F0502020204030204" pitchFamily="34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795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C5CAC7E-CC6C-443F-92B5-D67770DF3C37}"/>
              </a:ext>
            </a:extLst>
          </p:cNvPr>
          <p:cNvSpPr/>
          <p:nvPr/>
        </p:nvSpPr>
        <p:spPr>
          <a:xfrm>
            <a:off x="2054087" y="675862"/>
            <a:ext cx="8083826" cy="4730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BD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চতুর্থ অধ্যায়</a:t>
            </a:r>
            <a:r>
              <a:rPr lang="en-US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ঃ </a:t>
            </a:r>
            <a:r>
              <a:rPr lang="bn-BD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ব</a:t>
            </a:r>
            <a:r>
              <a:rPr lang="en-US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া</a:t>
            </a:r>
            <a:r>
              <a:rPr lang="bn-BD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জ</a:t>
            </a:r>
            <a:r>
              <a:rPr lang="en-US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া</a:t>
            </a:r>
            <a:r>
              <a:rPr lang="bn-BD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র</a:t>
            </a:r>
            <a:endParaRPr lang="en-US" sz="2800" u="sng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n-IN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বাজারের</a:t>
            </a:r>
            <a:r>
              <a:rPr lang="en-US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_</a:t>
            </a:r>
            <a:r>
              <a:rPr lang="bn-IN" sz="2000" b="1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শ্রেণিবিভাগ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: বাজারের </a:t>
            </a:r>
            <a:r>
              <a:rPr lang="bn-IN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শ্রেণিবিভাগ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থেকে সৃজনশীল প্রশ্ন আসলে জ্ঞান বা </a:t>
            </a:r>
            <a:r>
              <a:rPr lang="bn-IN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অনুধাবনমূলকই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বেশি কমন। </a:t>
            </a:r>
            <a:r>
              <a:rPr lang="bn-IN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আর সবচেয়ে বেশি গুরুত্বপূর্ণ একচেটিয়া বাজার আর পূর্ণ </a:t>
            </a:r>
            <a:r>
              <a:rPr lang="bn-IN" sz="2000" b="1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প্রতিযোগীতা</a:t>
            </a:r>
            <a:r>
              <a:rPr lang="en-US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ম</a:t>
            </a:r>
            <a:r>
              <a:rPr lang="bn-BD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ূ</a:t>
            </a:r>
            <a:r>
              <a:rPr lang="en-US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ল</a:t>
            </a:r>
            <a:r>
              <a:rPr lang="bn-BD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ক</a:t>
            </a:r>
            <a:r>
              <a:rPr lang="bn-IN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বাজার</a:t>
            </a:r>
            <a:r>
              <a:rPr lang="hi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lang="bn-IN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উদ্দীপকে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কোন বাজারের বৈশিষ্ট্য দিয়ে যদি প্রশ্ন করা হয় যে উক্ত বাজারটি কোন ধরণের বাজার তাহলে বৈশিষ্ট্য অনুযায়ী সঠিক বাজার এর মিল তুলে ধরতে হবে। আর এরকম প্রশ্নে একচেটিয়া বা পূর্ণ </a:t>
            </a:r>
            <a:r>
              <a:rPr lang="bn-IN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প্রতিযোগীতা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মূলক বাজার </a:t>
            </a:r>
            <a:r>
              <a:rPr lang="bn-IN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দুইটির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একটি ই আসার সম্ভাবনা বেশি। </a:t>
            </a:r>
            <a:endParaRPr lang="en-US" sz="2000" dirty="0">
              <a:latin typeface="Cambria" panose="02040503050406030204" pitchFamily="18" charset="0"/>
              <a:ea typeface="Calibri" panose="020F0502020204030204" pitchFamily="34" charset="0"/>
              <a:cs typeface="SutonnyOMJ" panose="01010600010101010101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000" dirty="0">
              <a:latin typeface="Cambria" panose="02040503050406030204" pitchFamily="18" charset="0"/>
              <a:ea typeface="Calibri" panose="020F0502020204030204" pitchFamily="34" charset="0"/>
              <a:cs typeface="SutonnyOMJ" panose="01010600010101010101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IN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তাই প্রতিটি বাজারের সংজ্ঞা আর বৈশিষ্ট্য ভালভাবে জানতে হবে</a:t>
            </a:r>
            <a:r>
              <a:rPr lang="hi-IN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</a:t>
            </a:r>
            <a:b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</a:br>
            <a:endParaRPr lang="en-US" sz="2000" dirty="0">
              <a:latin typeface="Cambria" panose="02040503050406030204" pitchFamily="18" charset="0"/>
              <a:ea typeface="Calibri" panose="020F0502020204030204" pitchFamily="34" charset="0"/>
              <a:cs typeface="SutonnyOMJ" panose="01010600010101010101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IN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শিল্প ও </a:t>
            </a:r>
            <a:r>
              <a:rPr lang="bn-IN" sz="2000" b="1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ফার্ম</a:t>
            </a:r>
            <a:r>
              <a:rPr lang="bn-IN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:জ্ঞান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ও অনুধাবন মূলক প্রশ্নের ক্ষেত্রেই এই </a:t>
            </a:r>
            <a:r>
              <a:rPr lang="bn-IN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টপিকটা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গুরুত্বপূর্ণ। তাই শিল্পের সংজ্ঞা</a:t>
            </a:r>
            <a: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শিল্প ও ফার্মের কিছু পার্থক্য জানা থাকতে হবে</a:t>
            </a:r>
            <a:r>
              <a:rPr lang="hi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</a:t>
            </a:r>
            <a:b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</a:br>
            <a:endParaRPr lang="en-US" sz="1200" b="1" dirty="0">
              <a:latin typeface="Cambria" panose="02040503050406030204" pitchFamily="18" charset="0"/>
              <a:ea typeface="Calibri" panose="020F0502020204030204" pitchFamily="34" charset="0"/>
              <a:cs typeface="SutonnyOMJ" panose="01010600010101010101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641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A2B9748-5C6F-43F6-B719-8953DF71AFA9}"/>
              </a:ext>
            </a:extLst>
          </p:cNvPr>
          <p:cNvSpPr/>
          <p:nvPr/>
        </p:nvSpPr>
        <p:spPr>
          <a:xfrm>
            <a:off x="993914" y="619175"/>
            <a:ext cx="9899374" cy="4602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bn-BD" sz="2800" b="1" u="sng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চতুর্থ অধ্যায়</a:t>
            </a:r>
            <a:r>
              <a:rPr lang="en-US" sz="2800" b="1" u="sng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ঃ </a:t>
            </a:r>
            <a:r>
              <a:rPr lang="bn-BD" sz="2800" b="1" u="sng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ব</a:t>
            </a:r>
            <a:r>
              <a:rPr lang="en-US" sz="2800" b="1" u="sng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া</a:t>
            </a:r>
            <a:r>
              <a:rPr lang="bn-BD" sz="2800" b="1" u="sng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জ</a:t>
            </a:r>
            <a:r>
              <a:rPr lang="en-US" sz="2800" b="1" u="sng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া</a:t>
            </a:r>
            <a:r>
              <a:rPr lang="bn-BD" sz="2800" b="1" u="sng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র</a:t>
            </a:r>
            <a:endParaRPr lang="en-US" sz="2800" u="sng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bn-IN" sz="2000" b="1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বাজার ভারসাম্য ও মুনাফা</a:t>
            </a:r>
            <a:r>
              <a:rPr lang="en-US" sz="2000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:</a:t>
            </a:r>
            <a:br>
              <a:rPr lang="en-US" sz="2000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</a:br>
            <a:r>
              <a:rPr lang="bn-IN" sz="2000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প্রথমেই আসে ফার্মের মুনাফা। ফার্মের মুনাফা </a:t>
            </a:r>
            <a:r>
              <a:rPr lang="bn-IN" sz="2000" dirty="0" err="1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সর্বোচ্চকরণের</a:t>
            </a:r>
            <a:r>
              <a:rPr lang="bn-IN" sz="2000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পদ্ধতি দুটি। এর মধ্যে মোট আয় ও মোট ব্যয় পদ্ধতিটিই বেশি গুরুত্বপূর্ণ। এখান থেকে প্রশ্ন আসলে চিত্রের মাধ্যমেই </a:t>
            </a:r>
            <a:r>
              <a:rPr lang="bn-IN" sz="2000" dirty="0" err="1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উদ্দীপক</a:t>
            </a:r>
            <a:r>
              <a:rPr lang="bn-IN" sz="2000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থাকবে। তাই ভাল করে চিত্র বুঝে মুনাফা </a:t>
            </a:r>
            <a:r>
              <a:rPr lang="bn-IN" sz="2000" dirty="0" err="1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সর্বোচ্চকরণের</a:t>
            </a:r>
            <a:r>
              <a:rPr lang="bn-IN" sz="2000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পদ্ধতি টি জানতে হবে</a:t>
            </a:r>
            <a:r>
              <a:rPr lang="hi-IN" sz="2000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</a:t>
            </a:r>
            <a:br>
              <a:rPr lang="en-US" sz="2000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</a:br>
            <a:r>
              <a:rPr lang="bn-IN" sz="2000" b="1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এই অধ্যায় থেকে সৃজনশীল এর জন্য সবচেয়ে কমন হল পূর্ণ প্রতিযোগিতা ও একচেটিয়া বাজারের ভারসাম্যে মুনাফা অর্জন। </a:t>
            </a:r>
            <a:r>
              <a:rPr lang="bn-IN" sz="2000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এই অধ্যায় থেকে সৃজনশীল প্রশ্ন আসলে প্রায় ই এই দুটি বাজারের যেকোন একটি বাজারের ভারসাম্য অবস্থায় মুনাফা অর্জনই আসবে। দুটি বাজারেরই অস্বাভাবিক মুনাফা</a:t>
            </a:r>
            <a:r>
              <a:rPr lang="en-US" sz="2000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lang="bn-IN" sz="2000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স্বাভাবিক মুনাফা</a:t>
            </a:r>
            <a:r>
              <a:rPr lang="en-US" sz="2000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lang="bn-IN" sz="2000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লোকসান এই তিন টির একটি চিত্র </a:t>
            </a:r>
            <a:r>
              <a:rPr lang="bn-IN" sz="2000" dirty="0" err="1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উদ্দীপকে</a:t>
            </a:r>
            <a:r>
              <a:rPr lang="bn-IN" sz="2000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থাকে। </a:t>
            </a:r>
            <a:r>
              <a:rPr lang="bn-IN" sz="2000" b="1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প্রয়োগ বা উচ্চতর মূলক দক্ষতায় প্রশ্ন থাকতে পারে</a:t>
            </a:r>
            <a:r>
              <a:rPr lang="hi-IN" sz="2000" b="1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</a:t>
            </a:r>
            <a:br>
              <a:rPr lang="en-US" sz="2000" b="1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</a:br>
            <a:r>
              <a:rPr lang="bn-IN" sz="2000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যে চিত্রে কোন ধরণের মুনাফা বুঝানো হচ্ছে সেক্ষেত্রে স্বাভাবিক</a:t>
            </a:r>
            <a:r>
              <a:rPr lang="en-US" sz="2000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lang="bn-IN" sz="2000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অস্বাভাবিক ও লোকসান যেকোন একটা হতে পারে। অথবা কোন বাজারের মুনাফা বুঝানো হচ্ছে সেই প্রশ্নও থাকতে পারে। তাই একচেটিয়া ও পূর্ণ </a:t>
            </a:r>
            <a:r>
              <a:rPr lang="bn-IN" sz="2000" dirty="0" err="1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প্রতিযোগীতামূলক</a:t>
            </a:r>
            <a:r>
              <a:rPr lang="bn-IN" sz="2000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দুটি বাজারের ভারসাম্য অবস্থায় মুনাফা অর্জন ভালভাবে </a:t>
            </a:r>
            <a:r>
              <a:rPr lang="bn-IN" sz="2000" dirty="0" err="1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চিত্রসহ</a:t>
            </a:r>
            <a:r>
              <a:rPr lang="bn-IN" sz="2000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জানতে হবে। আর </a:t>
            </a:r>
            <a:r>
              <a:rPr lang="bn-IN" sz="2000" b="1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বেশি </a:t>
            </a:r>
            <a:r>
              <a:rPr lang="bn-IN" sz="2000" b="1" dirty="0" err="1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বেশি</a:t>
            </a:r>
            <a:r>
              <a:rPr lang="bn-IN" sz="2000" b="1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চিত্র</a:t>
            </a:r>
            <a:r>
              <a:rPr lang="bn-IN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bn-IN" sz="2000" b="1" dirty="0" err="1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প্র্যাকটিস</a:t>
            </a:r>
            <a:r>
              <a:rPr lang="bn-IN" sz="2000" b="1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করতে হবে। তা</a:t>
            </a:r>
            <a:r>
              <a:rPr lang="en-US" sz="2000" b="1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হ</a:t>
            </a:r>
            <a:r>
              <a:rPr lang="bn-IN" sz="2000" b="1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লেই নির্ধারিত সময়ে সঠিক সময়ে উত্তর করা সম্ভব</a:t>
            </a:r>
            <a:r>
              <a:rPr lang="hi-IN" sz="2000" b="1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</a:t>
            </a:r>
            <a:endParaRPr lang="en-US" sz="2000" b="1" dirty="0">
              <a:solidFill>
                <a:prstClr val="black"/>
              </a:solidFill>
              <a:latin typeface="Cambria" panose="02040503050406030204" pitchFamily="18" charset="0"/>
              <a:ea typeface="Calibri" panose="020F0502020204030204" pitchFamily="34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84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EC831B-945B-45B8-90B3-BA385472A021}"/>
              </a:ext>
            </a:extLst>
          </p:cNvPr>
          <p:cNvSpPr/>
          <p:nvPr/>
        </p:nvSpPr>
        <p:spPr>
          <a:xfrm>
            <a:off x="1948070" y="914401"/>
            <a:ext cx="7368208" cy="4400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BD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পঞ্চম অধ্যায়</a:t>
            </a:r>
            <a:r>
              <a:rPr lang="en-US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ঃ </a:t>
            </a:r>
            <a:r>
              <a:rPr lang="en-US" sz="2800" b="1" u="sng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শ্রম</a:t>
            </a:r>
            <a:r>
              <a:rPr lang="en-US" sz="2800" b="1" u="sng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lang="en-US" sz="2800" b="1" u="sng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বাজার</a:t>
            </a:r>
            <a:br>
              <a:rPr lang="en-US" sz="12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</a:br>
            <a:endParaRPr lang="en-US" sz="1200" dirty="0">
              <a:latin typeface="Cambria" panose="02040503050406030204" pitchFamily="18" charset="0"/>
              <a:ea typeface="Calibri" panose="020F0502020204030204" pitchFamily="34" charset="0"/>
              <a:cs typeface="SutonnyOMJ" panose="01010600010101010101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IN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শ্রম ও </a:t>
            </a:r>
            <a:r>
              <a:rPr lang="bn-IN" sz="2000" b="1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শ্রমবাজার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: জ্ঞান ও অনুধাবন প্রশ্নের জন্য অনেক গুরুত্বপূর্ণ</a:t>
            </a:r>
            <a:r>
              <a:rPr lang="hi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 </a:t>
            </a:r>
            <a:r>
              <a:rPr lang="bn-BD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শ্রমের </a:t>
            </a:r>
            <a:r>
              <a:rPr lang="bn-BD" sz="2000" b="1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গতিশীলতা</a:t>
            </a:r>
            <a:r>
              <a:rPr lang="bn-BD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lang="bn-BD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গুরুত্বপূর্ণ</a:t>
            </a:r>
            <a:r>
              <a:rPr lang="bn-BD" sz="2000" dirty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bn-BD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অনেক।</a:t>
            </a:r>
            <a:endParaRPr lang="en-US" sz="2000" dirty="0">
              <a:latin typeface="Cambria" panose="02040503050406030204" pitchFamily="18" charset="0"/>
              <a:ea typeface="Calibri" panose="020F0502020204030204" pitchFamily="34" charset="0"/>
              <a:cs typeface="SutonnyOMJ" panose="01010600010101010101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IN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শ্রমের চাহিদা ও যোগান: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সৃজনশীল এর জন্য সবচেয়ে বেশি গুরুত্বপূর্ণ এই </a:t>
            </a:r>
            <a:r>
              <a:rPr lang="bn-IN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টপিকটি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 যোগান</a:t>
            </a:r>
            <a:r>
              <a:rPr lang="bn-IN" sz="2000" dirty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রেখার আকৃতি বিশ্লেষণ করা</a:t>
            </a:r>
            <a: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এছাড়া</a:t>
            </a:r>
            <a:r>
              <a:rPr lang="bn-IN" sz="2000" dirty="0"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মজুরি ও শ্রমের চাহিদার বিপরীত সম্পর্ক এবং মজুরি ও শ্রমের যোগানের ধনাত্মক সম্পর্ক চিত্রের সাহায্যে </a:t>
            </a:r>
            <a:r>
              <a:rPr lang="bn-IN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ব্যাখা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করতে হবে</a:t>
            </a:r>
            <a:r>
              <a:rPr lang="hi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</a:t>
            </a:r>
            <a:endParaRPr lang="en-US" sz="2000" dirty="0">
              <a:latin typeface="Cambria" panose="02040503050406030204" pitchFamily="18" charset="0"/>
              <a:ea typeface="Calibri" panose="020F0502020204030204" pitchFamily="34" charset="0"/>
              <a:cs typeface="SutonnyOMJ" panose="01010600010101010101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IN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মজুরি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: </a:t>
            </a:r>
            <a:r>
              <a:rPr lang="bn-IN" sz="2000" b="1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প্রকৃত মজুরি নির্ণয়ের সূত্রটি অনেক গুরুত্বপূর্ণ।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lang="bn-IN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উদ্দীপকে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আর্থিক মজুরি ও অন্যান্য মজুরি</a:t>
            </a:r>
            <a:r>
              <a:rPr lang="en-US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lang="bn-IN" sz="2000" dirty="0" err="1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দামস্তর</a:t>
            </a: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 দেওয়া থাকতে পারে। তখন প্রকৃত মজুরির সূত্রের সাহায্য প্রকৃত মজুরি বের করতে হবে</a:t>
            </a:r>
            <a:r>
              <a:rPr lang="hi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 </a:t>
            </a:r>
            <a:r>
              <a:rPr lang="bn-BD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আর্থিক মজুরি ও প্রকৃত মজুরির মধ্যে পার্থক্য</a:t>
            </a:r>
            <a:r>
              <a:rPr lang="hi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।</a:t>
            </a:r>
            <a:endParaRPr lang="en-US" sz="2000" dirty="0">
              <a:latin typeface="Cambria" panose="02040503050406030204" pitchFamily="18" charset="0"/>
              <a:ea typeface="Calibri" panose="020F0502020204030204" pitchFamily="34" charset="0"/>
              <a:cs typeface="SutonnyOMJ" panose="01010600010101010101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IN" sz="2000" dirty="0">
                <a:latin typeface="Cambria" panose="02040503050406030204" pitchFamily="18" charset="0"/>
                <a:ea typeface="Calibri" panose="020F0502020204030204" pitchFamily="34" charset="0"/>
                <a:cs typeface="SutonnyOMJ" panose="01010600010101010101" pitchFamily="2" charset="0"/>
              </a:rPr>
              <a:t>এই অধ্যায় থেকে সৃজনশীল এর জন্য এগুলোই গুরুত্বপূর্ণ।</a:t>
            </a:r>
            <a:endParaRPr lang="en-US" sz="2000" dirty="0">
              <a:latin typeface="Cambria" panose="02040503050406030204" pitchFamily="18" charset="0"/>
              <a:ea typeface="Calibri" panose="020F0502020204030204" pitchFamily="34" charset="0"/>
              <a:cs typeface="SutonnyOMJ" panose="01010600010101010101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63725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127</TotalTime>
  <Words>1979</Words>
  <Application>Microsoft Office PowerPoint</Application>
  <PresentationFormat>Widescreen</PresentationFormat>
  <Paragraphs>63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Cambria</vt:lpstr>
      <vt:lpstr>Palatino Linotype</vt:lpstr>
      <vt:lpstr>Siyam Rupali</vt:lpstr>
      <vt:lpstr>SutonnyMJ</vt:lpstr>
      <vt:lpstr>SutonnyOMJ</vt:lpstr>
      <vt:lpstr>Times New Roman</vt:lpstr>
      <vt:lpstr>Gallery</vt:lpstr>
      <vt:lpstr>অর্থনীতি ১ম পত্র সার্বিক নির্দেশনা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অর্থনীতি ১ম পত্র সার্বিক নির্দেশনা</dc:title>
  <dc:creator>Tanseer Ahamed</dc:creator>
  <cp:lastModifiedBy>Tanseer Ahamed</cp:lastModifiedBy>
  <cp:revision>11</cp:revision>
  <dcterms:created xsi:type="dcterms:W3CDTF">2020-04-13T02:49:06Z</dcterms:created>
  <dcterms:modified xsi:type="dcterms:W3CDTF">2020-04-13T04:56:09Z</dcterms:modified>
</cp:coreProperties>
</file>