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7" r:id="rId2"/>
    <p:sldId id="284"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5AE5B5-E183-40B0-B300-A67210193882}" type="datetimeFigureOut">
              <a:rPr lang="en-US" smtClean="0"/>
              <a:t>29-Apr-20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AC8EB8-D60A-4173-AB08-21ADFE336AA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AC8EB8-D60A-4173-AB08-21ADFE336AA8}" type="slidenum">
              <a:rPr lang="en-US" smtClean="0"/>
              <a:t>16</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AC8EB8-D60A-4173-AB08-21ADFE336AA8}" type="slidenum">
              <a:rPr lang="en-US" smtClean="0"/>
              <a:t>25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AC8EB8-D60A-4173-AB08-21ADFE336AA8}" type="slidenum">
              <a:rPr lang="en-US" smtClean="0"/>
              <a:t>17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AC8EB8-D60A-4173-AB08-21ADFE336AA8}" type="slidenum">
              <a:rPr lang="en-US" smtClean="0"/>
              <a:t>18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AC8EB8-D60A-4173-AB08-21ADFE336AA8}" type="slidenum">
              <a:rPr lang="en-US" smtClean="0"/>
              <a:t>19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AC8EB8-D60A-4173-AB08-21ADFE336AA8}" type="slidenum">
              <a:rPr lang="en-US" smtClean="0"/>
              <a:t>20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AC8EB8-D60A-4173-AB08-21ADFE336AA8}" type="slidenum">
              <a:rPr lang="en-US" smtClean="0"/>
              <a:t>21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AC8EB8-D60A-4173-AB08-21ADFE336AA8}" type="slidenum">
              <a:rPr lang="en-US" smtClean="0"/>
              <a:t>22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AC8EB8-D60A-4173-AB08-21ADFE336AA8}" type="slidenum">
              <a:rPr lang="en-US" smtClean="0"/>
              <a:t>23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AC8EB8-D60A-4173-AB08-21ADFE336AA8}" type="slidenum">
              <a:rPr lang="en-US" smtClean="0"/>
              <a:t>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FDBED29-7950-4E52-8327-65C9B146624F}" type="datetimeFigureOut">
              <a:rPr lang="en-US" smtClean="0"/>
              <a:pPr/>
              <a:t>29-Apr-20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86E8E75-2897-4940-BBF8-A475A283FD4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DBED29-7950-4E52-8327-65C9B146624F}" type="datetimeFigureOut">
              <a:rPr lang="en-US" smtClean="0"/>
              <a:pPr/>
              <a:t>29-Apr-20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E8E75-2897-4940-BBF8-A475A283FD4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DBED29-7950-4E52-8327-65C9B146624F}" type="datetimeFigureOut">
              <a:rPr lang="en-US" smtClean="0"/>
              <a:pPr/>
              <a:t>29-Apr-20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E8E75-2897-4940-BBF8-A475A283FD4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DBED29-7950-4E52-8327-65C9B146624F}" type="datetimeFigureOut">
              <a:rPr lang="en-US" smtClean="0"/>
              <a:pPr/>
              <a:t>29-Apr-20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E8E75-2897-4940-BBF8-A475A283FD4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FDBED29-7950-4E52-8327-65C9B146624F}" type="datetimeFigureOut">
              <a:rPr lang="en-US" smtClean="0"/>
              <a:pPr/>
              <a:t>29-Apr-20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E8E75-2897-4940-BBF8-A475A283FD4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FDBED29-7950-4E52-8327-65C9B146624F}" type="datetimeFigureOut">
              <a:rPr lang="en-US" smtClean="0"/>
              <a:pPr/>
              <a:t>29-Apr-20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E8E75-2897-4940-BBF8-A475A283FD4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FDBED29-7950-4E52-8327-65C9B146624F}" type="datetimeFigureOut">
              <a:rPr lang="en-US" smtClean="0"/>
              <a:pPr/>
              <a:t>29-Apr-20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6E8E75-2897-4940-BBF8-A475A283FD4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FDBED29-7950-4E52-8327-65C9B146624F}" type="datetimeFigureOut">
              <a:rPr lang="en-US" smtClean="0"/>
              <a:pPr/>
              <a:t>29-Apr-20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E8E75-2897-4940-BBF8-A475A283FD4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DBED29-7950-4E52-8327-65C9B146624F}" type="datetimeFigureOut">
              <a:rPr lang="en-US" smtClean="0"/>
              <a:pPr/>
              <a:t>29-Apr-20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6E8E75-2897-4940-BBF8-A475A283FD4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FDBED29-7950-4E52-8327-65C9B146624F}" type="datetimeFigureOut">
              <a:rPr lang="en-US" smtClean="0"/>
              <a:pPr/>
              <a:t>29-Apr-20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E8E75-2897-4940-BBF8-A475A283FD4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FDBED29-7950-4E52-8327-65C9B146624F}" type="datetimeFigureOut">
              <a:rPr lang="en-US" smtClean="0"/>
              <a:pPr/>
              <a:t>29-Apr-20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86E8E75-2897-4940-BBF8-A475A283FD4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FDBED29-7950-4E52-8327-65C9B146624F}" type="datetimeFigureOut">
              <a:rPr lang="en-US" smtClean="0"/>
              <a:pPr/>
              <a:t>29-Apr-20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86E8E75-2897-4940-BBF8-A475A283FD4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10.jpeg"/></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hyperlink" Target="http://www.wikipedia.com/"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https://bn.wikipedia.org/wiki/%E0%A6%B0%E0%A7%8B%E0%A6%B9%E0%A6%BF%E0%A6%99%E0%A7%8D%E0%A6%97%E0%A6%BE"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3680" y="1219200"/>
            <a:ext cx="6217920" cy="1371600"/>
          </a:xfrm>
        </p:spPr>
        <p:txBody>
          <a:bodyPr>
            <a:noAutofit/>
          </a:bodyPr>
          <a:lstStyle/>
          <a:p>
            <a:r>
              <a:rPr lang="en-US" sz="6000" b="1" dirty="0" smtClean="0">
                <a:solidFill>
                  <a:srgbClr val="FF0000"/>
                </a:solidFill>
                <a:latin typeface="Charu Chandan" pitchFamily="2" charset="0"/>
              </a:rPr>
              <a:t>miKvwi gywRe K‡jR</a:t>
            </a:r>
            <a:br>
              <a:rPr lang="en-US" sz="6000" b="1" dirty="0" smtClean="0">
                <a:solidFill>
                  <a:srgbClr val="FF0000"/>
                </a:solidFill>
                <a:latin typeface="Charu Chandan" pitchFamily="2" charset="0"/>
              </a:rPr>
            </a:br>
            <a:r>
              <a:rPr lang="en-US" sz="4000" b="1" dirty="0" smtClean="0">
                <a:solidFill>
                  <a:schemeClr val="tx1"/>
                </a:solidFill>
                <a:latin typeface="Charu Chandan" pitchFamily="2" charset="0"/>
              </a:rPr>
              <a:t>mwLcyi, Uv½vBj|</a:t>
            </a:r>
            <a:endParaRPr lang="en-US" sz="4000" b="1" dirty="0">
              <a:solidFill>
                <a:schemeClr val="tx1"/>
              </a:solidFill>
              <a:latin typeface="Charu Chandan" pitchFamily="2" charset="0"/>
            </a:endParaRPr>
          </a:p>
        </p:txBody>
      </p:sp>
      <p:pic>
        <p:nvPicPr>
          <p:cNvPr id="7" name="Picture 6" descr="1571291217.jpg"/>
          <p:cNvPicPr>
            <a:picLocks noChangeAspect="1"/>
          </p:cNvPicPr>
          <p:nvPr/>
        </p:nvPicPr>
        <p:blipFill>
          <a:blip r:embed="rId2"/>
          <a:stretch>
            <a:fillRect/>
          </a:stretch>
        </p:blipFill>
        <p:spPr>
          <a:xfrm>
            <a:off x="1143000" y="1080725"/>
            <a:ext cx="1295400" cy="1532122"/>
          </a:xfrm>
          <a:prstGeom prst="rect">
            <a:avLst/>
          </a:prstGeom>
        </p:spPr>
      </p:pic>
      <p:cxnSp>
        <p:nvCxnSpPr>
          <p:cNvPr id="9" name="Straight Connector 8"/>
          <p:cNvCxnSpPr/>
          <p:nvPr/>
        </p:nvCxnSpPr>
        <p:spPr>
          <a:xfrm>
            <a:off x="533400" y="2665412"/>
            <a:ext cx="8077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33400" y="3069848"/>
            <a:ext cx="8153400" cy="892552"/>
          </a:xfrm>
          <a:prstGeom prst="rect">
            <a:avLst/>
          </a:prstGeom>
          <a:noFill/>
        </p:spPr>
        <p:txBody>
          <a:bodyPr wrap="square" rtlCol="0">
            <a:spAutoFit/>
          </a:bodyPr>
          <a:lstStyle/>
          <a:p>
            <a:r>
              <a:rPr lang="en-US" sz="5200" b="1" dirty="0" smtClean="0">
                <a:solidFill>
                  <a:srgbClr val="0070C0"/>
                </a:solidFill>
                <a:latin typeface="Charu Chandan" pitchFamily="2" charset="0"/>
              </a:rPr>
              <a:t>welq: †ivwn½v msKU|</a:t>
            </a:r>
            <a:endParaRPr lang="en-US" sz="5200" b="1" dirty="0">
              <a:solidFill>
                <a:srgbClr val="0070C0"/>
              </a:solidFill>
              <a:latin typeface="Charu Chandan" pitchFamily="2" charset="0"/>
            </a:endParaRPr>
          </a:p>
        </p:txBody>
      </p:sp>
      <p:pic>
        <p:nvPicPr>
          <p:cNvPr id="12" name="Picture 11" descr="26--08---2018 031.jpg"/>
          <p:cNvPicPr>
            <a:picLocks noChangeAspect="1"/>
          </p:cNvPicPr>
          <p:nvPr/>
        </p:nvPicPr>
        <p:blipFill>
          <a:blip r:embed="rId3" cstate="print"/>
          <a:stretch>
            <a:fillRect/>
          </a:stretch>
        </p:blipFill>
        <p:spPr>
          <a:xfrm>
            <a:off x="762000" y="4572000"/>
            <a:ext cx="1438656" cy="1801368"/>
          </a:xfrm>
          <a:prstGeom prst="rect">
            <a:avLst/>
          </a:prstGeom>
        </p:spPr>
      </p:pic>
      <p:sp>
        <p:nvSpPr>
          <p:cNvPr id="13" name="TextBox 12"/>
          <p:cNvSpPr txBox="1"/>
          <p:nvPr/>
        </p:nvSpPr>
        <p:spPr>
          <a:xfrm>
            <a:off x="2362200" y="5029200"/>
            <a:ext cx="4267200" cy="1384995"/>
          </a:xfrm>
          <a:prstGeom prst="rect">
            <a:avLst/>
          </a:prstGeom>
          <a:noFill/>
        </p:spPr>
        <p:txBody>
          <a:bodyPr wrap="square" rtlCol="0">
            <a:spAutoFit/>
          </a:bodyPr>
          <a:lstStyle/>
          <a:p>
            <a:r>
              <a:rPr lang="en-US" sz="2400" u="sng" dirty="0" smtClean="0">
                <a:latin typeface="Charu Chandan" pitchFamily="2" charset="0"/>
              </a:rPr>
              <a:t>Dc¯’vcbv</a:t>
            </a:r>
          </a:p>
          <a:p>
            <a:r>
              <a:rPr lang="en-US" sz="3600" b="1" dirty="0" smtClean="0">
                <a:latin typeface="Charu Chandan" pitchFamily="2" charset="0"/>
              </a:rPr>
              <a:t>†gv. Avjxg gvngy`</a:t>
            </a:r>
          </a:p>
          <a:p>
            <a:r>
              <a:rPr lang="en-US" sz="2400" dirty="0" smtClean="0">
                <a:latin typeface="Charu Chandan" pitchFamily="2" charset="0"/>
              </a:rPr>
              <a:t>cÖfvlK, ivóªweÁvb wefvM|</a:t>
            </a:r>
            <a:endParaRPr lang="en-US" sz="2400" dirty="0">
              <a:latin typeface="Charu Chandan" pitchFamily="2" charset="0"/>
            </a:endParaRPr>
          </a:p>
        </p:txBody>
      </p:sp>
    </p:spTree>
  </p:cSld>
  <p:clrMapOvr>
    <a:masterClrMapping/>
  </p:clrMapOvr>
  <p:transition advClick="0" advTm="10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2000" fill="hold"/>
                                        <p:tgtEl>
                                          <p:spTgt spid="7"/>
                                        </p:tgtEl>
                                        <p:attrNameLst>
                                          <p:attrName>ppt_w</p:attrName>
                                        </p:attrNameLst>
                                      </p:cBhvr>
                                      <p:tavLst>
                                        <p:tav tm="0">
                                          <p:val>
                                            <p:fltVal val="0"/>
                                          </p:val>
                                        </p:tav>
                                        <p:tav tm="100000">
                                          <p:val>
                                            <p:strVal val="#ppt_w"/>
                                          </p:val>
                                        </p:tav>
                                      </p:tavLst>
                                    </p:anim>
                                    <p:anim calcmode="lin" valueType="num">
                                      <p:cBhvr>
                                        <p:cTn id="8" dur="2000" fill="hold"/>
                                        <p:tgtEl>
                                          <p:spTgt spid="7"/>
                                        </p:tgtEl>
                                        <p:attrNameLst>
                                          <p:attrName>ppt_h</p:attrName>
                                        </p:attrNameLst>
                                      </p:cBhvr>
                                      <p:tavLst>
                                        <p:tav tm="0">
                                          <p:val>
                                            <p:fltVal val="0"/>
                                          </p:val>
                                        </p:tav>
                                        <p:tav tm="100000">
                                          <p:val>
                                            <p:strVal val="#ppt_h"/>
                                          </p:val>
                                        </p:tav>
                                      </p:tavLst>
                                    </p:anim>
                                    <p:animEffect transition="in" filter="fade">
                                      <p:cBhvr>
                                        <p:cTn id="9" dur="2000"/>
                                        <p:tgtEl>
                                          <p:spTgt spid="7"/>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2000" fill="hold"/>
                                        <p:tgtEl>
                                          <p:spTgt spid="2"/>
                                        </p:tgtEl>
                                        <p:attrNameLst>
                                          <p:attrName>ppt_w</p:attrName>
                                        </p:attrNameLst>
                                      </p:cBhvr>
                                      <p:tavLst>
                                        <p:tav tm="0">
                                          <p:val>
                                            <p:fltVal val="0"/>
                                          </p:val>
                                        </p:tav>
                                        <p:tav tm="100000">
                                          <p:val>
                                            <p:strVal val="#ppt_w"/>
                                          </p:val>
                                        </p:tav>
                                      </p:tavLst>
                                    </p:anim>
                                    <p:anim calcmode="lin" valueType="num">
                                      <p:cBhvr>
                                        <p:cTn id="13" dur="2000" fill="hold"/>
                                        <p:tgtEl>
                                          <p:spTgt spid="2"/>
                                        </p:tgtEl>
                                        <p:attrNameLst>
                                          <p:attrName>ppt_h</p:attrName>
                                        </p:attrNameLst>
                                      </p:cBhvr>
                                      <p:tavLst>
                                        <p:tav tm="0">
                                          <p:val>
                                            <p:fltVal val="0"/>
                                          </p:val>
                                        </p:tav>
                                        <p:tav tm="100000">
                                          <p:val>
                                            <p:strVal val="#ppt_h"/>
                                          </p:val>
                                        </p:tav>
                                      </p:tavLst>
                                    </p:anim>
                                    <p:animEffect transition="in" filter="fade">
                                      <p:cBhvr>
                                        <p:cTn id="14" dur="20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strips(downLeft)">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additive="base">
                                        <p:cTn id="24" dur="1000" fill="hold"/>
                                        <p:tgtEl>
                                          <p:spTgt spid="11"/>
                                        </p:tgtEl>
                                        <p:attrNameLst>
                                          <p:attrName>ppt_x</p:attrName>
                                        </p:attrNameLst>
                                      </p:cBhvr>
                                      <p:tavLst>
                                        <p:tav tm="0">
                                          <p:val>
                                            <p:strVal val="#ppt_x"/>
                                          </p:val>
                                        </p:tav>
                                        <p:tav tm="100000">
                                          <p:val>
                                            <p:strVal val="#ppt_x"/>
                                          </p:val>
                                        </p:tav>
                                      </p:tavLst>
                                    </p:anim>
                                    <p:anim calcmode="lin" valueType="num">
                                      <p:cBhvr additive="base">
                                        <p:cTn id="25" dur="1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2000"/>
                                        <p:tgtEl>
                                          <p:spTgt spid="12"/>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P spid="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43000" y="2514600"/>
            <a:ext cx="6934200" cy="707886"/>
          </a:xfrm>
          <a:prstGeom prst="rect">
            <a:avLst/>
          </a:prstGeom>
          <a:noFill/>
        </p:spPr>
        <p:txBody>
          <a:bodyPr wrap="square" rtlCol="0">
            <a:spAutoFit/>
          </a:bodyPr>
          <a:lstStyle/>
          <a:p>
            <a:endParaRPr lang="en-US" sz="4000" b="1" dirty="0">
              <a:latin typeface="Charukola" pitchFamily="2" charset="0"/>
            </a:endParaRPr>
          </a:p>
        </p:txBody>
      </p:sp>
      <p:sp>
        <p:nvSpPr>
          <p:cNvPr id="10" name="TextBox 9"/>
          <p:cNvSpPr txBox="1"/>
          <p:nvPr/>
        </p:nvSpPr>
        <p:spPr>
          <a:xfrm>
            <a:off x="609600" y="836235"/>
            <a:ext cx="8001000" cy="3416320"/>
          </a:xfrm>
          <a:prstGeom prst="rect">
            <a:avLst/>
          </a:prstGeom>
          <a:noFill/>
        </p:spPr>
        <p:txBody>
          <a:bodyPr wrap="square" rtlCol="0">
            <a:spAutoFit/>
          </a:bodyPr>
          <a:lstStyle/>
          <a:p>
            <a:pPr algn="just"/>
            <a:r>
              <a:rPr lang="en-US" sz="3600" b="1" dirty="0" smtClean="0">
                <a:solidFill>
                  <a:srgbClr val="FF0000"/>
                </a:solidFill>
                <a:latin typeface="Charukola" pitchFamily="2" charset="0"/>
              </a:rPr>
              <a:t>hy× cieZ©x Ae¯’v:</a:t>
            </a:r>
            <a:r>
              <a:rPr lang="en-US" sz="2400" b="1" dirty="0" smtClean="0">
                <a:solidFill>
                  <a:srgbClr val="FF0000"/>
                </a:solidFill>
                <a:latin typeface="Charukola" pitchFamily="2" charset="0"/>
              </a:rPr>
              <a:t> </a:t>
            </a:r>
            <a:r>
              <a:rPr lang="bn-IN" sz="2000" dirty="0" smtClean="0">
                <a:latin typeface="NikoshBAN" panose="02000000000000000000" pitchFamily="2" charset="0"/>
                <a:cs typeface="NikoshBAN" panose="02000000000000000000" pitchFamily="2" charset="0"/>
              </a:rPr>
              <a:t>১৯৪৭ </a:t>
            </a:r>
            <a:r>
              <a:rPr lang="en-US" sz="2000" dirty="0" smtClean="0">
                <a:latin typeface="NikoshBAN" panose="02000000000000000000" pitchFamily="2" charset="0"/>
                <a:cs typeface="NikoshBAN" panose="02000000000000000000" pitchFamily="2" charset="0"/>
              </a:rPr>
              <a:t>সা</a:t>
            </a:r>
            <a:r>
              <a:rPr lang="bn-IN" sz="2000" dirty="0" smtClean="0">
                <a:latin typeface="NikoshBAN" panose="02000000000000000000" pitchFamily="2" charset="0"/>
                <a:cs typeface="NikoshBAN" panose="02000000000000000000" pitchFamily="2" charset="0"/>
              </a:rPr>
              <a:t>লে ভারত ও পাকিস্তান </a:t>
            </a:r>
            <a:r>
              <a:rPr lang="bn-IN" sz="2000" dirty="0" smtClean="0"/>
              <a:t>সৃষ্টির সময় রোহিঙ্গারা পাকিস্তানের গভর্নর জেনারেল জিন্নাহের সাথে একাধিক বৈঠক করে কিস্তানের সাথে থাকার ইচ্ছা ব্যক্ত করে। তাদের এই কাজটা আরাকানের অন্য জাতিগোষ্ঠিরা মেনে নিতে</a:t>
            </a:r>
            <a:r>
              <a:rPr lang="bn-IN" sz="2000" dirty="0" smtClean="0">
                <a:solidFill>
                  <a:srgbClr val="C00000"/>
                </a:solidFill>
              </a:rPr>
              <a:t> </a:t>
            </a:r>
            <a:r>
              <a:rPr lang="bn-IN" sz="2000" dirty="0" smtClean="0"/>
              <a:t>পারে নি। তাদের কপালে </a:t>
            </a:r>
            <a:r>
              <a:rPr lang="en-US" sz="2000" dirty="0" smtClean="0"/>
              <a:t>“</a:t>
            </a:r>
            <a:r>
              <a:rPr lang="bn-IN" sz="2000" dirty="0" smtClean="0"/>
              <a:t>বেঈমান</a:t>
            </a:r>
            <a:r>
              <a:rPr lang="en-US" sz="2000" dirty="0" smtClean="0"/>
              <a:t>” </a:t>
            </a:r>
            <a:r>
              <a:rPr lang="bn-IN" sz="2000" dirty="0" smtClean="0"/>
              <a:t>তকমা লেগে যায়। এদিকে জিন্নাহ রোহিঙ্গাদের প্রস্তাবে অস্বীকৃতি জানান। তখন তারা নিজেরাই রোহিঙ্গা মুসলিম পার্টি গঠন করে আরাকান স্বাধীন করার জন্য সশস্ত্র সংগ্রাম শুরু করে। ১৯৬২ সালে সামরিক সরকার বার্মায় ক্ষমতা পেলে রোহিঙ্গাদের উপর অত্যাচার বেড়ে যায়। ১৯৭৮ আর ১৯৯২ সালে দুইবার তাদের উপর সামরিক অভিযান চালানো হলে</a:t>
            </a:r>
            <a:r>
              <a:rPr lang="en-US" sz="2000" dirty="0" smtClean="0"/>
              <a:t> </a:t>
            </a:r>
            <a:r>
              <a:rPr lang="bn-IN" sz="2000" dirty="0" smtClean="0"/>
              <a:t>৫ লক্ষাধিক রোহিঙ্গা বাংলাদেশে আশ্রয় নেয়। </a:t>
            </a:r>
          </a:p>
        </p:txBody>
      </p:sp>
      <p:sp>
        <p:nvSpPr>
          <p:cNvPr id="4" name="TextBox 3"/>
          <p:cNvSpPr txBox="1"/>
          <p:nvPr/>
        </p:nvSpPr>
        <p:spPr>
          <a:xfrm>
            <a:off x="609600" y="4370963"/>
            <a:ext cx="8001000" cy="1877437"/>
          </a:xfrm>
          <a:prstGeom prst="rect">
            <a:avLst/>
          </a:prstGeom>
          <a:noFill/>
        </p:spPr>
        <p:txBody>
          <a:bodyPr wrap="square" rtlCol="0">
            <a:spAutoFit/>
          </a:bodyPr>
          <a:lstStyle/>
          <a:p>
            <a:pPr algn="just"/>
            <a:r>
              <a:rPr lang="en-US" sz="3600" b="1" dirty="0" smtClean="0">
                <a:solidFill>
                  <a:srgbClr val="FF0000"/>
                </a:solidFill>
                <a:latin typeface="Charukola" pitchFamily="2" charset="0"/>
              </a:rPr>
              <a:t>evwg©R RvšÍv:</a:t>
            </a:r>
            <a:r>
              <a:rPr lang="en-US" sz="2400" b="1" dirty="0" smtClean="0">
                <a:solidFill>
                  <a:srgbClr val="FF0000"/>
                </a:solidFill>
                <a:latin typeface="Charukola" pitchFamily="2" charset="0"/>
              </a:rPr>
              <a:t> </a:t>
            </a:r>
            <a:r>
              <a:rPr lang="bn-IN" sz="2000" dirty="0" smtClean="0">
                <a:latin typeface="NikoshBAN" panose="02000000000000000000" pitchFamily="2" charset="0"/>
                <a:cs typeface="NikoshBAN" panose="02000000000000000000" pitchFamily="2" charset="0"/>
              </a:rPr>
              <a:t>প্রায় অর্ধ শতাব্দী ধরে বার্মা শাসন করছে মায়ানমারের সামরিক জান্তা। ক্ষমতা কুক্ষিগত করার জন্য এরা বার্মিজ জাতীয়তাবাদ এবং থেরাভেদা বৌদ্ধ ধর্মীয় মতবাদ ব্যাপকভাবে ব্যবহার করে থাকে। আর এর ফলেই তারা রোহিঙ্গা</a:t>
            </a:r>
            <a:r>
              <a:rPr lang="en-US" sz="2000" dirty="0" smtClean="0">
                <a:latin typeface="NikoshBAN" panose="02000000000000000000" pitchFamily="2" charset="0"/>
                <a:cs typeface="NikoshBAN" panose="02000000000000000000" pitchFamily="2" charset="0"/>
              </a:rPr>
              <a:t>, </a:t>
            </a:r>
            <a:r>
              <a:rPr lang="bn-IN" sz="2000" dirty="0" smtClean="0">
                <a:latin typeface="NikoshBAN" panose="02000000000000000000" pitchFamily="2" charset="0"/>
                <a:cs typeface="NikoshBAN" panose="02000000000000000000" pitchFamily="2" charset="0"/>
              </a:rPr>
              <a:t>চীনা জনগোষ্ঠী যেমন </a:t>
            </a:r>
            <a:r>
              <a:rPr lang="en-US" sz="2000" dirty="0" smtClean="0">
                <a:latin typeface="NikoshBAN" panose="02000000000000000000" pitchFamily="2" charset="0"/>
                <a:cs typeface="NikoshBAN" panose="02000000000000000000" pitchFamily="2" charset="0"/>
              </a:rPr>
              <a:t>- </a:t>
            </a:r>
            <a:r>
              <a:rPr lang="bn-IN" sz="2000" dirty="0" smtClean="0">
                <a:latin typeface="NikoshBAN" panose="02000000000000000000" pitchFamily="2" charset="0"/>
                <a:cs typeface="NikoshBAN" panose="02000000000000000000" pitchFamily="2" charset="0"/>
              </a:rPr>
              <a:t>কোকাং</a:t>
            </a:r>
            <a:r>
              <a:rPr lang="en-US" sz="2000" dirty="0" smtClean="0">
                <a:latin typeface="NikoshBAN" panose="02000000000000000000" pitchFamily="2" charset="0"/>
                <a:cs typeface="NikoshBAN" panose="02000000000000000000" pitchFamily="2" charset="0"/>
              </a:rPr>
              <a:t>, </a:t>
            </a:r>
            <a:r>
              <a:rPr lang="bn-IN" sz="2000" dirty="0" smtClean="0">
                <a:latin typeface="NikoshBAN" panose="02000000000000000000" pitchFamily="2" charset="0"/>
                <a:cs typeface="NikoshBAN" panose="02000000000000000000" pitchFamily="2" charset="0"/>
              </a:rPr>
              <a:t>পানথাইদের</a:t>
            </a:r>
            <a:r>
              <a:rPr lang="en-US" sz="2000" dirty="0" smtClean="0">
                <a:latin typeface="NikoshBAN" panose="02000000000000000000" pitchFamily="2" charset="0"/>
                <a:cs typeface="NikoshBAN" panose="02000000000000000000" pitchFamily="2" charset="0"/>
              </a:rPr>
              <a:t>(</a:t>
            </a:r>
            <a:r>
              <a:rPr lang="bn-IN" sz="2000" dirty="0" smtClean="0">
                <a:latin typeface="NikoshBAN" panose="02000000000000000000" pitchFamily="2" charset="0"/>
                <a:cs typeface="NikoshBAN" panose="02000000000000000000" pitchFamily="2" charset="0"/>
              </a:rPr>
              <a:t>চীনা হুই মুসলিম</a:t>
            </a:r>
            <a:r>
              <a:rPr lang="en-US" sz="2000" dirty="0" smtClean="0">
                <a:latin typeface="NikoshBAN" panose="02000000000000000000" pitchFamily="2" charset="0"/>
                <a:cs typeface="NikoshBAN" panose="02000000000000000000" pitchFamily="2" charset="0"/>
              </a:rPr>
              <a:t>) </a:t>
            </a:r>
            <a:r>
              <a:rPr lang="bn-IN" sz="2000" dirty="0" smtClean="0">
                <a:latin typeface="NikoshBAN" panose="02000000000000000000" pitchFamily="2" charset="0"/>
                <a:cs typeface="NikoshBAN" panose="02000000000000000000" pitchFamily="2" charset="0"/>
              </a:rPr>
              <a:t>মত ক্ষুদ্র জাতিসত্ত্বাকে ব্যপকভাবে নির্যাতন করে থাকে। </a:t>
            </a:r>
            <a:endParaRPr lang="bn-IN"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1000"/>
                                        <p:tgtEl>
                                          <p:spTgt spid="10"/>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ox(in)">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43000" y="2514600"/>
            <a:ext cx="6934200" cy="707886"/>
          </a:xfrm>
          <a:prstGeom prst="rect">
            <a:avLst/>
          </a:prstGeom>
          <a:noFill/>
        </p:spPr>
        <p:txBody>
          <a:bodyPr wrap="square" rtlCol="0">
            <a:spAutoFit/>
          </a:bodyPr>
          <a:lstStyle/>
          <a:p>
            <a:endParaRPr lang="en-US" sz="4000" b="1" dirty="0">
              <a:latin typeface="Charukola" pitchFamily="2" charset="0"/>
            </a:endParaRPr>
          </a:p>
        </p:txBody>
      </p:sp>
      <p:sp>
        <p:nvSpPr>
          <p:cNvPr id="10" name="TextBox 9"/>
          <p:cNvSpPr txBox="1"/>
          <p:nvPr/>
        </p:nvSpPr>
        <p:spPr>
          <a:xfrm>
            <a:off x="609600" y="1321475"/>
            <a:ext cx="8001000" cy="2031325"/>
          </a:xfrm>
          <a:prstGeom prst="rect">
            <a:avLst/>
          </a:prstGeom>
          <a:noFill/>
        </p:spPr>
        <p:txBody>
          <a:bodyPr wrap="square" rtlCol="0">
            <a:spAutoFit/>
          </a:bodyPr>
          <a:lstStyle/>
          <a:p>
            <a:pPr algn="just">
              <a:lnSpc>
                <a:spcPct val="150000"/>
              </a:lnSpc>
            </a:pPr>
            <a:r>
              <a:rPr lang="en-US" sz="3600" b="1" dirty="0" smtClean="0">
                <a:solidFill>
                  <a:srgbClr val="FF0000"/>
                </a:solidFill>
                <a:latin typeface="Charukola" pitchFamily="2" charset="0"/>
              </a:rPr>
              <a:t>ivLvB‡b 2012 mv‡ji `v½v :</a:t>
            </a:r>
            <a:r>
              <a:rPr lang="en-US" sz="2400" b="1" dirty="0" smtClean="0">
                <a:solidFill>
                  <a:srgbClr val="FF0000"/>
                </a:solidFill>
                <a:latin typeface="Charukola" pitchFamily="2" charset="0"/>
              </a:rPr>
              <a:t> </a:t>
            </a:r>
            <a:r>
              <a:rPr lang="bn-IN" sz="2400" dirty="0" smtClean="0">
                <a:latin typeface="NikoshBAN" panose="02000000000000000000" pitchFamily="2" charset="0"/>
                <a:cs typeface="NikoshBAN" panose="02000000000000000000" pitchFamily="2" charset="0"/>
              </a:rPr>
              <a:t>রাখাইনে ২০১২ সালের দাঙ্গা হচ্ছে মায়ানমারের উত্তরাঞ্চলীয় রাখাইন রাজ্যের রোহিঙ্গা মুসলিম ও বৌদ্ধ রাখাইনদের মধ্যে চলমান সংঘর্ষের ঘটনাপ্রবাহ। </a:t>
            </a:r>
            <a:endParaRPr lang="bn-IN" sz="2400" u="sng" baseline="30000" dirty="0" smtClean="0">
              <a:latin typeface="NikoshBAN" panose="02000000000000000000" pitchFamily="2" charset="0"/>
              <a:cs typeface="NikoshBAN" panose="02000000000000000000" pitchFamily="2" charset="0"/>
            </a:endParaRPr>
          </a:p>
        </p:txBody>
      </p:sp>
      <p:sp>
        <p:nvSpPr>
          <p:cNvPr id="4" name="TextBox 3"/>
          <p:cNvSpPr txBox="1"/>
          <p:nvPr/>
        </p:nvSpPr>
        <p:spPr>
          <a:xfrm>
            <a:off x="609600" y="3655874"/>
            <a:ext cx="8001000" cy="1754326"/>
          </a:xfrm>
          <a:prstGeom prst="rect">
            <a:avLst/>
          </a:prstGeom>
          <a:noFill/>
        </p:spPr>
        <p:txBody>
          <a:bodyPr wrap="square" rtlCol="0">
            <a:spAutoFit/>
          </a:bodyPr>
          <a:lstStyle/>
          <a:p>
            <a:pPr algn="just"/>
            <a:r>
              <a:rPr lang="en-US" sz="3600" b="1" dirty="0" smtClean="0">
                <a:solidFill>
                  <a:srgbClr val="FF0000"/>
                </a:solidFill>
                <a:latin typeface="Charukola" pitchFamily="2" charset="0"/>
              </a:rPr>
              <a:t>2017 mv‡ji †mbvevwnbx KZ©„K `gb wbcxob:</a:t>
            </a:r>
            <a:r>
              <a:rPr lang="en-US" sz="2400" b="1" dirty="0" smtClean="0">
                <a:solidFill>
                  <a:srgbClr val="FF0000"/>
                </a:solidFill>
                <a:latin typeface="Charukola" pitchFamily="2" charset="0"/>
              </a:rPr>
              <a:t> </a:t>
            </a:r>
            <a:r>
              <a:rPr lang="bn-IN" sz="2400" dirty="0" smtClean="0">
                <a:latin typeface="NikoshBAN" panose="02000000000000000000" pitchFamily="2" charset="0"/>
                <a:cs typeface="NikoshBAN" panose="02000000000000000000" pitchFamily="2" charset="0"/>
              </a:rPr>
              <a:t>রাখাইনের দুই বছর আগে মিয়ানমারে সহিংসতার মুখে লাখ লাখ রোহিঙ্গা নিজ নিজ ঘরবাড়ি ছেড়ে পালিয়ে এসেছিল বাংলাদেশে। তাদের মধ্যে ৬০% ছিল শিশু। তারা বিশ্ববাসিকে জানিয়েছিল মনের কথা।</a:t>
            </a:r>
            <a:endParaRPr lang="bn-IN"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ppt_x"/>
                                          </p:val>
                                        </p:tav>
                                        <p:tav tm="100000">
                                          <p:val>
                                            <p:strVal val="#ppt_x"/>
                                          </p:val>
                                        </p:tav>
                                      </p:tavLst>
                                    </p:anim>
                                    <p:anim calcmode="lin" valueType="num">
                                      <p:cBhvr additive="base">
                                        <p:cTn id="8" dur="10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1000" fill="hold"/>
                                        <p:tgtEl>
                                          <p:spTgt spid="4"/>
                                        </p:tgtEl>
                                        <p:attrNameLst>
                                          <p:attrName>ppt_x</p:attrName>
                                        </p:attrNameLst>
                                      </p:cBhvr>
                                      <p:tavLst>
                                        <p:tav tm="0">
                                          <p:val>
                                            <p:strVal val="#ppt_x"/>
                                          </p:val>
                                        </p:tav>
                                        <p:tav tm="100000">
                                          <p:val>
                                            <p:strVal val="#ppt_x"/>
                                          </p:val>
                                        </p:tav>
                                      </p:tavLst>
                                    </p:anim>
                                    <p:anim calcmode="lin" valueType="num">
                                      <p:cBhvr additive="base">
                                        <p:cTn id="12"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43000" y="2514600"/>
            <a:ext cx="6934200" cy="707886"/>
          </a:xfrm>
          <a:prstGeom prst="rect">
            <a:avLst/>
          </a:prstGeom>
          <a:noFill/>
        </p:spPr>
        <p:txBody>
          <a:bodyPr wrap="square" rtlCol="0">
            <a:spAutoFit/>
          </a:bodyPr>
          <a:lstStyle/>
          <a:p>
            <a:endParaRPr lang="en-US" sz="4000" b="1" dirty="0">
              <a:latin typeface="Charukola" pitchFamily="2" charset="0"/>
            </a:endParaRPr>
          </a:p>
        </p:txBody>
      </p:sp>
      <p:sp>
        <p:nvSpPr>
          <p:cNvPr id="4" name="TextBox 3"/>
          <p:cNvSpPr txBox="1"/>
          <p:nvPr/>
        </p:nvSpPr>
        <p:spPr>
          <a:xfrm>
            <a:off x="609600" y="1752600"/>
            <a:ext cx="8001000" cy="2492990"/>
          </a:xfrm>
          <a:prstGeom prst="rect">
            <a:avLst/>
          </a:prstGeom>
          <a:noFill/>
        </p:spPr>
        <p:txBody>
          <a:bodyPr wrap="square" rtlCol="0">
            <a:spAutoFit/>
          </a:bodyPr>
          <a:lstStyle/>
          <a:p>
            <a:pPr algn="just"/>
            <a:r>
              <a:rPr lang="en-US" sz="3600" b="1" dirty="0" smtClean="0">
                <a:solidFill>
                  <a:schemeClr val="tx2"/>
                </a:solidFill>
                <a:latin typeface="Charukola" pitchFamily="2" charset="0"/>
              </a:rPr>
              <a:t>1| AvivKv‡bi cZb:</a:t>
            </a:r>
            <a:r>
              <a:rPr lang="en-US" sz="2400" b="1" dirty="0" smtClean="0">
                <a:solidFill>
                  <a:srgbClr val="FF0000"/>
                </a:solidFill>
                <a:latin typeface="Charukola" pitchFamily="2" charset="0"/>
              </a:rPr>
              <a:t> </a:t>
            </a:r>
            <a:r>
              <a:rPr lang="bn-IN" sz="2400" dirty="0" smtClean="0">
                <a:latin typeface="NikoshBAN" panose="02000000000000000000" pitchFamily="2" charset="0"/>
                <a:cs typeface="NikoshBAN" panose="02000000000000000000" pitchFamily="2" charset="0"/>
              </a:rPr>
              <a:t>১৬৬৬ সালে চট্টগ্রামের পতনের পর আরাকান রাজ্য সংকুচিত হয়ে ছোট অঞ্চলে পরিনত হয়। ১৭৩১-১৭৮৪ সালের মধ্যে ১৩ জন রাজা শাসন করে।কোন্দলের সূযোগে ১৭৮৫ সালে মিয়ানমারের রাজা বোদাওফায়া এটি দখল করে মিয়ানমারের করদ রাজ্যে পরিনত করেন।</a:t>
            </a:r>
          </a:p>
          <a:p>
            <a:pPr algn="just"/>
            <a:endParaRPr lang="bn-IN" sz="2400" dirty="0" smtClean="0"/>
          </a:p>
        </p:txBody>
      </p:sp>
      <p:sp>
        <p:nvSpPr>
          <p:cNvPr id="5" name="TextBox 4"/>
          <p:cNvSpPr txBox="1"/>
          <p:nvPr/>
        </p:nvSpPr>
        <p:spPr>
          <a:xfrm>
            <a:off x="609600" y="685800"/>
            <a:ext cx="5791200" cy="1015663"/>
          </a:xfrm>
          <a:prstGeom prst="rect">
            <a:avLst/>
          </a:prstGeom>
          <a:noFill/>
        </p:spPr>
        <p:txBody>
          <a:bodyPr wrap="square" rtlCol="0">
            <a:spAutoFit/>
          </a:bodyPr>
          <a:lstStyle/>
          <a:p>
            <a:r>
              <a:rPr lang="en-US" sz="6000" dirty="0" smtClean="0">
                <a:solidFill>
                  <a:srgbClr val="FF0000"/>
                </a:solidFill>
                <a:latin typeface="Rajon Shoily" pitchFamily="2" charset="0"/>
              </a:rPr>
              <a:t>†ivwn½v msK‡Ui Kvib:</a:t>
            </a:r>
            <a:endParaRPr lang="en-US" sz="6000" dirty="0">
              <a:solidFill>
                <a:srgbClr val="FF0000"/>
              </a:solidFill>
              <a:latin typeface="Rajon Shoily" pitchFamily="2" charset="0"/>
            </a:endParaRPr>
          </a:p>
        </p:txBody>
      </p:sp>
      <p:sp>
        <p:nvSpPr>
          <p:cNvPr id="6" name="TextBox 5"/>
          <p:cNvSpPr txBox="1"/>
          <p:nvPr/>
        </p:nvSpPr>
        <p:spPr>
          <a:xfrm>
            <a:off x="685800" y="3972342"/>
            <a:ext cx="8001000" cy="2123658"/>
          </a:xfrm>
          <a:prstGeom prst="rect">
            <a:avLst/>
          </a:prstGeom>
          <a:noFill/>
        </p:spPr>
        <p:txBody>
          <a:bodyPr wrap="square" rtlCol="0">
            <a:spAutoFit/>
          </a:bodyPr>
          <a:lstStyle/>
          <a:p>
            <a:pPr algn="just"/>
            <a:r>
              <a:rPr lang="en-US" sz="3600" b="1" dirty="0" smtClean="0">
                <a:solidFill>
                  <a:schemeClr val="tx2"/>
                </a:solidFill>
                <a:latin typeface="Charukola" pitchFamily="2" charset="0"/>
              </a:rPr>
              <a:t>2</a:t>
            </a:r>
            <a:r>
              <a:rPr lang="en-US" sz="3600" b="1" dirty="0" smtClean="0">
                <a:solidFill>
                  <a:schemeClr val="tx2"/>
                </a:solidFill>
                <a:latin typeface="Charukola" pitchFamily="2" charset="0"/>
              </a:rPr>
              <a:t>| evg©vi ¯^vqZ¡kvmb:</a:t>
            </a:r>
            <a:r>
              <a:rPr lang="en-US" sz="2400" b="1" dirty="0" smtClean="0">
                <a:solidFill>
                  <a:srgbClr val="FF0000"/>
                </a:solidFill>
                <a:latin typeface="Charukola" pitchFamily="2" charset="0"/>
              </a:rPr>
              <a:t> </a:t>
            </a:r>
            <a:r>
              <a:rPr lang="bn-IN" sz="2400" dirty="0" smtClean="0">
                <a:latin typeface="NikoshBAN" panose="02000000000000000000" pitchFamily="2" charset="0"/>
                <a:cs typeface="NikoshBAN" panose="02000000000000000000" pitchFamily="2" charset="0"/>
              </a:rPr>
              <a:t>১৯৩৭ সালে বার্মাকে হোম রোল দেয়া হয় এবং ব্রিটিশরা মুসলমানদের বাদ দিয়ে বর্মীদের হাতে ক্ষমতা তুলে দেয়। ১৯৪2-৪8 পর্যন্ত মধ্য ওদক্ষিন বার্মা বিশেষ করে আরাকানে অসংখ্য দাঙ্গা-হাঙ্গামা হয়। ৪ জানুয়ারি স্বাধীনতা লাভ করে। </a:t>
            </a:r>
          </a:p>
          <a:p>
            <a:pPr algn="just"/>
            <a:endParaRPr lang="bn-IN"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2000" fill="hold"/>
                                        <p:tgtEl>
                                          <p:spTgt spid="4"/>
                                        </p:tgtEl>
                                        <p:attrNameLst>
                                          <p:attrName>ppt_x</p:attrName>
                                        </p:attrNameLst>
                                      </p:cBhvr>
                                      <p:tavLst>
                                        <p:tav tm="0">
                                          <p:val>
                                            <p:strVal val="#ppt_x"/>
                                          </p:val>
                                        </p:tav>
                                        <p:tav tm="100000">
                                          <p:val>
                                            <p:strVal val="#ppt_x"/>
                                          </p:val>
                                        </p:tav>
                                      </p:tavLst>
                                    </p:anim>
                                    <p:anim calcmode="lin" valueType="num">
                                      <p:cBhvr additive="base">
                                        <p:cTn id="13" dur="2000" fill="hold"/>
                                        <p:tgtEl>
                                          <p:spTgt spid="4"/>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2000" fill="hold"/>
                                        <p:tgtEl>
                                          <p:spTgt spid="6"/>
                                        </p:tgtEl>
                                        <p:attrNameLst>
                                          <p:attrName>ppt_x</p:attrName>
                                        </p:attrNameLst>
                                      </p:cBhvr>
                                      <p:tavLst>
                                        <p:tav tm="0">
                                          <p:val>
                                            <p:strVal val="#ppt_x"/>
                                          </p:val>
                                        </p:tav>
                                        <p:tav tm="100000">
                                          <p:val>
                                            <p:strVal val="#ppt_x"/>
                                          </p:val>
                                        </p:tav>
                                      </p:tavLst>
                                    </p:anim>
                                    <p:anim calcmode="lin" valueType="num">
                                      <p:cBhvr additive="base">
                                        <p:cTn id="17" dur="2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43000" y="2514600"/>
            <a:ext cx="6934200" cy="707886"/>
          </a:xfrm>
          <a:prstGeom prst="rect">
            <a:avLst/>
          </a:prstGeom>
          <a:noFill/>
        </p:spPr>
        <p:txBody>
          <a:bodyPr wrap="square" rtlCol="0">
            <a:spAutoFit/>
          </a:bodyPr>
          <a:lstStyle/>
          <a:p>
            <a:endParaRPr lang="en-US" sz="4000" b="1" dirty="0">
              <a:latin typeface="Charukola" pitchFamily="2" charset="0"/>
            </a:endParaRPr>
          </a:p>
        </p:txBody>
      </p:sp>
      <p:sp>
        <p:nvSpPr>
          <p:cNvPr id="4" name="TextBox 3"/>
          <p:cNvSpPr txBox="1"/>
          <p:nvPr/>
        </p:nvSpPr>
        <p:spPr>
          <a:xfrm>
            <a:off x="609600" y="1752600"/>
            <a:ext cx="8001000" cy="2123658"/>
          </a:xfrm>
          <a:prstGeom prst="rect">
            <a:avLst/>
          </a:prstGeom>
          <a:noFill/>
        </p:spPr>
        <p:txBody>
          <a:bodyPr wrap="square" rtlCol="0">
            <a:spAutoFit/>
          </a:bodyPr>
          <a:lstStyle/>
          <a:p>
            <a:pPr algn="just"/>
            <a:r>
              <a:rPr lang="en-US" sz="3600" b="1" dirty="0" smtClean="0">
                <a:solidFill>
                  <a:schemeClr val="tx2"/>
                </a:solidFill>
                <a:latin typeface="Charukola" pitchFamily="2" charset="0"/>
              </a:rPr>
              <a:t>3</a:t>
            </a:r>
            <a:r>
              <a:rPr lang="en-US" sz="3600" b="1" dirty="0" smtClean="0">
                <a:solidFill>
                  <a:schemeClr val="tx2"/>
                </a:solidFill>
                <a:latin typeface="Charukola" pitchFamily="2" charset="0"/>
              </a:rPr>
              <a:t>| 1942 mv‡ji †ivwn½v MYnZ¨v:</a:t>
            </a:r>
            <a:r>
              <a:rPr lang="en-US" sz="2400" b="1" dirty="0" smtClean="0">
                <a:solidFill>
                  <a:srgbClr val="FF0000"/>
                </a:solidFill>
                <a:latin typeface="Charukola" pitchFamily="2" charset="0"/>
              </a:rPr>
              <a:t> </a:t>
            </a:r>
            <a:r>
              <a:rPr lang="bn-IN" sz="2400" dirty="0" smtClean="0">
                <a:latin typeface="NikoshBAN" panose="02000000000000000000" pitchFamily="2" charset="0"/>
                <a:cs typeface="NikoshBAN" panose="02000000000000000000" pitchFamily="2" charset="0"/>
              </a:rPr>
              <a:t>১৯৪২ সালে দ্বিতীয় বিশ্বযুদ্ধের সময় জাপানিরা ব্রিটিশ ঔপনিবেশিক শাসনের অধীনস্থ বার্মা  দখল করে নেয়। এ সময় স্থানীয়রা জাপানিদের পক্ষ নিয়ে রোহিঙ্গাদের আক্রমন করে। এ সময় ৫ হাজার রোহিঙ্গা হত্যা করে রাখাইনরা।</a:t>
            </a:r>
          </a:p>
          <a:p>
            <a:pPr algn="just"/>
            <a:endParaRPr lang="bn-IN" sz="2400" dirty="0" smtClean="0"/>
          </a:p>
        </p:txBody>
      </p:sp>
      <p:sp>
        <p:nvSpPr>
          <p:cNvPr id="5" name="TextBox 4"/>
          <p:cNvSpPr txBox="1"/>
          <p:nvPr/>
        </p:nvSpPr>
        <p:spPr>
          <a:xfrm>
            <a:off x="609600" y="685800"/>
            <a:ext cx="5791200" cy="1015663"/>
          </a:xfrm>
          <a:prstGeom prst="rect">
            <a:avLst/>
          </a:prstGeom>
          <a:noFill/>
        </p:spPr>
        <p:txBody>
          <a:bodyPr wrap="square" rtlCol="0">
            <a:spAutoFit/>
          </a:bodyPr>
          <a:lstStyle/>
          <a:p>
            <a:r>
              <a:rPr lang="en-US" sz="6000" dirty="0" smtClean="0">
                <a:solidFill>
                  <a:srgbClr val="FF0000"/>
                </a:solidFill>
                <a:latin typeface="Rajon Shoily" pitchFamily="2" charset="0"/>
              </a:rPr>
              <a:t>†ivwn½v msK‡Ui Kvib:</a:t>
            </a:r>
            <a:endParaRPr lang="en-US" sz="6000" dirty="0">
              <a:solidFill>
                <a:srgbClr val="FF0000"/>
              </a:solidFill>
              <a:latin typeface="Rajon Shoily" pitchFamily="2" charset="0"/>
            </a:endParaRPr>
          </a:p>
        </p:txBody>
      </p:sp>
      <p:sp>
        <p:nvSpPr>
          <p:cNvPr id="6" name="TextBox 5"/>
          <p:cNvSpPr txBox="1"/>
          <p:nvPr/>
        </p:nvSpPr>
        <p:spPr>
          <a:xfrm>
            <a:off x="609600" y="3352800"/>
            <a:ext cx="8001000" cy="1754326"/>
          </a:xfrm>
          <a:prstGeom prst="rect">
            <a:avLst/>
          </a:prstGeom>
          <a:noFill/>
        </p:spPr>
        <p:txBody>
          <a:bodyPr wrap="square" rtlCol="0">
            <a:spAutoFit/>
          </a:bodyPr>
          <a:lstStyle/>
          <a:p>
            <a:pPr algn="just"/>
            <a:r>
              <a:rPr lang="en-US" sz="3600" b="1" dirty="0" smtClean="0">
                <a:solidFill>
                  <a:schemeClr val="tx2"/>
                </a:solidFill>
                <a:latin typeface="Charukola" pitchFamily="2" charset="0"/>
              </a:rPr>
              <a:t>4| †ivwn½v‡`i cÖwZ‡kva:</a:t>
            </a:r>
            <a:r>
              <a:rPr lang="en-US" sz="2400" b="1" dirty="0" smtClean="0">
                <a:solidFill>
                  <a:srgbClr val="FF0000"/>
                </a:solidFill>
                <a:latin typeface="Charukola" pitchFamily="2" charset="0"/>
              </a:rPr>
              <a:t> </a:t>
            </a:r>
            <a:r>
              <a:rPr lang="bn-IN" sz="2400" dirty="0" smtClean="0">
                <a:latin typeface="NikoshBAN" panose="02000000000000000000" pitchFamily="2" charset="0"/>
                <a:cs typeface="NikoshBAN" panose="02000000000000000000" pitchFamily="2" charset="0"/>
              </a:rPr>
              <a:t>প্রতিশোধ হিসেবে রোহিঙ্গারা ২০ হাজার রাখাইদের হত্যা করে।</a:t>
            </a:r>
          </a:p>
          <a:p>
            <a:pPr algn="just"/>
            <a:endParaRPr lang="bn-IN" sz="2400" dirty="0" smtClean="0">
              <a:latin typeface="NikoshBAN" panose="02000000000000000000" pitchFamily="2" charset="0"/>
              <a:cs typeface="NikoshBAN" panose="02000000000000000000" pitchFamily="2" charset="0"/>
            </a:endParaRPr>
          </a:p>
          <a:p>
            <a:pPr algn="just"/>
            <a:endParaRPr lang="bn-IN" sz="2400" dirty="0" smtClean="0"/>
          </a:p>
        </p:txBody>
      </p:sp>
      <p:sp>
        <p:nvSpPr>
          <p:cNvPr id="7" name="TextBox 6"/>
          <p:cNvSpPr txBox="1"/>
          <p:nvPr/>
        </p:nvSpPr>
        <p:spPr>
          <a:xfrm>
            <a:off x="609600" y="4341674"/>
            <a:ext cx="8001000" cy="1754326"/>
          </a:xfrm>
          <a:prstGeom prst="rect">
            <a:avLst/>
          </a:prstGeom>
          <a:noFill/>
        </p:spPr>
        <p:txBody>
          <a:bodyPr wrap="square" rtlCol="0">
            <a:spAutoFit/>
          </a:bodyPr>
          <a:lstStyle/>
          <a:p>
            <a:pPr algn="just"/>
            <a:r>
              <a:rPr lang="en-US" sz="3600" b="1" dirty="0" smtClean="0">
                <a:solidFill>
                  <a:schemeClr val="tx2"/>
                </a:solidFill>
                <a:latin typeface="Charukola" pitchFamily="2" charset="0"/>
              </a:rPr>
              <a:t>5</a:t>
            </a:r>
            <a:r>
              <a:rPr lang="en-US" sz="3600" b="1" dirty="0" smtClean="0">
                <a:solidFill>
                  <a:schemeClr val="tx2"/>
                </a:solidFill>
                <a:latin typeface="Charukola" pitchFamily="2" charset="0"/>
              </a:rPr>
              <a:t>| †b BD‡bi ÿgZv `Lj:</a:t>
            </a:r>
            <a:r>
              <a:rPr lang="en-US" sz="2400" b="1" dirty="0" smtClean="0">
                <a:solidFill>
                  <a:srgbClr val="FF0000"/>
                </a:solidFill>
                <a:latin typeface="Charukola" pitchFamily="2" charset="0"/>
              </a:rPr>
              <a:t> </a:t>
            </a:r>
            <a:r>
              <a:rPr lang="bn-IN" sz="2400" dirty="0" smtClean="0">
                <a:latin typeface="NikoshBAN" panose="02000000000000000000" pitchFamily="2" charset="0"/>
                <a:cs typeface="NikoshBAN" panose="02000000000000000000" pitchFamily="2" charset="0"/>
              </a:rPr>
              <a:t>১৯৬২সালে সামরিক শাসক নে ইউন ক্ষমতা দখল করে মুসলিম রোহিঙ্গাদের প্রতি কঠোর মনোভাব গ্রহন করেন।গৃহীত সুবিধাসমূহ বাতিল করেন।</a:t>
            </a:r>
          </a:p>
          <a:p>
            <a:pPr algn="just"/>
            <a:endParaRPr lang="bn-IN"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ppt_x"/>
                                          </p:val>
                                        </p:tav>
                                        <p:tav tm="100000">
                                          <p:val>
                                            <p:strVal val="#ppt_x"/>
                                          </p:val>
                                        </p:tav>
                                      </p:tavLst>
                                    </p:anim>
                                    <p:anim calcmode="lin" valueType="num">
                                      <p:cBhvr additive="base">
                                        <p:cTn id="8" dur="20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2000" fill="hold"/>
                                        <p:tgtEl>
                                          <p:spTgt spid="7"/>
                                        </p:tgtEl>
                                        <p:attrNameLst>
                                          <p:attrName>ppt_x</p:attrName>
                                        </p:attrNameLst>
                                      </p:cBhvr>
                                      <p:tavLst>
                                        <p:tav tm="0">
                                          <p:val>
                                            <p:strVal val="#ppt_x"/>
                                          </p:val>
                                        </p:tav>
                                        <p:tav tm="100000">
                                          <p:val>
                                            <p:strVal val="#ppt_x"/>
                                          </p:val>
                                        </p:tav>
                                      </p:tavLst>
                                    </p:anim>
                                    <p:anim calcmode="lin" valueType="num">
                                      <p:cBhvr additive="base">
                                        <p:cTn id="12" dur="20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2000" fill="hold"/>
                                        <p:tgtEl>
                                          <p:spTgt spid="6"/>
                                        </p:tgtEl>
                                        <p:attrNameLst>
                                          <p:attrName>ppt_x</p:attrName>
                                        </p:attrNameLst>
                                      </p:cBhvr>
                                      <p:tavLst>
                                        <p:tav tm="0">
                                          <p:val>
                                            <p:strVal val="#ppt_x"/>
                                          </p:val>
                                        </p:tav>
                                        <p:tav tm="100000">
                                          <p:val>
                                            <p:strVal val="#ppt_x"/>
                                          </p:val>
                                        </p:tav>
                                      </p:tavLst>
                                    </p:anim>
                                    <p:anim calcmode="lin" valueType="num">
                                      <p:cBhvr additive="base">
                                        <p:cTn id="16" dur="2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43000" y="2514600"/>
            <a:ext cx="6934200" cy="707886"/>
          </a:xfrm>
          <a:prstGeom prst="rect">
            <a:avLst/>
          </a:prstGeom>
          <a:noFill/>
        </p:spPr>
        <p:txBody>
          <a:bodyPr wrap="square" rtlCol="0">
            <a:spAutoFit/>
          </a:bodyPr>
          <a:lstStyle/>
          <a:p>
            <a:endParaRPr lang="en-US" sz="4000" b="1" dirty="0">
              <a:latin typeface="Charukola" pitchFamily="2" charset="0"/>
            </a:endParaRPr>
          </a:p>
        </p:txBody>
      </p:sp>
      <p:sp>
        <p:nvSpPr>
          <p:cNvPr id="4" name="TextBox 3"/>
          <p:cNvSpPr txBox="1"/>
          <p:nvPr/>
        </p:nvSpPr>
        <p:spPr>
          <a:xfrm>
            <a:off x="609600" y="1752600"/>
            <a:ext cx="8001000" cy="4401205"/>
          </a:xfrm>
          <a:prstGeom prst="rect">
            <a:avLst/>
          </a:prstGeom>
          <a:noFill/>
        </p:spPr>
        <p:txBody>
          <a:bodyPr wrap="square" rtlCol="0">
            <a:spAutoFit/>
          </a:bodyPr>
          <a:lstStyle/>
          <a:p>
            <a:pPr algn="just"/>
            <a:r>
              <a:rPr lang="en-US" sz="3600" b="1" dirty="0" smtClean="0">
                <a:solidFill>
                  <a:schemeClr val="tx2"/>
                </a:solidFill>
                <a:latin typeface="Charukola" pitchFamily="2" charset="0"/>
              </a:rPr>
              <a:t>6| 1982 mv‡ji bvMwiKZ¡ AvBb cvm: </a:t>
            </a:r>
            <a:r>
              <a:rPr lang="bn-IN" sz="2400" dirty="0" smtClean="0">
                <a:latin typeface="NikoshBAN" panose="02000000000000000000" pitchFamily="2" charset="0"/>
                <a:cs typeface="NikoshBAN" panose="02000000000000000000" pitchFamily="2" charset="0"/>
              </a:rPr>
              <a:t>১৯৮২ </a:t>
            </a:r>
            <a:r>
              <a:rPr lang="bn-IN" sz="2400" dirty="0" smtClean="0">
                <a:latin typeface="NikoshBAN" panose="02000000000000000000" pitchFamily="2" charset="0"/>
                <a:cs typeface="NikoshBAN" panose="02000000000000000000" pitchFamily="2" charset="0"/>
              </a:rPr>
              <a:t>সালে সামরিক জান্তা নাগরিকত্ব আইন পাস করে। এই আইনে তিন ধরনের নাগরিকত্বের বিধান রাখা হয়। পূ্ণাঙ্গঁ ,সহযোগী ও </a:t>
            </a:r>
            <a:r>
              <a:rPr lang="bn-IN" sz="2400" dirty="0" smtClean="0">
                <a:latin typeface="NikoshBAN" panose="02000000000000000000" pitchFamily="2" charset="0"/>
                <a:cs typeface="NikoshBAN" panose="02000000000000000000" pitchFamily="2" charset="0"/>
              </a:rPr>
              <a:t>অভিবাসী।</a:t>
            </a:r>
            <a:endParaRPr lang="en-US" sz="2400" dirty="0" smtClean="0">
              <a:latin typeface="NikoshBAN" panose="02000000000000000000" pitchFamily="2" charset="0"/>
              <a:cs typeface="NikoshBAN" panose="02000000000000000000" pitchFamily="2" charset="0"/>
            </a:endParaRPr>
          </a:p>
          <a:p>
            <a:pPr algn="just"/>
            <a:endParaRPr lang="bn-IN" sz="2400" dirty="0" smtClean="0">
              <a:latin typeface="NikoshBAN" panose="02000000000000000000" pitchFamily="2" charset="0"/>
              <a:cs typeface="NikoshBAN" panose="02000000000000000000" pitchFamily="2" charset="0"/>
            </a:endParaRPr>
          </a:p>
          <a:p>
            <a:r>
              <a:rPr lang="en-US" sz="3600" b="1" dirty="0" smtClean="0">
                <a:solidFill>
                  <a:schemeClr val="tx2"/>
                </a:solidFill>
                <a:latin typeface="Charukola" pitchFamily="2" charset="0"/>
              </a:rPr>
              <a:t>7| bvMwiK KvW© ewÂZ: </a:t>
            </a:r>
            <a:r>
              <a:rPr lang="bn-IN" sz="2400" dirty="0" smtClean="0">
                <a:latin typeface="NikoshBAN" panose="02000000000000000000" pitchFamily="2" charset="0"/>
                <a:cs typeface="NikoshBAN" panose="02000000000000000000" pitchFamily="2" charset="0"/>
              </a:rPr>
              <a:t>১৯৮৯ </a:t>
            </a:r>
            <a:r>
              <a:rPr lang="bn-IN" sz="2400" dirty="0" smtClean="0">
                <a:latin typeface="NikoshBAN" panose="02000000000000000000" pitchFamily="2" charset="0"/>
                <a:cs typeface="NikoshBAN" panose="02000000000000000000" pitchFamily="2" charset="0"/>
              </a:rPr>
              <a:t>সাল থেকে মায়ানমারে ৩ ধরনের নাগরিক কার্ডের প্রচলন করা হয়। পূ্ণাঙ্গঁ -গোলাপী ,সহযোগী-নীল ও অভিবাসী-সবুজ। কিন্তু রোহিঙ্গাদের কোন কার্ড দেয়া হয় নি।</a:t>
            </a:r>
            <a:endParaRPr lang="en-US" sz="2400" dirty="0" smtClean="0">
              <a:latin typeface="NikoshBAN" panose="02000000000000000000" pitchFamily="2" charset="0"/>
              <a:cs typeface="NikoshBAN" panose="02000000000000000000" pitchFamily="2" charset="0"/>
            </a:endParaRPr>
          </a:p>
          <a:p>
            <a:endParaRPr lang="bn-IN" sz="2400" dirty="0" smtClean="0">
              <a:latin typeface="NikoshBAN" panose="02000000000000000000" pitchFamily="2" charset="0"/>
              <a:cs typeface="NikoshBAN" panose="02000000000000000000" pitchFamily="2" charset="0"/>
            </a:endParaRPr>
          </a:p>
          <a:p>
            <a:r>
              <a:rPr lang="en-US" sz="4000" b="1" dirty="0" smtClean="0">
                <a:solidFill>
                  <a:schemeClr val="tx2"/>
                </a:solidFill>
                <a:latin typeface="Charukola" pitchFamily="2" charset="0"/>
                <a:cs typeface="NikoshBAN" panose="02000000000000000000" pitchFamily="2" charset="0"/>
              </a:rPr>
              <a:t>8| wbw`©ó MÖv‡g e›`x: </a:t>
            </a:r>
            <a:r>
              <a:rPr lang="bn-IN" sz="2400" dirty="0" smtClean="0">
                <a:latin typeface="NikoshBAN" panose="02000000000000000000" pitchFamily="2" charset="0"/>
                <a:cs typeface="NikoshBAN" panose="02000000000000000000" pitchFamily="2" charset="0"/>
              </a:rPr>
              <a:t>রোহিঙ্গারা </a:t>
            </a:r>
            <a:r>
              <a:rPr lang="bn-IN" sz="2400" dirty="0" smtClean="0">
                <a:latin typeface="NikoshBAN" panose="02000000000000000000" pitchFamily="2" charset="0"/>
                <a:cs typeface="NikoshBAN" panose="02000000000000000000" pitchFamily="2" charset="0"/>
              </a:rPr>
              <a:t>নিজ গ্রামে বন্দি । গ্রামের বাইরে যেতে হলে নাসাকার </a:t>
            </a:r>
            <a:r>
              <a:rPr lang="bn-IN" sz="2400" dirty="0" smtClean="0">
                <a:latin typeface="NikoshBAN" panose="02000000000000000000" pitchFamily="2" charset="0"/>
                <a:cs typeface="NikoshBAN" panose="02000000000000000000" pitchFamily="2" charset="0"/>
              </a:rPr>
              <a:t>কাছ</a:t>
            </a:r>
            <a:r>
              <a:rPr lang="en-US" sz="2400" dirty="0" smtClean="0">
                <a:latin typeface="NikoshBAN" panose="02000000000000000000" pitchFamily="2" charset="0"/>
                <a:cs typeface="NikoshBAN" panose="02000000000000000000" pitchFamily="2" charset="0"/>
              </a:rPr>
              <a:t> </a:t>
            </a:r>
            <a:r>
              <a:rPr lang="bn-IN" sz="2400" dirty="0" smtClean="0">
                <a:latin typeface="NikoshBAN" panose="02000000000000000000" pitchFamily="2" charset="0"/>
                <a:cs typeface="NikoshBAN" panose="02000000000000000000" pitchFamily="2" charset="0"/>
              </a:rPr>
              <a:t>থেকে </a:t>
            </a:r>
            <a:r>
              <a:rPr lang="bn-IN" sz="2400" dirty="0" smtClean="0">
                <a:latin typeface="NikoshBAN" panose="02000000000000000000" pitchFamily="2" charset="0"/>
                <a:cs typeface="NikoshBAN" panose="02000000000000000000" pitchFamily="2" charset="0"/>
              </a:rPr>
              <a:t>ট্রাভেল পাস নিতে হয়।</a:t>
            </a:r>
            <a:endParaRPr lang="bn-IN" sz="2400" dirty="0" smtClean="0"/>
          </a:p>
        </p:txBody>
      </p:sp>
      <p:sp>
        <p:nvSpPr>
          <p:cNvPr id="5" name="TextBox 4"/>
          <p:cNvSpPr txBox="1"/>
          <p:nvPr/>
        </p:nvSpPr>
        <p:spPr>
          <a:xfrm>
            <a:off x="609600" y="685800"/>
            <a:ext cx="5791200" cy="1015663"/>
          </a:xfrm>
          <a:prstGeom prst="rect">
            <a:avLst/>
          </a:prstGeom>
          <a:noFill/>
        </p:spPr>
        <p:txBody>
          <a:bodyPr wrap="square" rtlCol="0">
            <a:spAutoFit/>
          </a:bodyPr>
          <a:lstStyle/>
          <a:p>
            <a:r>
              <a:rPr lang="en-US" sz="6000" dirty="0" smtClean="0">
                <a:solidFill>
                  <a:srgbClr val="FF0000"/>
                </a:solidFill>
                <a:latin typeface="Rajon Shoily" pitchFamily="2" charset="0"/>
              </a:rPr>
              <a:t>†ivwn½v msK‡Ui Kvib:</a:t>
            </a:r>
            <a:endParaRPr lang="en-US" sz="6000" dirty="0">
              <a:solidFill>
                <a:srgbClr val="FF0000"/>
              </a:solidFill>
              <a:latin typeface="Rajon Shoily"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43000" y="2514600"/>
            <a:ext cx="6934200" cy="707886"/>
          </a:xfrm>
          <a:prstGeom prst="rect">
            <a:avLst/>
          </a:prstGeom>
          <a:noFill/>
        </p:spPr>
        <p:txBody>
          <a:bodyPr wrap="square" rtlCol="0">
            <a:spAutoFit/>
          </a:bodyPr>
          <a:lstStyle/>
          <a:p>
            <a:endParaRPr lang="en-US" sz="4000" b="1" dirty="0">
              <a:latin typeface="Charukola" pitchFamily="2" charset="0"/>
            </a:endParaRPr>
          </a:p>
        </p:txBody>
      </p:sp>
      <p:sp>
        <p:nvSpPr>
          <p:cNvPr id="4" name="TextBox 3"/>
          <p:cNvSpPr txBox="1"/>
          <p:nvPr/>
        </p:nvSpPr>
        <p:spPr>
          <a:xfrm>
            <a:off x="609600" y="2199144"/>
            <a:ext cx="8001000" cy="2677656"/>
          </a:xfrm>
          <a:prstGeom prst="rect">
            <a:avLst/>
          </a:prstGeom>
          <a:noFill/>
        </p:spPr>
        <p:txBody>
          <a:bodyPr wrap="square" rtlCol="0">
            <a:spAutoFit/>
          </a:bodyPr>
          <a:lstStyle/>
          <a:p>
            <a:pPr algn="just"/>
            <a:r>
              <a:rPr lang="en-US" sz="3600" b="1" dirty="0" smtClean="0">
                <a:solidFill>
                  <a:schemeClr val="tx2"/>
                </a:solidFill>
                <a:latin typeface="Charukola" pitchFamily="2" charset="0"/>
              </a:rPr>
              <a:t>9| we‡q‡Z euvav: </a:t>
            </a:r>
            <a:r>
              <a:rPr lang="bn-IN" sz="2400" dirty="0" smtClean="0">
                <a:latin typeface="NikoshBAN" panose="02000000000000000000" pitchFamily="2" charset="0"/>
                <a:cs typeface="NikoshBAN" panose="02000000000000000000" pitchFamily="2" charset="0"/>
              </a:rPr>
              <a:t>১৯৯০ </a:t>
            </a:r>
            <a:r>
              <a:rPr lang="bn-IN" sz="2400" dirty="0" smtClean="0">
                <a:latin typeface="NikoshBAN" panose="02000000000000000000" pitchFamily="2" charset="0"/>
                <a:cs typeface="NikoshBAN" panose="02000000000000000000" pitchFamily="2" charset="0"/>
              </a:rPr>
              <a:t>সালের আইন অনুযায়ী সরকারী অনুমোদনের মাধ্যমে বিয়ে করতে হয়</a:t>
            </a:r>
            <a:r>
              <a:rPr lang="bn-IN" sz="2400" dirty="0" smtClean="0">
                <a:latin typeface="NikoshBAN" panose="02000000000000000000" pitchFamily="2" charset="0"/>
                <a:cs typeface="NikoshBAN" panose="02000000000000000000" pitchFamily="2" charset="0"/>
              </a:rPr>
              <a:t>।</a:t>
            </a:r>
            <a:endParaRPr lang="en-US" sz="2400" dirty="0" smtClean="0">
              <a:latin typeface="NikoshBAN" panose="02000000000000000000" pitchFamily="2" charset="0"/>
              <a:cs typeface="NikoshBAN" panose="02000000000000000000" pitchFamily="2" charset="0"/>
            </a:endParaRPr>
          </a:p>
          <a:p>
            <a:pPr algn="just"/>
            <a:endParaRPr lang="bn-IN" sz="2400" dirty="0" smtClean="0">
              <a:latin typeface="NikoshBAN" panose="02000000000000000000" pitchFamily="2" charset="0"/>
              <a:cs typeface="NikoshBAN" panose="02000000000000000000" pitchFamily="2" charset="0"/>
            </a:endParaRPr>
          </a:p>
          <a:p>
            <a:r>
              <a:rPr lang="en-US" sz="3600" b="1" dirty="0" smtClean="0">
                <a:solidFill>
                  <a:schemeClr val="tx2"/>
                </a:solidFill>
                <a:latin typeface="Charukola" pitchFamily="2" charset="0"/>
              </a:rPr>
              <a:t>10| wkÿv I wPwKrmvq mxwgZ AvKvi: </a:t>
            </a:r>
            <a:r>
              <a:rPr lang="bn-IN" sz="2400" dirty="0" smtClean="0">
                <a:latin typeface="NikoshBAN" panose="02000000000000000000" pitchFamily="2" charset="0"/>
                <a:cs typeface="NikoshBAN" panose="02000000000000000000" pitchFamily="2" charset="0"/>
              </a:rPr>
              <a:t>রোহিঙ্গাদের জন্য স্বাস্থ্যকেন্দ্রে নিয়ন্ত্রিত সাস্থ্যসেবা চালু আছে</a:t>
            </a:r>
            <a:r>
              <a:rPr lang="bn-IN" sz="2400" dirty="0" smtClean="0">
                <a:latin typeface="NikoshBAN" panose="02000000000000000000" pitchFamily="2" charset="0"/>
                <a:cs typeface="NikoshBAN" panose="02000000000000000000" pitchFamily="2" charset="0"/>
              </a:rPr>
              <a:t>।</a:t>
            </a:r>
            <a:endParaRPr lang="en-US" sz="2400" dirty="0" smtClean="0">
              <a:latin typeface="NikoshBAN" panose="02000000000000000000" pitchFamily="2" charset="0"/>
              <a:cs typeface="NikoshBAN" panose="02000000000000000000" pitchFamily="2" charset="0"/>
            </a:endParaRPr>
          </a:p>
          <a:p>
            <a:endParaRPr lang="bn-IN" sz="2400" dirty="0" smtClean="0">
              <a:latin typeface="NikoshBAN" panose="02000000000000000000" pitchFamily="2" charset="0"/>
              <a:cs typeface="NikoshBAN" panose="02000000000000000000" pitchFamily="2" charset="0"/>
            </a:endParaRPr>
          </a:p>
        </p:txBody>
      </p:sp>
      <p:sp>
        <p:nvSpPr>
          <p:cNvPr id="5" name="TextBox 4"/>
          <p:cNvSpPr txBox="1"/>
          <p:nvPr/>
        </p:nvSpPr>
        <p:spPr>
          <a:xfrm>
            <a:off x="609600" y="889337"/>
            <a:ext cx="5791200" cy="1015663"/>
          </a:xfrm>
          <a:prstGeom prst="rect">
            <a:avLst/>
          </a:prstGeom>
          <a:noFill/>
        </p:spPr>
        <p:txBody>
          <a:bodyPr wrap="square" rtlCol="0">
            <a:spAutoFit/>
          </a:bodyPr>
          <a:lstStyle/>
          <a:p>
            <a:r>
              <a:rPr lang="en-US" sz="6000" dirty="0" smtClean="0">
                <a:solidFill>
                  <a:srgbClr val="FF0000"/>
                </a:solidFill>
                <a:latin typeface="Rajon Shoily" pitchFamily="2" charset="0"/>
              </a:rPr>
              <a:t>†ivwn½v msK‡Ui Kvib:</a:t>
            </a:r>
            <a:endParaRPr lang="en-US" sz="6000" dirty="0">
              <a:solidFill>
                <a:srgbClr val="FF0000"/>
              </a:solidFill>
              <a:latin typeface="Rajon Shoily"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43000" y="2514600"/>
            <a:ext cx="6934200" cy="707886"/>
          </a:xfrm>
          <a:prstGeom prst="rect">
            <a:avLst/>
          </a:prstGeom>
          <a:noFill/>
        </p:spPr>
        <p:txBody>
          <a:bodyPr wrap="square" rtlCol="0">
            <a:spAutoFit/>
          </a:bodyPr>
          <a:lstStyle/>
          <a:p>
            <a:endParaRPr lang="en-US" sz="4000" b="1" dirty="0">
              <a:latin typeface="Charukola" pitchFamily="2" charset="0"/>
            </a:endParaRPr>
          </a:p>
        </p:txBody>
      </p:sp>
      <p:sp>
        <p:nvSpPr>
          <p:cNvPr id="4" name="TextBox 3"/>
          <p:cNvSpPr txBox="1"/>
          <p:nvPr/>
        </p:nvSpPr>
        <p:spPr>
          <a:xfrm>
            <a:off x="609600" y="2234148"/>
            <a:ext cx="8001000" cy="3785652"/>
          </a:xfrm>
          <a:prstGeom prst="rect">
            <a:avLst/>
          </a:prstGeom>
          <a:noFill/>
        </p:spPr>
        <p:txBody>
          <a:bodyPr wrap="square" rtlCol="0">
            <a:spAutoFit/>
          </a:bodyPr>
          <a:lstStyle/>
          <a:p>
            <a:r>
              <a:rPr lang="en-US" sz="3600" b="1" dirty="0" smtClean="0">
                <a:solidFill>
                  <a:schemeClr val="tx2"/>
                </a:solidFill>
                <a:latin typeface="Charukola" pitchFamily="2" charset="0"/>
              </a:rPr>
              <a:t>1</a:t>
            </a:r>
            <a:r>
              <a:rPr lang="en-US" sz="3600" b="1" dirty="0" smtClean="0">
                <a:solidFill>
                  <a:schemeClr val="tx2"/>
                </a:solidFill>
                <a:latin typeface="Charukola" pitchFamily="2" charset="0"/>
              </a:rPr>
              <a:t>| `xN©‡gqv`x A_©‰bwZK Pvc e„w×: </a:t>
            </a:r>
            <a:r>
              <a:rPr lang="bn-IN" sz="2400" dirty="0" smtClean="0">
                <a:latin typeface="NikoshBAN" panose="02000000000000000000" pitchFamily="2" charset="0"/>
                <a:cs typeface="NikoshBAN" panose="02000000000000000000" pitchFamily="2" charset="0"/>
              </a:rPr>
              <a:t>বাংলাদেশের </a:t>
            </a:r>
            <a:r>
              <a:rPr lang="bn-IN" sz="2400" dirty="0" smtClean="0">
                <a:latin typeface="NikoshBAN" panose="02000000000000000000" pitchFamily="2" charset="0"/>
                <a:cs typeface="NikoshBAN" panose="02000000000000000000" pitchFamily="2" charset="0"/>
              </a:rPr>
              <a:t>মানুষের মাথাপিছু আয় প্রায় ৭০০ ডলার। রোহিঙ্গাদের ব্যয় থাকলে ও বৈধভাবে আয়ের উৎস নেই।এই রোহিঙ্গাদের পেছনে সরকারের ব্যয় হবে বছরে ৪৯ কোটি টাকা।যা অর্থনীতির চাকা সচল রাখতে প্রতিবন্ধকতা হিসেবে কাজ করে।</a:t>
            </a:r>
          </a:p>
          <a:p>
            <a:r>
              <a:rPr lang="en-US" sz="3600" b="1" dirty="0" smtClean="0">
                <a:solidFill>
                  <a:schemeClr val="tx2"/>
                </a:solidFill>
                <a:latin typeface="Charukola" pitchFamily="2" charset="0"/>
              </a:rPr>
              <a:t>2</a:t>
            </a:r>
            <a:r>
              <a:rPr lang="en-US" sz="3600" b="1" dirty="0" smtClean="0">
                <a:solidFill>
                  <a:schemeClr val="tx2"/>
                </a:solidFill>
                <a:latin typeface="Charukola" pitchFamily="2" charset="0"/>
              </a:rPr>
              <a:t>| ¯^v¯’¨ SuywK I AcÖZzj ¯^v¯’¨e¨e¯’v: </a:t>
            </a:r>
            <a:r>
              <a:rPr lang="bn-IN" sz="2400" dirty="0" smtClean="0">
                <a:latin typeface="NikoshBAN" panose="02000000000000000000" pitchFamily="2" charset="0"/>
                <a:cs typeface="NikoshBAN" panose="02000000000000000000" pitchFamily="2" charset="0"/>
              </a:rPr>
              <a:t>রোহিঙ্গাদের </a:t>
            </a:r>
            <a:r>
              <a:rPr lang="bn-IN" sz="2400" dirty="0" smtClean="0">
                <a:latin typeface="NikoshBAN" panose="02000000000000000000" pitchFamily="2" charset="0"/>
                <a:cs typeface="NikoshBAN" panose="02000000000000000000" pitchFamily="2" charset="0"/>
              </a:rPr>
              <a:t>মধ্যে</a:t>
            </a:r>
            <a:r>
              <a:rPr lang="en-US" sz="2400" dirty="0" smtClean="0">
                <a:latin typeface="NikoshBAN" panose="02000000000000000000" pitchFamily="2" charset="0"/>
                <a:cs typeface="NikoshBAN" panose="02000000000000000000" pitchFamily="2" charset="0"/>
              </a:rPr>
              <a:t> </a:t>
            </a:r>
            <a:r>
              <a:rPr lang="en-US" sz="2400" dirty="0" smtClean="0">
                <a:latin typeface="Times New Roman" panose="02020603050405020304" pitchFamily="18" charset="0"/>
                <a:cs typeface="Times New Roman" panose="02020603050405020304" pitchFamily="18" charset="0"/>
              </a:rPr>
              <a:t>HIV Positive</a:t>
            </a:r>
            <a:r>
              <a:rPr lang="en-US" sz="2400" dirty="0" smtClean="0">
                <a:latin typeface="NikoshBAN" panose="02000000000000000000" pitchFamily="2" charset="0"/>
                <a:cs typeface="NikoshBAN" panose="02000000000000000000" pitchFamily="2" charset="0"/>
              </a:rPr>
              <a:t>রোগীর সংখ্যা বাড়ছে।ফলে </a:t>
            </a:r>
            <a:r>
              <a:rPr lang="en-US" sz="2400" dirty="0" smtClean="0">
                <a:latin typeface="Times New Roman" panose="02020603050405020304" pitchFamily="18" charset="0"/>
                <a:cs typeface="Times New Roman" panose="02020603050405020304" pitchFamily="18" charset="0"/>
              </a:rPr>
              <a:t>AIDS </a:t>
            </a:r>
            <a:r>
              <a:rPr lang="en-US" sz="2400" dirty="0" smtClean="0">
                <a:latin typeface="NikoshBAN" panose="02000000000000000000" pitchFamily="2" charset="0"/>
                <a:cs typeface="NikoshBAN" panose="02000000000000000000" pitchFamily="2" charset="0"/>
              </a:rPr>
              <a:t>এর ঝুকি বাড়ছে।</a:t>
            </a:r>
            <a:endParaRPr lang="bn-IN" sz="2000" dirty="0" smtClean="0">
              <a:latin typeface="NikoshBAN" panose="02000000000000000000" pitchFamily="2" charset="0"/>
              <a:cs typeface="NikoshBAN" panose="02000000000000000000" pitchFamily="2" charset="0"/>
            </a:endParaRPr>
          </a:p>
          <a:p>
            <a:endParaRPr lang="bn-IN" sz="2400" dirty="0" smtClean="0">
              <a:latin typeface="NikoshBAN" panose="02000000000000000000" pitchFamily="2" charset="0"/>
              <a:cs typeface="NikoshBAN" panose="02000000000000000000" pitchFamily="2" charset="0"/>
            </a:endParaRPr>
          </a:p>
        </p:txBody>
      </p:sp>
      <p:sp>
        <p:nvSpPr>
          <p:cNvPr id="5" name="TextBox 4"/>
          <p:cNvSpPr txBox="1"/>
          <p:nvPr/>
        </p:nvSpPr>
        <p:spPr>
          <a:xfrm>
            <a:off x="609600" y="981670"/>
            <a:ext cx="7772400" cy="923330"/>
          </a:xfrm>
          <a:prstGeom prst="rect">
            <a:avLst/>
          </a:prstGeom>
          <a:noFill/>
        </p:spPr>
        <p:txBody>
          <a:bodyPr wrap="square" rtlCol="0">
            <a:spAutoFit/>
          </a:bodyPr>
          <a:lstStyle/>
          <a:p>
            <a:r>
              <a:rPr lang="en-US" sz="5400" dirty="0" smtClean="0">
                <a:solidFill>
                  <a:srgbClr val="FF0000"/>
                </a:solidFill>
                <a:latin typeface="Rajon Shoily" pitchFamily="2" charset="0"/>
              </a:rPr>
              <a:t>evsjv‡`‡k †ivwn½v msK‡Ui cÖfve:</a:t>
            </a:r>
            <a:endParaRPr lang="en-US" sz="5400" dirty="0">
              <a:solidFill>
                <a:srgbClr val="FF0000"/>
              </a:solidFill>
              <a:latin typeface="Rajon Shoily"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43000" y="2514600"/>
            <a:ext cx="6934200" cy="707886"/>
          </a:xfrm>
          <a:prstGeom prst="rect">
            <a:avLst/>
          </a:prstGeom>
          <a:noFill/>
        </p:spPr>
        <p:txBody>
          <a:bodyPr wrap="square" rtlCol="0">
            <a:spAutoFit/>
          </a:bodyPr>
          <a:lstStyle/>
          <a:p>
            <a:endParaRPr lang="en-US" sz="4000" b="1" dirty="0">
              <a:latin typeface="Charukola" pitchFamily="2" charset="0"/>
            </a:endParaRPr>
          </a:p>
        </p:txBody>
      </p:sp>
      <p:sp>
        <p:nvSpPr>
          <p:cNvPr id="4" name="TextBox 3"/>
          <p:cNvSpPr txBox="1"/>
          <p:nvPr/>
        </p:nvSpPr>
        <p:spPr>
          <a:xfrm>
            <a:off x="457200" y="2209800"/>
            <a:ext cx="4648200" cy="3785652"/>
          </a:xfrm>
          <a:prstGeom prst="rect">
            <a:avLst/>
          </a:prstGeom>
          <a:noFill/>
        </p:spPr>
        <p:txBody>
          <a:bodyPr wrap="square" rtlCol="0">
            <a:spAutoFit/>
          </a:bodyPr>
          <a:lstStyle/>
          <a:p>
            <a:pPr marL="285750" indent="-285750"/>
            <a:r>
              <a:rPr lang="en-US" sz="3600" b="1" dirty="0" smtClean="0">
                <a:solidFill>
                  <a:schemeClr val="tx2"/>
                </a:solidFill>
                <a:latin typeface="Charukola" pitchFamily="2" charset="0"/>
              </a:rPr>
              <a:t>3| †fŠMwjK, mvgwRK I ivR‰bwZK SuywK: </a:t>
            </a:r>
          </a:p>
          <a:p>
            <a:pPr marL="285750" indent="-285750">
              <a:buFont typeface="Arial" pitchFamily="34" charset="0"/>
              <a:buChar char="•"/>
            </a:pPr>
            <a:r>
              <a:rPr lang="bn-IN" sz="2400" dirty="0" smtClean="0">
                <a:latin typeface="NikoshBAN" panose="02000000000000000000" pitchFamily="2" charset="0"/>
                <a:cs typeface="NikoshBAN" panose="02000000000000000000" pitchFamily="2" charset="0"/>
              </a:rPr>
              <a:t>রাজনৈতিক </a:t>
            </a:r>
            <a:r>
              <a:rPr lang="bn-IN" sz="2400" dirty="0" smtClean="0">
                <a:latin typeface="NikoshBAN" panose="02000000000000000000" pitchFamily="2" charset="0"/>
                <a:cs typeface="NikoshBAN" panose="02000000000000000000" pitchFamily="2" charset="0"/>
              </a:rPr>
              <a:t>দলগুলো কর্মী যোগাতে যুবকদের কাছে টানছে</a:t>
            </a:r>
            <a:r>
              <a:rPr lang="bn-IN" sz="2400" dirty="0" smtClean="0">
                <a:latin typeface="NikoshBAN" panose="02000000000000000000" pitchFamily="2" charset="0"/>
                <a:cs typeface="NikoshBAN" panose="02000000000000000000" pitchFamily="2" charset="0"/>
              </a:rPr>
              <a:t>।</a:t>
            </a:r>
            <a:endParaRPr lang="en-US" sz="2400" dirty="0" smtClean="0">
              <a:latin typeface="NikoshBAN" panose="02000000000000000000" pitchFamily="2" charset="0"/>
              <a:cs typeface="NikoshBAN" panose="02000000000000000000" pitchFamily="2" charset="0"/>
            </a:endParaRPr>
          </a:p>
          <a:p>
            <a:pPr marL="285750" indent="-285750">
              <a:buFont typeface="Arial" pitchFamily="34" charset="0"/>
              <a:buChar char="•"/>
            </a:pPr>
            <a:r>
              <a:rPr lang="bn-IN" sz="2400" dirty="0" smtClean="0">
                <a:latin typeface="NikoshBAN" panose="02000000000000000000" pitchFamily="2" charset="0"/>
                <a:cs typeface="NikoshBAN" panose="02000000000000000000" pitchFamily="2" charset="0"/>
              </a:rPr>
              <a:t>সমাবেশের </a:t>
            </a:r>
            <a:r>
              <a:rPr lang="bn-IN" sz="2400" dirty="0" smtClean="0">
                <a:latin typeface="NikoshBAN" panose="02000000000000000000" pitchFamily="2" charset="0"/>
                <a:cs typeface="NikoshBAN" panose="02000000000000000000" pitchFamily="2" charset="0"/>
              </a:rPr>
              <a:t>স্বাধীনতা পাচ্ছে যা নিরাপত্তার জন্য হুমকিস্বরূপ।  </a:t>
            </a:r>
            <a:endParaRPr lang="en-US" sz="2400" dirty="0" smtClean="0">
              <a:latin typeface="NikoshBAN" panose="02000000000000000000" pitchFamily="2" charset="0"/>
              <a:cs typeface="NikoshBAN" panose="02000000000000000000" pitchFamily="2" charset="0"/>
            </a:endParaRPr>
          </a:p>
          <a:p>
            <a:pPr marL="285750" indent="-285750">
              <a:buFont typeface="Arial" pitchFamily="34" charset="0"/>
              <a:buChar char="•"/>
            </a:pPr>
            <a:r>
              <a:rPr lang="bn-IN" sz="2400" dirty="0" smtClean="0">
                <a:latin typeface="NikoshBAN" panose="02000000000000000000" pitchFamily="2" charset="0"/>
                <a:cs typeface="NikoshBAN" panose="02000000000000000000" pitchFamily="2" charset="0"/>
              </a:rPr>
              <a:t>দেশের </a:t>
            </a:r>
            <a:r>
              <a:rPr lang="bn-IN" sz="2400" dirty="0" smtClean="0">
                <a:latin typeface="NikoshBAN" panose="02000000000000000000" pitchFamily="2" charset="0"/>
                <a:cs typeface="NikoshBAN" panose="02000000000000000000" pitchFamily="2" charset="0"/>
              </a:rPr>
              <a:t>অভ্যন্তরে ঢুকে পড়ার আশঙ্কা রয়েছে। এ </a:t>
            </a:r>
            <a:r>
              <a:rPr lang="bn-IN" sz="2400" dirty="0" smtClean="0">
                <a:latin typeface="NikoshBAN" panose="02000000000000000000" pitchFamily="2" charset="0"/>
                <a:cs typeface="NikoshBAN" panose="02000000000000000000" pitchFamily="2" charset="0"/>
              </a:rPr>
              <a:t>জন্য</a:t>
            </a:r>
            <a:r>
              <a:rPr lang="en-US" sz="2400" dirty="0" smtClean="0">
                <a:latin typeface="NikoshBAN" panose="02000000000000000000" pitchFamily="2" charset="0"/>
                <a:cs typeface="NikoshBAN" panose="02000000000000000000" pitchFamily="2" charset="0"/>
              </a:rPr>
              <a:t> </a:t>
            </a:r>
            <a:r>
              <a:rPr lang="bn-IN" sz="2400" dirty="0" smtClean="0">
                <a:latin typeface="NikoshBAN" panose="02000000000000000000" pitchFamily="2" charset="0"/>
                <a:cs typeface="NikoshBAN" panose="02000000000000000000" pitchFamily="2" charset="0"/>
              </a:rPr>
              <a:t>জাতীয় </a:t>
            </a:r>
            <a:r>
              <a:rPr lang="bn-IN" sz="2400" dirty="0" smtClean="0">
                <a:latin typeface="NikoshBAN" panose="02000000000000000000" pitchFamily="2" charset="0"/>
                <a:cs typeface="NikoshBAN" panose="02000000000000000000" pitchFamily="2" charset="0"/>
              </a:rPr>
              <a:t>পরিচয় পত্র,জন্ম সনদ সংগ্রহ করছে।</a:t>
            </a:r>
            <a:endParaRPr lang="en-US" sz="2400" dirty="0">
              <a:latin typeface="NikoshBAN" panose="02000000000000000000" pitchFamily="2" charset="0"/>
              <a:cs typeface="NikoshBAN" panose="02000000000000000000" pitchFamily="2" charset="0"/>
            </a:endParaRPr>
          </a:p>
        </p:txBody>
      </p:sp>
      <p:sp>
        <p:nvSpPr>
          <p:cNvPr id="5" name="TextBox 4"/>
          <p:cNvSpPr txBox="1"/>
          <p:nvPr/>
        </p:nvSpPr>
        <p:spPr>
          <a:xfrm>
            <a:off x="609600" y="981670"/>
            <a:ext cx="7772400" cy="923330"/>
          </a:xfrm>
          <a:prstGeom prst="rect">
            <a:avLst/>
          </a:prstGeom>
          <a:noFill/>
        </p:spPr>
        <p:txBody>
          <a:bodyPr wrap="square" rtlCol="0">
            <a:spAutoFit/>
          </a:bodyPr>
          <a:lstStyle/>
          <a:p>
            <a:r>
              <a:rPr lang="en-US" sz="5400" dirty="0" smtClean="0">
                <a:solidFill>
                  <a:srgbClr val="FF0000"/>
                </a:solidFill>
                <a:latin typeface="Rajon Shoily" pitchFamily="2" charset="0"/>
              </a:rPr>
              <a:t>evsjv‡`‡k †ivwn½v msK‡Ui cÖfve:</a:t>
            </a:r>
            <a:endParaRPr lang="en-US" sz="5400" dirty="0">
              <a:solidFill>
                <a:srgbClr val="FF0000"/>
              </a:solidFill>
              <a:latin typeface="Rajon Shoily" pitchFamily="2"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5257800" y="2286000"/>
            <a:ext cx="3449496" cy="3581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1000" fill="hold"/>
                                        <p:tgtEl>
                                          <p:spTgt spid="6"/>
                                        </p:tgtEl>
                                        <p:attrNameLst>
                                          <p:attrName>ppt_x</p:attrName>
                                        </p:attrNameLst>
                                      </p:cBhvr>
                                      <p:tavLst>
                                        <p:tav tm="0">
                                          <p:val>
                                            <p:strVal val="#ppt_x"/>
                                          </p:val>
                                        </p:tav>
                                        <p:tav tm="100000">
                                          <p:val>
                                            <p:strVal val="#ppt_x"/>
                                          </p:val>
                                        </p:tav>
                                      </p:tavLst>
                                    </p:anim>
                                    <p:anim calcmode="lin" valueType="num">
                                      <p:cBhvr additive="base">
                                        <p:cTn id="12"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43000" y="2514600"/>
            <a:ext cx="6934200" cy="707886"/>
          </a:xfrm>
          <a:prstGeom prst="rect">
            <a:avLst/>
          </a:prstGeom>
          <a:noFill/>
        </p:spPr>
        <p:txBody>
          <a:bodyPr wrap="square" rtlCol="0">
            <a:spAutoFit/>
          </a:bodyPr>
          <a:lstStyle/>
          <a:p>
            <a:endParaRPr lang="en-US" sz="4000" b="1" dirty="0">
              <a:latin typeface="Charukola" pitchFamily="2" charset="0"/>
            </a:endParaRPr>
          </a:p>
        </p:txBody>
      </p:sp>
      <p:sp>
        <p:nvSpPr>
          <p:cNvPr id="4" name="TextBox 3"/>
          <p:cNvSpPr txBox="1"/>
          <p:nvPr/>
        </p:nvSpPr>
        <p:spPr>
          <a:xfrm>
            <a:off x="457200" y="1905000"/>
            <a:ext cx="7848600" cy="1200329"/>
          </a:xfrm>
          <a:prstGeom prst="rect">
            <a:avLst/>
          </a:prstGeom>
          <a:noFill/>
        </p:spPr>
        <p:txBody>
          <a:bodyPr wrap="square" rtlCol="0">
            <a:spAutoFit/>
          </a:bodyPr>
          <a:lstStyle/>
          <a:p>
            <a:pPr marL="285750" indent="-285750"/>
            <a:r>
              <a:rPr lang="en-US" sz="3600" b="1" dirty="0" smtClean="0">
                <a:solidFill>
                  <a:schemeClr val="tx2"/>
                </a:solidFill>
                <a:latin typeface="Charukola" pitchFamily="2" charset="0"/>
              </a:rPr>
              <a:t>4</a:t>
            </a:r>
            <a:r>
              <a:rPr lang="en-US" sz="3600" b="1" dirty="0" smtClean="0">
                <a:solidFill>
                  <a:schemeClr val="tx2"/>
                </a:solidFill>
                <a:latin typeface="Charukola" pitchFamily="2" charset="0"/>
              </a:rPr>
              <a:t>| K·evRvi ch©U‡b aŸm bvgvi Avk¼v:</a:t>
            </a:r>
          </a:p>
          <a:p>
            <a:pPr marL="285750" indent="-285750"/>
            <a:r>
              <a:rPr lang="en-US" sz="3600" b="1" dirty="0" smtClean="0">
                <a:solidFill>
                  <a:schemeClr val="tx2"/>
                </a:solidFill>
                <a:latin typeface="Charukola" pitchFamily="2" charset="0"/>
              </a:rPr>
              <a:t>5</a:t>
            </a:r>
            <a:r>
              <a:rPr lang="en-US" sz="3600" b="1" dirty="0" smtClean="0">
                <a:solidFill>
                  <a:schemeClr val="tx2"/>
                </a:solidFill>
                <a:latin typeface="Charukola" pitchFamily="2" charset="0"/>
              </a:rPr>
              <a:t>| cvnvo I e‡bi Ac~iYxq ÿwZ:</a:t>
            </a:r>
          </a:p>
        </p:txBody>
      </p:sp>
      <p:sp>
        <p:nvSpPr>
          <p:cNvPr id="5" name="TextBox 4"/>
          <p:cNvSpPr txBox="1"/>
          <p:nvPr/>
        </p:nvSpPr>
        <p:spPr>
          <a:xfrm>
            <a:off x="609600" y="981670"/>
            <a:ext cx="7772400" cy="923330"/>
          </a:xfrm>
          <a:prstGeom prst="rect">
            <a:avLst/>
          </a:prstGeom>
          <a:noFill/>
        </p:spPr>
        <p:txBody>
          <a:bodyPr wrap="square" rtlCol="0">
            <a:spAutoFit/>
          </a:bodyPr>
          <a:lstStyle/>
          <a:p>
            <a:r>
              <a:rPr lang="en-US" sz="5400" dirty="0" smtClean="0">
                <a:solidFill>
                  <a:srgbClr val="FF0000"/>
                </a:solidFill>
                <a:latin typeface="Rajon Shoily" pitchFamily="2" charset="0"/>
              </a:rPr>
              <a:t>evsjv‡`‡k †ivwn½v msK‡Ui cÖfve:</a:t>
            </a:r>
            <a:endParaRPr lang="en-US" sz="5400" dirty="0">
              <a:solidFill>
                <a:srgbClr val="FF0000"/>
              </a:solidFill>
              <a:latin typeface="Rajon Shoily" pitchFamily="2"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57200" y="3276600"/>
            <a:ext cx="4015951" cy="3076584"/>
          </a:xfrm>
          <a:prstGeom prst="rect">
            <a:avLst/>
          </a:prstGeom>
        </p:spPr>
      </p:pic>
      <p:pic>
        <p:nvPicPr>
          <p:cNvPr id="9" name="Picture 8" descr="বাড়ি তৈরির জন্য বাঁশ বহন করে নিয়ে যাছে রোহিঙ্গা শিশুটি"/>
          <p:cNvPicPr/>
          <p:nvPr/>
        </p:nvPicPr>
        <p:blipFill>
          <a:blip r:embed="rId4">
            <a:extLst>
              <a:ext uri="{28A0092B-C50C-407E-A947-70E740481C1C}">
                <a14:useLocalDpi xmlns:a14="http://schemas.microsoft.com/office/drawing/2010/main" xmlns="" val="0"/>
              </a:ext>
            </a:extLst>
          </a:blip>
          <a:srcRect/>
          <a:stretch>
            <a:fillRect/>
          </a:stretch>
        </p:blipFill>
        <p:spPr bwMode="auto">
          <a:xfrm>
            <a:off x="4724400" y="3276600"/>
            <a:ext cx="4038600" cy="28956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1000" fill="hold"/>
                                        <p:tgtEl>
                                          <p:spTgt spid="7"/>
                                        </p:tgtEl>
                                        <p:attrNameLst>
                                          <p:attrName>ppt_x</p:attrName>
                                        </p:attrNameLst>
                                      </p:cBhvr>
                                      <p:tavLst>
                                        <p:tav tm="0">
                                          <p:val>
                                            <p:strVal val="#ppt_x"/>
                                          </p:val>
                                        </p:tav>
                                        <p:tav tm="100000">
                                          <p:val>
                                            <p:strVal val="#ppt_x"/>
                                          </p:val>
                                        </p:tav>
                                      </p:tavLst>
                                    </p:anim>
                                    <p:anim calcmode="lin" valueType="num">
                                      <p:cBhvr additive="base">
                                        <p:cTn id="12" dur="10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1000" fill="hold"/>
                                        <p:tgtEl>
                                          <p:spTgt spid="9"/>
                                        </p:tgtEl>
                                        <p:attrNameLst>
                                          <p:attrName>ppt_x</p:attrName>
                                        </p:attrNameLst>
                                      </p:cBhvr>
                                      <p:tavLst>
                                        <p:tav tm="0">
                                          <p:val>
                                            <p:strVal val="#ppt_x"/>
                                          </p:val>
                                        </p:tav>
                                        <p:tav tm="100000">
                                          <p:val>
                                            <p:strVal val="#ppt_x"/>
                                          </p:val>
                                        </p:tav>
                                      </p:tavLst>
                                    </p:anim>
                                    <p:anim calcmode="lin" valueType="num">
                                      <p:cBhvr additive="base">
                                        <p:cTn id="16"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43000" y="2514600"/>
            <a:ext cx="6934200" cy="707886"/>
          </a:xfrm>
          <a:prstGeom prst="rect">
            <a:avLst/>
          </a:prstGeom>
          <a:noFill/>
        </p:spPr>
        <p:txBody>
          <a:bodyPr wrap="square" rtlCol="0">
            <a:spAutoFit/>
          </a:bodyPr>
          <a:lstStyle/>
          <a:p>
            <a:endParaRPr lang="en-US" sz="4000" b="1" dirty="0">
              <a:latin typeface="Charukola" pitchFamily="2" charset="0"/>
            </a:endParaRPr>
          </a:p>
        </p:txBody>
      </p:sp>
      <p:sp>
        <p:nvSpPr>
          <p:cNvPr id="4" name="TextBox 3"/>
          <p:cNvSpPr txBox="1"/>
          <p:nvPr/>
        </p:nvSpPr>
        <p:spPr>
          <a:xfrm>
            <a:off x="457200" y="2209800"/>
            <a:ext cx="4114800" cy="3231654"/>
          </a:xfrm>
          <a:prstGeom prst="rect">
            <a:avLst/>
          </a:prstGeom>
          <a:noFill/>
        </p:spPr>
        <p:txBody>
          <a:bodyPr wrap="square" rtlCol="0">
            <a:spAutoFit/>
          </a:bodyPr>
          <a:lstStyle/>
          <a:p>
            <a:pPr marL="285750" indent="-285750"/>
            <a:r>
              <a:rPr lang="en-US" sz="3600" b="1" dirty="0" smtClean="0">
                <a:solidFill>
                  <a:schemeClr val="tx2"/>
                </a:solidFill>
                <a:latin typeface="Charukola" pitchFamily="2" charset="0"/>
              </a:rPr>
              <a:t>6</a:t>
            </a:r>
            <a:r>
              <a:rPr lang="en-US" sz="3600" b="1" dirty="0" smtClean="0">
                <a:solidFill>
                  <a:schemeClr val="tx2"/>
                </a:solidFill>
                <a:latin typeface="Charukola" pitchFamily="2" charset="0"/>
              </a:rPr>
              <a:t>| ¯’vbxq‡`i Awf‡hvM: </a:t>
            </a:r>
          </a:p>
          <a:p>
            <a:endParaRPr lang="en-US" sz="2400" dirty="0" smtClean="0">
              <a:latin typeface="NikoshBAN" panose="02000000000000000000" pitchFamily="2" charset="0"/>
              <a:cs typeface="NikoshBAN" panose="02000000000000000000" pitchFamily="2" charset="0"/>
            </a:endParaRPr>
          </a:p>
          <a:p>
            <a:r>
              <a:rPr lang="bn-IN" sz="2400" dirty="0" smtClean="0">
                <a:latin typeface="NikoshBAN" panose="02000000000000000000" pitchFamily="2" charset="0"/>
                <a:cs typeface="NikoshBAN" panose="02000000000000000000" pitchFamily="2" charset="0"/>
              </a:rPr>
              <a:t>উখিয়া </a:t>
            </a:r>
            <a:r>
              <a:rPr lang="bn-IN" sz="2400" dirty="0" smtClean="0">
                <a:latin typeface="NikoshBAN" panose="02000000000000000000" pitchFamily="2" charset="0"/>
                <a:cs typeface="NikoshBAN" panose="02000000000000000000" pitchFamily="2" charset="0"/>
              </a:rPr>
              <a:t>ও টেকনাফে স্থানীয়দের অভিযোগ </a:t>
            </a:r>
          </a:p>
          <a:p>
            <a:pPr marL="514350" indent="-514350">
              <a:buFont typeface="Wingdings" panose="05000000000000000000" pitchFamily="2" charset="2"/>
              <a:buChar char="Ø"/>
            </a:pPr>
            <a:r>
              <a:rPr lang="bn-IN" sz="2400" dirty="0" smtClean="0">
                <a:latin typeface="NikoshBAN" panose="02000000000000000000" pitchFamily="2" charset="0"/>
                <a:cs typeface="NikoshBAN" panose="02000000000000000000" pitchFamily="2" charset="0"/>
              </a:rPr>
              <a:t>দ্রব্যমূল্য বৃদ্ধি</a:t>
            </a:r>
          </a:p>
          <a:p>
            <a:pPr marL="514350" indent="-514350">
              <a:buFont typeface="Wingdings" panose="05000000000000000000" pitchFamily="2" charset="2"/>
              <a:buChar char="Ø"/>
            </a:pPr>
            <a:r>
              <a:rPr lang="bn-IN" sz="2400" dirty="0" smtClean="0">
                <a:latin typeface="NikoshBAN" panose="02000000000000000000" pitchFamily="2" charset="0"/>
                <a:cs typeface="NikoshBAN" panose="02000000000000000000" pitchFamily="2" charset="0"/>
              </a:rPr>
              <a:t>কর্মসংস্থান সূযোগ কমে যাওয়া</a:t>
            </a:r>
          </a:p>
          <a:p>
            <a:pPr marL="514350" indent="-514350">
              <a:buFont typeface="Wingdings" panose="05000000000000000000" pitchFamily="2" charset="2"/>
              <a:buChar char="Ø"/>
            </a:pPr>
            <a:r>
              <a:rPr lang="bn-IN" sz="2400" dirty="0" smtClean="0">
                <a:latin typeface="NikoshBAN" panose="02000000000000000000" pitchFamily="2" charset="0"/>
                <a:cs typeface="NikoshBAN" panose="02000000000000000000" pitchFamily="2" charset="0"/>
              </a:rPr>
              <a:t>সন্ত্রাসী কর্মকান্ড</a:t>
            </a:r>
          </a:p>
          <a:p>
            <a:pPr marL="514350" indent="-514350">
              <a:buFont typeface="Wingdings" panose="05000000000000000000" pitchFamily="2" charset="2"/>
              <a:buChar char="Ø"/>
            </a:pPr>
            <a:r>
              <a:rPr lang="bn-IN" sz="2400" dirty="0" smtClean="0">
                <a:latin typeface="NikoshBAN" panose="02000000000000000000" pitchFamily="2" charset="0"/>
                <a:cs typeface="NikoshBAN" panose="02000000000000000000" pitchFamily="2" charset="0"/>
              </a:rPr>
              <a:t>জায়গা দখল</a:t>
            </a:r>
          </a:p>
        </p:txBody>
      </p:sp>
      <p:sp>
        <p:nvSpPr>
          <p:cNvPr id="5" name="TextBox 4"/>
          <p:cNvSpPr txBox="1"/>
          <p:nvPr/>
        </p:nvSpPr>
        <p:spPr>
          <a:xfrm>
            <a:off x="609600" y="981670"/>
            <a:ext cx="7772400" cy="923330"/>
          </a:xfrm>
          <a:prstGeom prst="rect">
            <a:avLst/>
          </a:prstGeom>
          <a:noFill/>
        </p:spPr>
        <p:txBody>
          <a:bodyPr wrap="square" rtlCol="0">
            <a:spAutoFit/>
          </a:bodyPr>
          <a:lstStyle/>
          <a:p>
            <a:r>
              <a:rPr lang="en-US" sz="5400" dirty="0" smtClean="0">
                <a:solidFill>
                  <a:srgbClr val="FF0000"/>
                </a:solidFill>
                <a:latin typeface="Rajon Shoily" pitchFamily="2" charset="0"/>
              </a:rPr>
              <a:t>evsjv‡`‡k †ivwn½v msK‡Ui cÖfve:</a:t>
            </a:r>
            <a:endParaRPr lang="en-US" sz="5400" dirty="0">
              <a:solidFill>
                <a:srgbClr val="FF0000"/>
              </a:solidFill>
              <a:latin typeface="Rajon Shoily" pitchFamily="2"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572000" y="2743201"/>
            <a:ext cx="4334932" cy="243839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1000" fill="hold"/>
                                        <p:tgtEl>
                                          <p:spTgt spid="7"/>
                                        </p:tgtEl>
                                        <p:attrNameLst>
                                          <p:attrName>ppt_x</p:attrName>
                                        </p:attrNameLst>
                                      </p:cBhvr>
                                      <p:tavLst>
                                        <p:tav tm="0">
                                          <p:val>
                                            <p:strVal val="#ppt_x"/>
                                          </p:val>
                                        </p:tav>
                                        <p:tav tm="100000">
                                          <p:val>
                                            <p:strVal val="#ppt_x"/>
                                          </p:val>
                                        </p:tav>
                                      </p:tavLst>
                                    </p:anim>
                                    <p:anim calcmode="lin" valueType="num">
                                      <p:cBhvr additive="base">
                                        <p:cTn id="12"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8229600" cy="1143000"/>
          </a:xfrm>
        </p:spPr>
        <p:txBody>
          <a:bodyPr>
            <a:noAutofit/>
          </a:bodyPr>
          <a:lstStyle/>
          <a:p>
            <a:pPr algn="ctr"/>
            <a:r>
              <a:rPr lang="en-US" sz="8800" b="1" dirty="0" smtClean="0">
                <a:solidFill>
                  <a:srgbClr val="FF0000"/>
                </a:solidFill>
                <a:latin typeface="Charu Chandan" pitchFamily="2" charset="0"/>
              </a:rPr>
              <a:t>†ivwn½v </a:t>
            </a:r>
            <a:r>
              <a:rPr lang="en-US" sz="8800" b="1" dirty="0" smtClean="0">
                <a:solidFill>
                  <a:srgbClr val="FF0000"/>
                </a:solidFill>
                <a:latin typeface="Charu Chandan" pitchFamily="2" charset="0"/>
              </a:rPr>
              <a:t>msKU</a:t>
            </a:r>
            <a:endParaRPr lang="en-US" sz="8800" b="1" dirty="0">
              <a:solidFill>
                <a:srgbClr val="FF0000"/>
              </a:solidFill>
              <a:latin typeface="Charu Chandan" pitchFamily="2" charset="0"/>
            </a:endParaRPr>
          </a:p>
        </p:txBody>
      </p:sp>
      <p:pic>
        <p:nvPicPr>
          <p:cNvPr id="5" name="Picture 4" descr="রোহিঙ্গা"/>
          <p:cNvPicPr/>
          <p:nvPr/>
        </p:nvPicPr>
        <p:blipFill>
          <a:blip r:embed="rId2">
            <a:extLst>
              <a:ext uri="{28A0092B-C50C-407E-A947-70E740481C1C}">
                <a14:useLocalDpi xmlns="" xmlns:a14="http://schemas.microsoft.com/office/drawing/2010/main" val="0"/>
              </a:ext>
            </a:extLst>
          </a:blip>
          <a:srcRect/>
          <a:stretch>
            <a:fillRect/>
          </a:stretch>
        </p:blipFill>
        <p:spPr bwMode="auto">
          <a:xfrm>
            <a:off x="381000" y="2438400"/>
            <a:ext cx="4038601" cy="2743200"/>
          </a:xfrm>
          <a:prstGeom prst="rect">
            <a:avLst/>
          </a:prstGeom>
          <a:noFill/>
          <a:ln>
            <a:noFill/>
          </a:ln>
        </p:spPr>
      </p:pic>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572001" y="2438400"/>
            <a:ext cx="4104549" cy="2667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fltVal val="0"/>
                                          </p:val>
                                        </p:tav>
                                        <p:tav tm="100000">
                                          <p:val>
                                            <p:strVal val="#ppt_w"/>
                                          </p:val>
                                        </p:tav>
                                      </p:tavLst>
                                    </p:anim>
                                    <p:anim calcmode="lin" valueType="num">
                                      <p:cBhvr>
                                        <p:cTn id="13" dur="1000" fill="hold"/>
                                        <p:tgtEl>
                                          <p:spTgt spid="5"/>
                                        </p:tgtEl>
                                        <p:attrNameLst>
                                          <p:attrName>ppt_h</p:attrName>
                                        </p:attrNameLst>
                                      </p:cBhvr>
                                      <p:tavLst>
                                        <p:tav tm="0">
                                          <p:val>
                                            <p:fltVal val="0"/>
                                          </p:val>
                                        </p:tav>
                                        <p:tav tm="100000">
                                          <p:val>
                                            <p:strVal val="#ppt_h"/>
                                          </p:val>
                                        </p:tav>
                                      </p:tavLst>
                                    </p:anim>
                                    <p:animEffect transition="in" filter="fade">
                                      <p:cBhvr>
                                        <p:cTn id="14" dur="1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1000" fill="hold"/>
                                        <p:tgtEl>
                                          <p:spTgt spid="6"/>
                                        </p:tgtEl>
                                        <p:attrNameLst>
                                          <p:attrName>ppt_w</p:attrName>
                                        </p:attrNameLst>
                                      </p:cBhvr>
                                      <p:tavLst>
                                        <p:tav tm="0">
                                          <p:val>
                                            <p:fltVal val="0"/>
                                          </p:val>
                                        </p:tav>
                                        <p:tav tm="100000">
                                          <p:val>
                                            <p:strVal val="#ppt_w"/>
                                          </p:val>
                                        </p:tav>
                                      </p:tavLst>
                                    </p:anim>
                                    <p:anim calcmode="lin" valueType="num">
                                      <p:cBhvr>
                                        <p:cTn id="20" dur="1000" fill="hold"/>
                                        <p:tgtEl>
                                          <p:spTgt spid="6"/>
                                        </p:tgtEl>
                                        <p:attrNameLst>
                                          <p:attrName>ppt_h</p:attrName>
                                        </p:attrNameLst>
                                      </p:cBhvr>
                                      <p:tavLst>
                                        <p:tav tm="0">
                                          <p:val>
                                            <p:fltVal val="0"/>
                                          </p:val>
                                        </p:tav>
                                        <p:tav tm="100000">
                                          <p:val>
                                            <p:strVal val="#ppt_h"/>
                                          </p:val>
                                        </p:tav>
                                      </p:tavLst>
                                    </p:anim>
                                    <p:animEffect transition="in" filter="fade">
                                      <p:cBhvr>
                                        <p:cTn id="21"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43000" y="2514600"/>
            <a:ext cx="6934200" cy="707886"/>
          </a:xfrm>
          <a:prstGeom prst="rect">
            <a:avLst/>
          </a:prstGeom>
          <a:noFill/>
        </p:spPr>
        <p:txBody>
          <a:bodyPr wrap="square" rtlCol="0">
            <a:spAutoFit/>
          </a:bodyPr>
          <a:lstStyle/>
          <a:p>
            <a:endParaRPr lang="en-US" sz="4000" b="1" dirty="0">
              <a:latin typeface="Charukola" pitchFamily="2" charset="0"/>
            </a:endParaRPr>
          </a:p>
        </p:txBody>
      </p:sp>
      <p:sp>
        <p:nvSpPr>
          <p:cNvPr id="5" name="TextBox 4"/>
          <p:cNvSpPr txBox="1"/>
          <p:nvPr/>
        </p:nvSpPr>
        <p:spPr>
          <a:xfrm>
            <a:off x="609600" y="981670"/>
            <a:ext cx="7772400" cy="1107996"/>
          </a:xfrm>
          <a:prstGeom prst="rect">
            <a:avLst/>
          </a:prstGeom>
          <a:noFill/>
        </p:spPr>
        <p:txBody>
          <a:bodyPr wrap="square" rtlCol="0">
            <a:spAutoFit/>
          </a:bodyPr>
          <a:lstStyle/>
          <a:p>
            <a:r>
              <a:rPr lang="en-US" sz="6600" b="1" dirty="0" smtClean="0">
                <a:solidFill>
                  <a:srgbClr val="FF0000"/>
                </a:solidFill>
                <a:latin typeface="Charu Chandan" pitchFamily="2" charset="0"/>
              </a:rPr>
              <a:t>AvšÍR©vwZK we‡k¦i f‚wgKv</a:t>
            </a:r>
            <a:endParaRPr lang="en-US" sz="6600" b="1" dirty="0">
              <a:solidFill>
                <a:srgbClr val="FF0000"/>
              </a:solidFill>
              <a:latin typeface="Charu Chandan" pitchFamily="2" charset="0"/>
            </a:endParaRPr>
          </a:p>
        </p:txBody>
      </p:sp>
      <p:grpSp>
        <p:nvGrpSpPr>
          <p:cNvPr id="6" name="Group 5"/>
          <p:cNvGrpSpPr/>
          <p:nvPr/>
        </p:nvGrpSpPr>
        <p:grpSpPr>
          <a:xfrm>
            <a:off x="3505200" y="2194977"/>
            <a:ext cx="4089401" cy="1720400"/>
            <a:chOff x="2766550" y="526"/>
            <a:chExt cx="4876800" cy="2051657"/>
          </a:xfrm>
        </p:grpSpPr>
        <p:sp>
          <p:nvSpPr>
            <p:cNvPr id="18" name="Right Arrow 17"/>
            <p:cNvSpPr/>
            <p:nvPr/>
          </p:nvSpPr>
          <p:spPr>
            <a:xfrm>
              <a:off x="2766550" y="526"/>
              <a:ext cx="4876800" cy="2051657"/>
            </a:xfrm>
            <a:prstGeom prst="rightArrow">
              <a:avLst>
                <a:gd name="adj1" fmla="val 75000"/>
                <a:gd name="adj2" fmla="val 50000"/>
              </a:avLst>
            </a:prstGeom>
          </p:spPr>
          <p:style>
            <a:lnRef idx="1">
              <a:schemeClr val="accent1"/>
            </a:lnRef>
            <a:fillRef idx="2">
              <a:schemeClr val="accent1"/>
            </a:fillRef>
            <a:effectRef idx="1">
              <a:schemeClr val="accent1"/>
            </a:effectRef>
            <a:fontRef idx="minor">
              <a:schemeClr val="dk1"/>
            </a:fontRef>
          </p:style>
        </p:sp>
        <p:sp>
          <p:nvSpPr>
            <p:cNvPr id="19" name="Right Arrow 4"/>
            <p:cNvSpPr/>
            <p:nvPr/>
          </p:nvSpPr>
          <p:spPr>
            <a:xfrm>
              <a:off x="3130038" y="256983"/>
              <a:ext cx="4107429" cy="153874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0480" tIns="30480" rIns="30480" bIns="30480" numCol="1" spcCol="1270" anchor="t" anchorCtr="0">
              <a:noAutofit/>
            </a:bodyPr>
            <a:lstStyle/>
            <a:p>
              <a:pPr marL="285750" lvl="1" indent="-285750" algn="l" defTabSz="2133600">
                <a:lnSpc>
                  <a:spcPct val="90000"/>
                </a:lnSpc>
                <a:spcBef>
                  <a:spcPct val="0"/>
                </a:spcBef>
                <a:spcAft>
                  <a:spcPct val="15000"/>
                </a:spcAft>
                <a:buChar char="••"/>
              </a:pPr>
              <a:r>
                <a:rPr lang="en-US" sz="4000" kern="1200" dirty="0" smtClean="0">
                  <a:solidFill>
                    <a:srgbClr val="FF0000"/>
                  </a:solidFill>
                </a:rPr>
                <a:t>China</a:t>
              </a:r>
              <a:endParaRPr lang="en-US" sz="4000" kern="1200" dirty="0">
                <a:solidFill>
                  <a:srgbClr val="FF0000"/>
                </a:solidFill>
              </a:endParaRPr>
            </a:p>
            <a:p>
              <a:pPr marL="285750" lvl="1" indent="-285750" algn="l" defTabSz="2133600">
                <a:lnSpc>
                  <a:spcPct val="90000"/>
                </a:lnSpc>
                <a:spcBef>
                  <a:spcPct val="0"/>
                </a:spcBef>
                <a:spcAft>
                  <a:spcPct val="15000"/>
                </a:spcAft>
                <a:buChar char="••"/>
              </a:pPr>
              <a:r>
                <a:rPr lang="en-US" sz="4000" kern="1200" dirty="0" smtClean="0">
                  <a:solidFill>
                    <a:srgbClr val="FF0000"/>
                  </a:solidFill>
                </a:rPr>
                <a:t>India</a:t>
              </a:r>
              <a:endParaRPr lang="en-US" sz="4000" kern="1200" dirty="0">
                <a:solidFill>
                  <a:srgbClr val="FF0000"/>
                </a:solidFill>
              </a:endParaRPr>
            </a:p>
          </p:txBody>
        </p:sp>
      </p:grpSp>
      <p:grpSp>
        <p:nvGrpSpPr>
          <p:cNvPr id="9" name="Group 8"/>
          <p:cNvGrpSpPr/>
          <p:nvPr/>
        </p:nvGrpSpPr>
        <p:grpSpPr>
          <a:xfrm>
            <a:off x="660400" y="2194977"/>
            <a:ext cx="2726267" cy="1720400"/>
            <a:chOff x="0" y="526"/>
            <a:chExt cx="3251200" cy="2051657"/>
          </a:xfrm>
        </p:grpSpPr>
        <p:sp>
          <p:nvSpPr>
            <p:cNvPr id="16" name="Rounded Rectangle 15"/>
            <p:cNvSpPr/>
            <p:nvPr/>
          </p:nvSpPr>
          <p:spPr>
            <a:xfrm>
              <a:off x="0" y="526"/>
              <a:ext cx="3251200" cy="2051657"/>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Rounded Rectangle 6"/>
            <p:cNvSpPr/>
            <p:nvPr/>
          </p:nvSpPr>
          <p:spPr>
            <a:xfrm>
              <a:off x="100154" y="100680"/>
              <a:ext cx="3050892" cy="185134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8120" tIns="99060" rIns="198120" bIns="99060" numCol="1" spcCol="1270" anchor="ctr" anchorCtr="0">
              <a:noAutofit/>
            </a:bodyPr>
            <a:lstStyle/>
            <a:p>
              <a:pPr lvl="0" algn="ctr" defTabSz="2311400">
                <a:lnSpc>
                  <a:spcPct val="90000"/>
                </a:lnSpc>
                <a:spcBef>
                  <a:spcPct val="0"/>
                </a:spcBef>
                <a:spcAft>
                  <a:spcPct val="35000"/>
                </a:spcAft>
              </a:pPr>
              <a:r>
                <a:rPr lang="en-US" sz="5200" kern="1200" dirty="0" smtClean="0"/>
                <a:t>State Actor</a:t>
              </a:r>
              <a:endParaRPr lang="en-US" sz="5200" kern="1200" dirty="0"/>
            </a:p>
          </p:txBody>
        </p:sp>
      </p:grpSp>
      <p:grpSp>
        <p:nvGrpSpPr>
          <p:cNvPr id="10" name="Group 9"/>
          <p:cNvGrpSpPr/>
          <p:nvPr/>
        </p:nvGrpSpPr>
        <p:grpSpPr>
          <a:xfrm>
            <a:off x="3505200" y="4299400"/>
            <a:ext cx="4089402" cy="1720400"/>
            <a:chOff x="2766550" y="2075605"/>
            <a:chExt cx="4876800" cy="2051657"/>
          </a:xfrm>
        </p:grpSpPr>
        <p:sp>
          <p:nvSpPr>
            <p:cNvPr id="14" name="Right Arrow 13"/>
            <p:cNvSpPr/>
            <p:nvPr/>
          </p:nvSpPr>
          <p:spPr>
            <a:xfrm>
              <a:off x="2766550" y="2075605"/>
              <a:ext cx="4876800" cy="2051657"/>
            </a:xfrm>
            <a:prstGeom prst="rightArrow">
              <a:avLst>
                <a:gd name="adj1" fmla="val 75000"/>
                <a:gd name="adj2" fmla="val 50000"/>
              </a:avLst>
            </a:prstGeom>
          </p:spPr>
          <p:style>
            <a:lnRef idx="1">
              <a:schemeClr val="accent1"/>
            </a:lnRef>
            <a:fillRef idx="2">
              <a:schemeClr val="accent1"/>
            </a:fillRef>
            <a:effectRef idx="1">
              <a:schemeClr val="accent1"/>
            </a:effectRef>
            <a:fontRef idx="minor">
              <a:schemeClr val="dk1"/>
            </a:fontRef>
          </p:style>
        </p:sp>
        <p:sp>
          <p:nvSpPr>
            <p:cNvPr id="15" name="Right Arrow 8"/>
            <p:cNvSpPr/>
            <p:nvPr/>
          </p:nvSpPr>
          <p:spPr>
            <a:xfrm>
              <a:off x="2948294" y="2513806"/>
              <a:ext cx="4513311" cy="153874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0480" tIns="30480" rIns="30480" bIns="30480" numCol="1" spcCol="1270" anchor="t" anchorCtr="0">
              <a:noAutofit/>
            </a:bodyPr>
            <a:lstStyle/>
            <a:p>
              <a:pPr marL="285750" lvl="1" indent="-285750" algn="l" defTabSz="2133600">
                <a:lnSpc>
                  <a:spcPct val="90000"/>
                </a:lnSpc>
                <a:spcBef>
                  <a:spcPct val="0"/>
                </a:spcBef>
                <a:spcAft>
                  <a:spcPct val="15000"/>
                </a:spcAft>
                <a:buChar char="••"/>
              </a:pPr>
              <a:r>
                <a:rPr lang="en-US" sz="4000" kern="1200" dirty="0" smtClean="0">
                  <a:solidFill>
                    <a:srgbClr val="C00000"/>
                  </a:solidFill>
                </a:rPr>
                <a:t>United Nations</a:t>
              </a:r>
              <a:endParaRPr lang="en-US" sz="4000" kern="1200" dirty="0">
                <a:solidFill>
                  <a:srgbClr val="C00000"/>
                </a:solidFill>
              </a:endParaRPr>
            </a:p>
            <a:p>
              <a:pPr marL="285750" lvl="1" indent="-285750" algn="l" defTabSz="2133600">
                <a:lnSpc>
                  <a:spcPct val="90000"/>
                </a:lnSpc>
                <a:spcBef>
                  <a:spcPct val="0"/>
                </a:spcBef>
                <a:spcAft>
                  <a:spcPct val="15000"/>
                </a:spcAft>
                <a:buChar char="••"/>
              </a:pPr>
              <a:r>
                <a:rPr lang="en-US" sz="4000" kern="1200" dirty="0" smtClean="0">
                  <a:solidFill>
                    <a:srgbClr val="C00000"/>
                  </a:solidFill>
                </a:rPr>
                <a:t>OIC</a:t>
              </a:r>
              <a:endParaRPr lang="en-US" sz="4000" kern="1200" dirty="0">
                <a:solidFill>
                  <a:srgbClr val="C00000"/>
                </a:solidFill>
              </a:endParaRPr>
            </a:p>
          </p:txBody>
        </p:sp>
      </p:grpSp>
      <p:grpSp>
        <p:nvGrpSpPr>
          <p:cNvPr id="11" name="Group 10"/>
          <p:cNvGrpSpPr/>
          <p:nvPr/>
        </p:nvGrpSpPr>
        <p:grpSpPr>
          <a:xfrm>
            <a:off x="660400" y="4451800"/>
            <a:ext cx="2726267" cy="1720400"/>
            <a:chOff x="0" y="2257349"/>
            <a:chExt cx="3251200" cy="2051657"/>
          </a:xfrm>
        </p:grpSpPr>
        <p:sp>
          <p:nvSpPr>
            <p:cNvPr id="12" name="Rounded Rectangle 11"/>
            <p:cNvSpPr/>
            <p:nvPr/>
          </p:nvSpPr>
          <p:spPr>
            <a:xfrm>
              <a:off x="0" y="2257349"/>
              <a:ext cx="3251200" cy="2051657"/>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Rounded Rectangle 10"/>
            <p:cNvSpPr/>
            <p:nvPr/>
          </p:nvSpPr>
          <p:spPr>
            <a:xfrm>
              <a:off x="100154" y="2357503"/>
              <a:ext cx="3050892" cy="185134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8120" tIns="99060" rIns="198120" bIns="99060" numCol="1" spcCol="1270" anchor="ctr" anchorCtr="0">
              <a:noAutofit/>
            </a:bodyPr>
            <a:lstStyle/>
            <a:p>
              <a:pPr lvl="0" algn="ctr" defTabSz="2311400">
                <a:lnSpc>
                  <a:spcPct val="90000"/>
                </a:lnSpc>
                <a:spcBef>
                  <a:spcPct val="0"/>
                </a:spcBef>
                <a:spcAft>
                  <a:spcPct val="35000"/>
                </a:spcAft>
              </a:pPr>
              <a:r>
                <a:rPr lang="en-US" sz="4000" kern="1200" dirty="0" smtClean="0"/>
                <a:t>Non State Actor</a:t>
              </a:r>
              <a:endParaRPr lang="en-US" sz="4000" kern="12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par>
                                <p:cTn id="11" presetID="3" presetClass="entr" presetSubtype="1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linds(horizontal)">
                                      <p:cBhvr>
                                        <p:cTn id="13" dur="500"/>
                                        <p:tgtEl>
                                          <p:spTgt spid="6"/>
                                        </p:tgtEl>
                                      </p:cBhvr>
                                    </p:animEffect>
                                  </p:childTnLst>
                                </p:cTn>
                              </p:par>
                              <p:par>
                                <p:cTn id="14" presetID="3" presetClass="entr" presetSubtype="1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blinds(horizontal)">
                                      <p:cBhvr>
                                        <p:cTn id="16" dur="500"/>
                                        <p:tgtEl>
                                          <p:spTgt spid="10"/>
                                        </p:tgtEl>
                                      </p:cBhvr>
                                    </p:animEffect>
                                  </p:childTnLst>
                                </p:cTn>
                              </p:par>
                              <p:par>
                                <p:cTn id="17" presetID="3" presetClass="entr" presetSubtype="1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linds(horizontal)">
                                      <p:cBhvr>
                                        <p:cTn id="1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0" y="693003"/>
            <a:ext cx="7772400" cy="830997"/>
          </a:xfrm>
          <a:prstGeom prst="rect">
            <a:avLst/>
          </a:prstGeom>
          <a:noFill/>
        </p:spPr>
        <p:txBody>
          <a:bodyPr wrap="square" rtlCol="0">
            <a:spAutoFit/>
          </a:bodyPr>
          <a:lstStyle/>
          <a:p>
            <a:r>
              <a:rPr lang="en-US" sz="4800" b="1" dirty="0" smtClean="0">
                <a:solidFill>
                  <a:srgbClr val="FF0000"/>
                </a:solidFill>
                <a:latin typeface="Charu Chandan" pitchFamily="2" charset="0"/>
              </a:rPr>
              <a:t>†ivwn½v msK‡U RvwZms‡Ni f‚wgKv</a:t>
            </a:r>
            <a:endParaRPr lang="en-US" sz="4800" b="1" dirty="0">
              <a:solidFill>
                <a:srgbClr val="FF0000"/>
              </a:solidFill>
              <a:latin typeface="Charu Chandan" pitchFamily="2" charset="0"/>
            </a:endParaRPr>
          </a:p>
        </p:txBody>
      </p:sp>
      <p:pic>
        <p:nvPicPr>
          <p:cNvPr id="20" name="Picture 19" descr="জাতিসংঘ মহাসচিব"/>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28800" y="1593570"/>
            <a:ext cx="5096435" cy="2749830"/>
          </a:xfrm>
          <a:prstGeom prst="rect">
            <a:avLst/>
          </a:prstGeom>
          <a:noFill/>
          <a:ln>
            <a:noFill/>
          </a:ln>
        </p:spPr>
      </p:pic>
      <p:sp>
        <p:nvSpPr>
          <p:cNvPr id="21" name="TextBox 20"/>
          <p:cNvSpPr txBox="1"/>
          <p:nvPr/>
        </p:nvSpPr>
        <p:spPr>
          <a:xfrm>
            <a:off x="838200" y="4572000"/>
            <a:ext cx="7696200" cy="2062103"/>
          </a:xfrm>
          <a:prstGeom prst="rect">
            <a:avLst/>
          </a:prstGeom>
          <a:noFill/>
        </p:spPr>
        <p:txBody>
          <a:bodyPr wrap="square" rtlCol="0">
            <a:spAutoFit/>
          </a:bodyPr>
          <a:lstStyle/>
          <a:p>
            <a:pPr algn="just" fontAlgn="base">
              <a:buFont typeface="Arial" pitchFamily="34" charset="0"/>
              <a:buChar char="•"/>
            </a:pPr>
            <a:r>
              <a:rPr lang="en-US" sz="2200" dirty="0" smtClean="0">
                <a:latin typeface="NikoshBAN" panose="02000000000000000000" pitchFamily="2" charset="0"/>
                <a:cs typeface="NikoshBAN" panose="02000000000000000000" pitchFamily="2" charset="0"/>
              </a:rPr>
              <a:t> রোহিঙ্গা </a:t>
            </a:r>
            <a:r>
              <a:rPr lang="en-US" sz="2200" dirty="0" smtClean="0">
                <a:latin typeface="NikoshBAN" panose="02000000000000000000" pitchFamily="2" charset="0"/>
                <a:cs typeface="NikoshBAN" panose="02000000000000000000" pitchFamily="2" charset="0"/>
              </a:rPr>
              <a:t>সংকট নিয়ে জাতিসংঘ নিরাপত্তা পরিষদের দীর্ঘ আট বছর পর আলোচনা হয়েছে গত সেপ্টেম্বর </a:t>
            </a:r>
            <a:r>
              <a:rPr lang="bn-IN" sz="2200" dirty="0" smtClean="0">
                <a:latin typeface="NikoshBAN" panose="02000000000000000000" pitchFamily="2" charset="0"/>
                <a:cs typeface="NikoshBAN" panose="02000000000000000000" pitchFamily="2" charset="0"/>
              </a:rPr>
              <a:t>২০১৭</a:t>
            </a:r>
            <a:r>
              <a:rPr lang="en-US" sz="2200" dirty="0" smtClean="0">
                <a:latin typeface="NikoshBAN" panose="02000000000000000000" pitchFamily="2" charset="0"/>
                <a:cs typeface="NikoshBAN" panose="02000000000000000000" pitchFamily="2" charset="0"/>
              </a:rPr>
              <a:t>।</a:t>
            </a:r>
          </a:p>
          <a:p>
            <a:pPr algn="just" fontAlgn="base">
              <a:buFont typeface="Arial" pitchFamily="34" charset="0"/>
              <a:buChar char="•"/>
            </a:pPr>
            <a:r>
              <a:rPr lang="en-US" sz="2200" dirty="0" smtClean="0">
                <a:latin typeface="NikoshBAN" panose="02000000000000000000" pitchFamily="2" charset="0"/>
                <a:cs typeface="NikoshBAN" panose="02000000000000000000" pitchFamily="2" charset="0"/>
              </a:rPr>
              <a:t>এ </a:t>
            </a:r>
            <a:r>
              <a:rPr lang="en-US" sz="2200" dirty="0" smtClean="0">
                <a:latin typeface="NikoshBAN" panose="02000000000000000000" pitchFamily="2" charset="0"/>
                <a:cs typeface="NikoshBAN" panose="02000000000000000000" pitchFamily="2" charset="0"/>
              </a:rPr>
              <a:t>সংকটের অবসান চেয়ে নিরাপত্তা পরিষদ একটি যৌথ বিবৃতিও দিয়েছে</a:t>
            </a:r>
            <a:r>
              <a:rPr lang="en-US" sz="2200" dirty="0" smtClean="0">
                <a:latin typeface="NikoshBAN" panose="02000000000000000000" pitchFamily="2" charset="0"/>
                <a:cs typeface="NikoshBAN" panose="02000000000000000000" pitchFamily="2" charset="0"/>
              </a:rPr>
              <a:t>।</a:t>
            </a:r>
          </a:p>
          <a:p>
            <a:pPr algn="just" fontAlgn="base">
              <a:buFont typeface="Arial" pitchFamily="34" charset="0"/>
              <a:buChar char="•"/>
            </a:pPr>
            <a:r>
              <a:rPr lang="en-US" sz="2200" dirty="0" smtClean="0">
                <a:latin typeface="NikoshBAN" panose="02000000000000000000" pitchFamily="2" charset="0"/>
                <a:cs typeface="NikoshBAN" panose="02000000000000000000" pitchFamily="2" charset="0"/>
              </a:rPr>
              <a:t>জাতিসংঘ </a:t>
            </a:r>
            <a:r>
              <a:rPr lang="en-US" sz="2200" dirty="0" smtClean="0">
                <a:latin typeface="NikoshBAN" panose="02000000000000000000" pitchFamily="2" charset="0"/>
                <a:cs typeface="NikoshBAN" panose="02000000000000000000" pitchFamily="2" charset="0"/>
              </a:rPr>
              <a:t>নিরাপত্তা পরিষদের একটি দলসহ বিভিন্ন দেশ এবং সংস্থার প্রতিনিধিরা রোহিঙ্গা ক্যাম্প পরিদর্শন করে নির্যাতনের বর্ণনা শুনেছেন।</a:t>
            </a:r>
          </a:p>
          <a:p>
            <a:pPr algn="just"/>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par>
                                <p:cTn id="8" presetID="21" presetClass="entr" presetSubtype="4"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wheel(4)">
                                      <p:cBhvr>
                                        <p:cTn id="10" dur="2000"/>
                                        <p:tgtEl>
                                          <p:spTgt spid="20"/>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blinds(horizontal)">
                                      <p:cBhvr>
                                        <p:cTn id="1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990600"/>
            <a:ext cx="7772400" cy="1107996"/>
          </a:xfrm>
          <a:prstGeom prst="rect">
            <a:avLst/>
          </a:prstGeom>
          <a:noFill/>
        </p:spPr>
        <p:txBody>
          <a:bodyPr wrap="square" rtlCol="0">
            <a:spAutoFit/>
          </a:bodyPr>
          <a:lstStyle/>
          <a:p>
            <a:r>
              <a:rPr lang="en-US" sz="6600" b="1" dirty="0" smtClean="0">
                <a:solidFill>
                  <a:srgbClr val="FF0000"/>
                </a:solidFill>
                <a:latin typeface="Charu Chandan" pitchFamily="2" charset="0"/>
              </a:rPr>
              <a:t>Px‡bi f‚wgKv</a:t>
            </a:r>
            <a:endParaRPr lang="en-US" sz="6600" b="1" dirty="0">
              <a:solidFill>
                <a:srgbClr val="FF0000"/>
              </a:solidFill>
              <a:latin typeface="Charu Chandan" pitchFamily="2" charset="0"/>
            </a:endParaRPr>
          </a:p>
        </p:txBody>
      </p:sp>
      <p:sp>
        <p:nvSpPr>
          <p:cNvPr id="21" name="TextBox 20"/>
          <p:cNvSpPr txBox="1"/>
          <p:nvPr/>
        </p:nvSpPr>
        <p:spPr>
          <a:xfrm>
            <a:off x="762000" y="2133600"/>
            <a:ext cx="5867400" cy="2954655"/>
          </a:xfrm>
          <a:prstGeom prst="rect">
            <a:avLst/>
          </a:prstGeom>
          <a:noFill/>
        </p:spPr>
        <p:txBody>
          <a:bodyPr wrap="square" rtlCol="0">
            <a:spAutoFit/>
          </a:bodyPr>
          <a:lstStyle/>
          <a:p>
            <a:pPr>
              <a:buFont typeface="Arial" pitchFamily="34" charset="0"/>
              <a:buChar char="•"/>
            </a:pPr>
            <a:r>
              <a:rPr lang="en-US" sz="2400" b="1" dirty="0" smtClean="0">
                <a:latin typeface="NikoshBAN" panose="02000000000000000000" pitchFamily="2" charset="0"/>
                <a:cs typeface="NikoshBAN" panose="02000000000000000000" pitchFamily="2" charset="0"/>
              </a:rPr>
              <a:t> </a:t>
            </a:r>
            <a:r>
              <a:rPr lang="bn-IN" sz="2400" b="1" dirty="0" smtClean="0">
                <a:latin typeface="NikoshBAN" panose="02000000000000000000" pitchFamily="2" charset="0"/>
                <a:cs typeface="NikoshBAN" panose="02000000000000000000" pitchFamily="2" charset="0"/>
              </a:rPr>
              <a:t>গভীর </a:t>
            </a:r>
            <a:r>
              <a:rPr lang="bn-IN" sz="2400" b="1" dirty="0" smtClean="0">
                <a:latin typeface="NikoshBAN" panose="02000000000000000000" pitchFamily="2" charset="0"/>
                <a:cs typeface="NikoshBAN" panose="02000000000000000000" pitchFamily="2" charset="0"/>
              </a:rPr>
              <a:t>সমুদ্র বন্দর  </a:t>
            </a:r>
            <a:r>
              <a:rPr lang="bn-IN" sz="2400" b="1" dirty="0" smtClean="0">
                <a:latin typeface="NikoshBAN" panose="02000000000000000000" pitchFamily="2" charset="0"/>
                <a:cs typeface="NikoshBAN" panose="02000000000000000000" pitchFamily="2" charset="0"/>
              </a:rPr>
              <a:t>নির্মাণ</a:t>
            </a:r>
            <a:endParaRPr lang="en-US" sz="2400" b="1" dirty="0" smtClean="0">
              <a:latin typeface="NikoshBAN" panose="02000000000000000000" pitchFamily="2" charset="0"/>
              <a:cs typeface="NikoshBAN" panose="02000000000000000000" pitchFamily="2" charset="0"/>
            </a:endParaRPr>
          </a:p>
          <a:p>
            <a:pPr>
              <a:buFont typeface="Arial" pitchFamily="34" charset="0"/>
              <a:buChar char="•"/>
            </a:pPr>
            <a:r>
              <a:rPr lang="en-US" sz="2400" b="1" dirty="0" smtClean="0">
                <a:latin typeface="NikoshBAN" panose="02000000000000000000" pitchFamily="2" charset="0"/>
                <a:cs typeface="NikoshBAN" panose="02000000000000000000" pitchFamily="2" charset="0"/>
              </a:rPr>
              <a:t> </a:t>
            </a:r>
            <a:r>
              <a:rPr lang="bn-IN" sz="2400" b="1" dirty="0" smtClean="0">
                <a:latin typeface="NikoshBAN" panose="02000000000000000000" pitchFamily="2" charset="0"/>
                <a:cs typeface="NikoshBAN" panose="02000000000000000000" pitchFamily="2" charset="0"/>
              </a:rPr>
              <a:t>মিয়ানমারে </a:t>
            </a:r>
            <a:r>
              <a:rPr lang="bn-IN" sz="2400" b="1" dirty="0" smtClean="0">
                <a:latin typeface="NikoshBAN" panose="02000000000000000000" pitchFamily="2" charset="0"/>
                <a:cs typeface="NikoshBAN" panose="02000000000000000000" pitchFamily="2" charset="0"/>
              </a:rPr>
              <a:t>কর্তৃত্ব বজায় </a:t>
            </a:r>
            <a:r>
              <a:rPr lang="bn-IN" sz="2400" b="1" dirty="0" smtClean="0">
                <a:latin typeface="NikoshBAN" panose="02000000000000000000" pitchFamily="2" charset="0"/>
                <a:cs typeface="NikoshBAN" panose="02000000000000000000" pitchFamily="2" charset="0"/>
              </a:rPr>
              <a:t>রাখা</a:t>
            </a:r>
            <a:endParaRPr lang="en-US" sz="2400" b="1" dirty="0" smtClean="0">
              <a:latin typeface="NikoshBAN" panose="02000000000000000000" pitchFamily="2" charset="0"/>
              <a:cs typeface="NikoshBAN" panose="02000000000000000000" pitchFamily="2" charset="0"/>
            </a:endParaRPr>
          </a:p>
          <a:p>
            <a:pPr>
              <a:buFont typeface="Arial" pitchFamily="34" charset="0"/>
              <a:buChar char="•"/>
            </a:pPr>
            <a:r>
              <a:rPr lang="en-US" sz="2400" b="1" dirty="0" smtClean="0">
                <a:latin typeface="NikoshBAN" panose="02000000000000000000" pitchFamily="2" charset="0"/>
                <a:cs typeface="NikoshBAN" panose="02000000000000000000" pitchFamily="2" charset="0"/>
              </a:rPr>
              <a:t> </a:t>
            </a:r>
            <a:r>
              <a:rPr lang="en-US" sz="2400" b="1" dirty="0" smtClean="0">
                <a:latin typeface="NikoshBAN" panose="02000000000000000000" pitchFamily="2" charset="0"/>
                <a:cs typeface="NikoshBAN" panose="02000000000000000000" pitchFamily="2" charset="0"/>
              </a:rPr>
              <a:t>ASEAN </a:t>
            </a:r>
            <a:r>
              <a:rPr lang="en-US" sz="2400" b="1" dirty="0" smtClean="0">
                <a:latin typeface="NikoshBAN" panose="02000000000000000000" pitchFamily="2" charset="0"/>
                <a:cs typeface="NikoshBAN" panose="02000000000000000000" pitchFamily="2" charset="0"/>
              </a:rPr>
              <a:t>ভুক্ত দেশগুলোতে </a:t>
            </a:r>
            <a:r>
              <a:rPr lang="bn-IN" sz="2400" b="1" dirty="0" smtClean="0">
                <a:latin typeface="NikoshBAN" panose="02000000000000000000" pitchFamily="2" charset="0"/>
                <a:cs typeface="NikoshBAN" panose="02000000000000000000" pitchFamily="2" charset="0"/>
              </a:rPr>
              <a:t>প্রভাব বিস্তার </a:t>
            </a:r>
            <a:r>
              <a:rPr lang="bn-IN" sz="2400" b="1" dirty="0" smtClean="0">
                <a:latin typeface="NikoshBAN" panose="02000000000000000000" pitchFamily="2" charset="0"/>
                <a:cs typeface="NikoshBAN" panose="02000000000000000000" pitchFamily="2" charset="0"/>
              </a:rPr>
              <a:t>করা</a:t>
            </a:r>
            <a:endParaRPr lang="en-US" sz="2400" b="1" dirty="0" smtClean="0">
              <a:latin typeface="NikoshBAN" panose="02000000000000000000" pitchFamily="2" charset="0"/>
              <a:cs typeface="NikoshBAN" panose="02000000000000000000" pitchFamily="2" charset="0"/>
            </a:endParaRPr>
          </a:p>
          <a:p>
            <a:pPr>
              <a:buFont typeface="Arial" pitchFamily="34" charset="0"/>
              <a:buChar char="•"/>
            </a:pPr>
            <a:r>
              <a:rPr lang="en-US" sz="2400" b="1" dirty="0" smtClean="0">
                <a:latin typeface="NikoshBAN" panose="02000000000000000000" pitchFamily="2" charset="0"/>
                <a:cs typeface="NikoshBAN" panose="02000000000000000000" pitchFamily="2" charset="0"/>
              </a:rPr>
              <a:t> </a:t>
            </a:r>
            <a:r>
              <a:rPr lang="bn-IN" sz="2400" b="1" dirty="0" smtClean="0">
                <a:latin typeface="NikoshBAN" panose="02000000000000000000" pitchFamily="2" charset="0"/>
                <a:cs typeface="NikoshBAN" panose="02000000000000000000" pitchFamily="2" charset="0"/>
              </a:rPr>
              <a:t>বেল্ট </a:t>
            </a:r>
            <a:r>
              <a:rPr lang="bn-IN" sz="2400" b="1" dirty="0" smtClean="0">
                <a:latin typeface="NikoshBAN" panose="02000000000000000000" pitchFamily="2" charset="0"/>
                <a:cs typeface="NikoshBAN" panose="02000000000000000000" pitchFamily="2" charset="0"/>
              </a:rPr>
              <a:t>এন্ড রোড </a:t>
            </a:r>
            <a:r>
              <a:rPr lang="bn-IN" sz="2400" b="1" dirty="0" smtClean="0">
                <a:latin typeface="NikoshBAN" panose="02000000000000000000" pitchFamily="2" charset="0"/>
                <a:cs typeface="NikoshBAN" panose="02000000000000000000" pitchFamily="2" charset="0"/>
              </a:rPr>
              <a:t>উদ্যোগ</a:t>
            </a:r>
            <a:endParaRPr lang="en-US" sz="2400" b="1" dirty="0" smtClean="0">
              <a:latin typeface="NikoshBAN" panose="02000000000000000000" pitchFamily="2" charset="0"/>
              <a:cs typeface="NikoshBAN" panose="02000000000000000000" pitchFamily="2" charset="0"/>
            </a:endParaRPr>
          </a:p>
          <a:p>
            <a:pPr>
              <a:buFont typeface="Arial" pitchFamily="34" charset="0"/>
              <a:buChar char="•"/>
            </a:pPr>
            <a:r>
              <a:rPr lang="en-US" sz="2400" b="1" dirty="0" smtClean="0">
                <a:latin typeface="NikoshBAN" panose="02000000000000000000" pitchFamily="2" charset="0"/>
                <a:cs typeface="NikoshBAN" panose="02000000000000000000" pitchFamily="2" charset="0"/>
              </a:rPr>
              <a:t> </a:t>
            </a:r>
            <a:r>
              <a:rPr lang="bn-IN" sz="2400" b="1" dirty="0" smtClean="0">
                <a:latin typeface="NikoshBAN" panose="02000000000000000000" pitchFamily="2" charset="0"/>
                <a:cs typeface="NikoshBAN" panose="02000000000000000000" pitchFamily="2" charset="0"/>
              </a:rPr>
              <a:t>আঞ্চলিক </a:t>
            </a:r>
            <a:r>
              <a:rPr lang="bn-IN" sz="2400" b="1" dirty="0" smtClean="0">
                <a:latin typeface="NikoshBAN" panose="02000000000000000000" pitchFamily="2" charset="0"/>
                <a:cs typeface="NikoshBAN" panose="02000000000000000000" pitchFamily="2" charset="0"/>
              </a:rPr>
              <a:t>কর্তৃত্ব বজায় </a:t>
            </a:r>
            <a:r>
              <a:rPr lang="bn-IN" sz="2400" b="1" dirty="0" smtClean="0">
                <a:latin typeface="NikoshBAN" panose="02000000000000000000" pitchFamily="2" charset="0"/>
                <a:cs typeface="NikoshBAN" panose="02000000000000000000" pitchFamily="2" charset="0"/>
              </a:rPr>
              <a:t>রাখা</a:t>
            </a:r>
            <a:r>
              <a:rPr lang="en-US" sz="2400" b="1" dirty="0" smtClean="0">
                <a:latin typeface="NikoshBAN" panose="02000000000000000000" pitchFamily="2" charset="0"/>
                <a:cs typeface="NikoshBAN" panose="02000000000000000000" pitchFamily="2" charset="0"/>
              </a:rPr>
              <a:t> </a:t>
            </a:r>
          </a:p>
          <a:p>
            <a:pPr>
              <a:buFont typeface="Arial" pitchFamily="34" charset="0"/>
              <a:buChar char="•"/>
            </a:pPr>
            <a:r>
              <a:rPr lang="en-US" sz="2400" b="1" dirty="0" smtClean="0">
                <a:latin typeface="NikoshBAN" panose="02000000000000000000" pitchFamily="2" charset="0"/>
                <a:cs typeface="NikoshBAN" panose="02000000000000000000" pitchFamily="2" charset="0"/>
              </a:rPr>
              <a:t> </a:t>
            </a:r>
            <a:r>
              <a:rPr lang="bn-IN" sz="2400" b="1" dirty="0" smtClean="0">
                <a:latin typeface="NikoshBAN" panose="02000000000000000000" pitchFamily="2" charset="0"/>
                <a:cs typeface="NikoshBAN" panose="02000000000000000000" pitchFamily="2" charset="0"/>
              </a:rPr>
              <a:t>চীনের </a:t>
            </a:r>
            <a:r>
              <a:rPr lang="bn-IN" sz="2400" b="1" dirty="0" smtClean="0">
                <a:latin typeface="NikoshBAN" panose="02000000000000000000" pitchFamily="2" charset="0"/>
                <a:cs typeface="NikoshBAN" panose="02000000000000000000" pitchFamily="2" charset="0"/>
              </a:rPr>
              <a:t>০৩টি </a:t>
            </a:r>
            <a:r>
              <a:rPr lang="bn-IN" sz="2400" b="1" dirty="0" smtClean="0">
                <a:latin typeface="NikoshBAN" panose="02000000000000000000" pitchFamily="2" charset="0"/>
                <a:cs typeface="NikoshBAN" panose="02000000000000000000" pitchFamily="2" charset="0"/>
              </a:rPr>
              <a:t>প্রস্তাব</a:t>
            </a:r>
            <a:endParaRPr lang="en-US" sz="2400" b="1" dirty="0" smtClean="0">
              <a:latin typeface="NikoshBAN" panose="02000000000000000000" pitchFamily="2" charset="0"/>
              <a:cs typeface="NikoshBAN" panose="02000000000000000000" pitchFamily="2" charset="0"/>
            </a:endParaRPr>
          </a:p>
          <a:p>
            <a:pPr>
              <a:buFont typeface="Arial" pitchFamily="34" charset="0"/>
              <a:buChar char="•"/>
            </a:pPr>
            <a:r>
              <a:rPr lang="en-US" sz="2400" b="1" dirty="0" smtClean="0">
                <a:latin typeface="NikoshBAN" panose="02000000000000000000" pitchFamily="2" charset="0"/>
                <a:cs typeface="NikoshBAN" panose="02000000000000000000" pitchFamily="2" charset="0"/>
              </a:rPr>
              <a:t> </a:t>
            </a:r>
            <a:r>
              <a:rPr lang="bn-IN" sz="2400" b="1" dirty="0" smtClean="0">
                <a:latin typeface="NikoshBAN" panose="02000000000000000000" pitchFamily="2" charset="0"/>
                <a:cs typeface="NikoshBAN" panose="02000000000000000000" pitchFamily="2" charset="0"/>
              </a:rPr>
              <a:t>রোহিঙ্গাদের </a:t>
            </a:r>
            <a:r>
              <a:rPr lang="bn-IN" sz="2400" b="1" dirty="0" smtClean="0">
                <a:latin typeface="NikoshBAN" panose="02000000000000000000" pitchFamily="2" charset="0"/>
                <a:cs typeface="NikoshBAN" panose="02000000000000000000" pitchFamily="2" charset="0"/>
              </a:rPr>
              <a:t>ত্রাণ সহায়তার আশ্বাস</a:t>
            </a:r>
          </a:p>
          <a:p>
            <a:pPr algn="just"/>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checkerboard(across)">
                                      <p:cBhvr>
                                        <p:cTn id="1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990600"/>
            <a:ext cx="7772400" cy="1107996"/>
          </a:xfrm>
          <a:prstGeom prst="rect">
            <a:avLst/>
          </a:prstGeom>
          <a:noFill/>
        </p:spPr>
        <p:txBody>
          <a:bodyPr wrap="square" rtlCol="0">
            <a:spAutoFit/>
          </a:bodyPr>
          <a:lstStyle/>
          <a:p>
            <a:r>
              <a:rPr lang="en-US" sz="6600" b="1" dirty="0" smtClean="0">
                <a:solidFill>
                  <a:srgbClr val="FF0000"/>
                </a:solidFill>
                <a:latin typeface="Charu Chandan" pitchFamily="2" charset="0"/>
              </a:rPr>
              <a:t>fvi‡Zi f‚wgKv</a:t>
            </a:r>
            <a:endParaRPr lang="en-US" sz="6600" b="1" dirty="0">
              <a:solidFill>
                <a:srgbClr val="FF0000"/>
              </a:solidFill>
              <a:latin typeface="Charu Chandan" pitchFamily="2" charset="0"/>
            </a:endParaRPr>
          </a:p>
        </p:txBody>
      </p:sp>
      <p:sp>
        <p:nvSpPr>
          <p:cNvPr id="21" name="TextBox 20"/>
          <p:cNvSpPr txBox="1"/>
          <p:nvPr/>
        </p:nvSpPr>
        <p:spPr>
          <a:xfrm>
            <a:off x="762000" y="2133600"/>
            <a:ext cx="5867400" cy="2585323"/>
          </a:xfrm>
          <a:prstGeom prst="rect">
            <a:avLst/>
          </a:prstGeom>
          <a:noFill/>
        </p:spPr>
        <p:txBody>
          <a:bodyPr wrap="square" rtlCol="0">
            <a:spAutoFit/>
          </a:bodyPr>
          <a:lstStyle/>
          <a:p>
            <a:pPr marL="571500" indent="-571500">
              <a:buFont typeface="Wingdings" panose="05000000000000000000" pitchFamily="2" charset="2"/>
              <a:buChar char="Ø"/>
            </a:pPr>
            <a:r>
              <a:rPr lang="en-US" sz="2400" b="1" dirty="0" smtClean="0">
                <a:latin typeface="NikoshBAN" panose="02000000000000000000" pitchFamily="2" charset="0"/>
                <a:cs typeface="NikoshBAN" panose="02000000000000000000" pitchFamily="2" charset="0"/>
              </a:rPr>
              <a:t> </a:t>
            </a:r>
            <a:r>
              <a:rPr lang="bn-IN" sz="2400" b="1" dirty="0" smtClean="0">
                <a:latin typeface="NikoshBAN" panose="02000000000000000000" pitchFamily="2" charset="0"/>
                <a:cs typeface="NikoshBAN" panose="02000000000000000000" pitchFamily="2" charset="0"/>
              </a:rPr>
              <a:t>নিশ্চুপ ভূমিকাঃ ২০১৭ সালের এপ্রিল মাসে প্রধানমন্ত্রী নরেন্দ মোদি মায়ানমার সফরে </a:t>
            </a:r>
            <a:r>
              <a:rPr lang="en-US" sz="2400" b="1" dirty="0" smtClean="0">
                <a:latin typeface="NikoshBAN" panose="02000000000000000000" pitchFamily="2" charset="0"/>
                <a:cs typeface="NikoshBAN" panose="02000000000000000000" pitchFamily="2" charset="0"/>
              </a:rPr>
              <a:t>রোহিঙ্গা</a:t>
            </a:r>
            <a:r>
              <a:rPr lang="bn-IN" sz="2400" b="1" dirty="0" smtClean="0">
                <a:latin typeface="NikoshBAN" panose="02000000000000000000" pitchFamily="2" charset="0"/>
                <a:cs typeface="NikoshBAN" panose="02000000000000000000" pitchFamily="2" charset="0"/>
              </a:rPr>
              <a:t> শব্দটি উচ্চারণ করেন নি।</a:t>
            </a:r>
          </a:p>
          <a:p>
            <a:pPr marL="571500" indent="-571500">
              <a:buFont typeface="Wingdings" panose="05000000000000000000" pitchFamily="2" charset="2"/>
              <a:buChar char="Ø"/>
            </a:pPr>
            <a:r>
              <a:rPr lang="bn-IN" sz="2400" b="1" dirty="0" smtClean="0">
                <a:latin typeface="NikoshBAN" panose="02000000000000000000" pitchFamily="2" charset="0"/>
                <a:cs typeface="NikoshBAN" panose="02000000000000000000" pitchFamily="2" charset="0"/>
              </a:rPr>
              <a:t>জাতিসংঘে ভোটদান থেকে বিরত থাকা</a:t>
            </a:r>
          </a:p>
          <a:p>
            <a:pPr marL="571500" indent="-571500">
              <a:buFont typeface="Wingdings" panose="05000000000000000000" pitchFamily="2" charset="2"/>
              <a:buChar char="Ø"/>
            </a:pPr>
            <a:r>
              <a:rPr lang="bn-IN" sz="2400" b="1" dirty="0" smtClean="0">
                <a:latin typeface="NikoshBAN" panose="02000000000000000000" pitchFamily="2" charset="0"/>
                <a:cs typeface="NikoshBAN" panose="02000000000000000000" pitchFamily="2" charset="0"/>
              </a:rPr>
              <a:t>নিজস্ব স্থিতি ও নিরাপত্তা ব্যবস্থা</a:t>
            </a:r>
          </a:p>
          <a:p>
            <a:pPr marL="571500" indent="-571500">
              <a:buFont typeface="Wingdings" panose="05000000000000000000" pitchFamily="2" charset="2"/>
              <a:buChar char="Ø"/>
            </a:pPr>
            <a:r>
              <a:rPr lang="bn-IN" sz="2400" b="1" dirty="0" smtClean="0">
                <a:latin typeface="NikoshBAN" panose="02000000000000000000" pitchFamily="2" charset="0"/>
                <a:cs typeface="NikoshBAN" panose="02000000000000000000" pitchFamily="2" charset="0"/>
              </a:rPr>
              <a:t>অর্থনৈতিক ভূ রাজনীতি</a:t>
            </a:r>
          </a:p>
          <a:p>
            <a:pPr algn="just"/>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checkerboard(across)">
                                      <p:cBhvr>
                                        <p:cTn id="7" dur="1000"/>
                                        <p:tgtEl>
                                          <p:spTgt spid="21"/>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heckerboard(across)">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990600"/>
            <a:ext cx="7772400" cy="1107996"/>
          </a:xfrm>
          <a:prstGeom prst="rect">
            <a:avLst/>
          </a:prstGeom>
          <a:noFill/>
        </p:spPr>
        <p:txBody>
          <a:bodyPr wrap="square" rtlCol="0">
            <a:spAutoFit/>
          </a:bodyPr>
          <a:lstStyle/>
          <a:p>
            <a:r>
              <a:rPr lang="en-US" sz="6600" b="1" dirty="0" smtClean="0">
                <a:solidFill>
                  <a:srgbClr val="FF0000"/>
                </a:solidFill>
                <a:latin typeface="Charu Chandan" pitchFamily="2" charset="0"/>
              </a:rPr>
              <a:t>†ivwn½v msK‡Ui mgvavb</a:t>
            </a:r>
            <a:endParaRPr lang="en-US" sz="6600" b="1" dirty="0">
              <a:solidFill>
                <a:srgbClr val="FF0000"/>
              </a:solidFill>
              <a:latin typeface="Charu Chandan" pitchFamily="2" charset="0"/>
            </a:endParaRPr>
          </a:p>
        </p:txBody>
      </p:sp>
      <p:sp>
        <p:nvSpPr>
          <p:cNvPr id="21" name="TextBox 20"/>
          <p:cNvSpPr txBox="1"/>
          <p:nvPr/>
        </p:nvSpPr>
        <p:spPr>
          <a:xfrm>
            <a:off x="762000" y="2133600"/>
            <a:ext cx="7696200" cy="1846659"/>
          </a:xfrm>
          <a:prstGeom prst="rect">
            <a:avLst/>
          </a:prstGeom>
          <a:noFill/>
        </p:spPr>
        <p:txBody>
          <a:bodyPr wrap="square" rtlCol="0">
            <a:spAutoFit/>
          </a:bodyPr>
          <a:lstStyle/>
          <a:p>
            <a:pPr marL="457200" indent="-457200">
              <a:buFont typeface="Wingdings" panose="05000000000000000000" pitchFamily="2" charset="2"/>
              <a:buChar char="v"/>
            </a:pPr>
            <a:r>
              <a:rPr lang="en-US" sz="3200" b="1" dirty="0" smtClean="0">
                <a:latin typeface="NikoshBAN" panose="02000000000000000000" pitchFamily="2" charset="0"/>
                <a:cs typeface="NikoshBAN" panose="02000000000000000000" pitchFamily="2" charset="0"/>
              </a:rPr>
              <a:t> </a:t>
            </a:r>
            <a:r>
              <a:rPr lang="en-US" sz="3200" dirty="0" smtClean="0">
                <a:latin typeface="NikoshBAN" panose="02000000000000000000" pitchFamily="2" charset="0"/>
                <a:cs typeface="NikoshBAN" panose="02000000000000000000" pitchFamily="2" charset="0"/>
              </a:rPr>
              <a:t>বৃহৎ শক্তির ভূমিকা</a:t>
            </a:r>
            <a:endParaRPr lang="bn-IN" sz="3200" dirty="0" smtClean="0">
              <a:latin typeface="NikoshBAN" panose="02000000000000000000" pitchFamily="2" charset="0"/>
              <a:cs typeface="NikoshBAN" panose="02000000000000000000" pitchFamily="2" charset="0"/>
            </a:endParaRPr>
          </a:p>
          <a:p>
            <a:pPr marL="457200" indent="-457200">
              <a:buFont typeface="Wingdings" panose="05000000000000000000" pitchFamily="2" charset="2"/>
              <a:buChar char="v"/>
            </a:pPr>
            <a:r>
              <a:rPr lang="bn-IN" sz="3200" dirty="0" smtClean="0">
                <a:latin typeface="NikoshBAN" panose="02000000000000000000" pitchFamily="2" charset="0"/>
                <a:cs typeface="NikoshBAN" panose="02000000000000000000" pitchFamily="2" charset="0"/>
              </a:rPr>
              <a:t>আন্তর্জাতিক আদালতের শরণাপন্ন হওয়া</a:t>
            </a:r>
          </a:p>
          <a:p>
            <a:pPr marL="457200" indent="-457200">
              <a:buFont typeface="Wingdings" panose="05000000000000000000" pitchFamily="2" charset="2"/>
              <a:buChar char="v"/>
            </a:pPr>
            <a:r>
              <a:rPr lang="bn-IN" sz="3200" dirty="0" smtClean="0">
                <a:latin typeface="NikoshBAN" panose="02000000000000000000" pitchFamily="2" charset="0"/>
                <a:cs typeface="NikoshBAN" panose="02000000000000000000" pitchFamily="2" charset="0"/>
              </a:rPr>
              <a:t>মায়ানমারের সেনাবাহিনীকে বাধ্য করা</a:t>
            </a:r>
          </a:p>
          <a:p>
            <a:pPr algn="just"/>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1000"/>
                                        <p:tgtEl>
                                          <p:spTgt spid="5"/>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box(in)">
                                      <p:cBhvr>
                                        <p:cTn id="10"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990600"/>
            <a:ext cx="7772400" cy="1107996"/>
          </a:xfrm>
          <a:prstGeom prst="rect">
            <a:avLst/>
          </a:prstGeom>
          <a:noFill/>
        </p:spPr>
        <p:txBody>
          <a:bodyPr wrap="square" rtlCol="0">
            <a:spAutoFit/>
          </a:bodyPr>
          <a:lstStyle/>
          <a:p>
            <a:r>
              <a:rPr lang="en-US" sz="6600" b="1" dirty="0" smtClean="0">
                <a:solidFill>
                  <a:srgbClr val="FF0000"/>
                </a:solidFill>
                <a:latin typeface="Charu Chandan" pitchFamily="2" charset="0"/>
              </a:rPr>
              <a:t>Z_¨m~Î:</a:t>
            </a:r>
            <a:endParaRPr lang="en-US" sz="6600" b="1" dirty="0">
              <a:solidFill>
                <a:srgbClr val="FF0000"/>
              </a:solidFill>
              <a:latin typeface="Charu Chandan" pitchFamily="2" charset="0"/>
            </a:endParaRPr>
          </a:p>
        </p:txBody>
      </p:sp>
      <p:sp>
        <p:nvSpPr>
          <p:cNvPr id="21" name="TextBox 20"/>
          <p:cNvSpPr txBox="1"/>
          <p:nvPr/>
        </p:nvSpPr>
        <p:spPr>
          <a:xfrm>
            <a:off x="762000" y="2133600"/>
            <a:ext cx="7696200" cy="2431435"/>
          </a:xfrm>
          <a:prstGeom prst="rect">
            <a:avLst/>
          </a:prstGeom>
          <a:noFill/>
        </p:spPr>
        <p:txBody>
          <a:bodyPr wrap="square" rtlCol="0">
            <a:spAutoFit/>
          </a:bodyPr>
          <a:lstStyle/>
          <a:p>
            <a:pPr marL="342900" indent="-342900">
              <a:buFont typeface="Wingdings" panose="05000000000000000000" pitchFamily="2" charset="2"/>
              <a:buChar char="v"/>
            </a:pPr>
            <a:r>
              <a:rPr lang="bn-IN" dirty="0" smtClean="0"/>
              <a:t>রোহিঙ্গা নয় রোয়াইনঙহগা,রাহমান নাসির উদ্দিন,পৃষ্ঠা নং </a:t>
            </a:r>
            <a:r>
              <a:rPr lang="bn-IN" dirty="0" smtClean="0"/>
              <a:t>১৬-২০</a:t>
            </a:r>
            <a:r>
              <a:rPr lang="bn-IN" dirty="0" smtClean="0"/>
              <a:t>।</a:t>
            </a:r>
          </a:p>
          <a:p>
            <a:pPr marL="457200" indent="-457200">
              <a:buFont typeface="Wingdings" panose="05000000000000000000" pitchFamily="2" charset="2"/>
              <a:buChar char="v"/>
            </a:pPr>
            <a:r>
              <a:rPr lang="bn-IN" dirty="0" smtClean="0"/>
              <a:t>  রোহিঙ্গা কূটনীতি ও প্রতিবেশি,সূফিয়া বেগম,পৃষ্ঠা ১০-৪০</a:t>
            </a:r>
          </a:p>
          <a:p>
            <a:pPr marL="457200" indent="-457200">
              <a:buFont typeface="Wingdings" panose="05000000000000000000" pitchFamily="2" charset="2"/>
              <a:buChar char="v"/>
            </a:pPr>
            <a:r>
              <a:rPr lang="bn-IN" dirty="0" smtClean="0"/>
              <a:t> রোহিঙ্গা জাতির ইতিহাস,এনাম রেজা,</a:t>
            </a:r>
          </a:p>
          <a:p>
            <a:pPr marL="457200" indent="-457200">
              <a:buFont typeface="Wingdings" panose="05000000000000000000" pitchFamily="2" charset="2"/>
              <a:buChar char="v"/>
            </a:pPr>
            <a:r>
              <a:rPr lang="bn-IN" dirty="0" smtClean="0"/>
              <a:t> রোহিঙ্গা গনহত্যা ইস্যু,মোঃমোয়াজ উদ্দিন মাসুদ</a:t>
            </a:r>
            <a:endParaRPr lang="en-US" dirty="0" smtClean="0"/>
          </a:p>
          <a:p>
            <a:pPr marL="571500" indent="-571500">
              <a:buFont typeface="Wingdings" panose="05000000000000000000" pitchFamily="2" charset="2"/>
              <a:buChar char="v"/>
            </a:pPr>
            <a:r>
              <a:rPr lang="en-US" sz="2800" dirty="0" smtClean="0">
                <a:solidFill>
                  <a:schemeClr val="tx1">
                    <a:lumMod val="95000"/>
                    <a:lumOff val="5000"/>
                  </a:schemeClr>
                </a:solidFill>
                <a:latin typeface="Times New Roman" panose="02020603050405020304" pitchFamily="18" charset="0"/>
                <a:hlinkClick r:id="rId3"/>
              </a:rPr>
              <a:t>www.Wikipedia.com</a:t>
            </a:r>
            <a:r>
              <a:rPr lang="en-US" sz="2800" dirty="0" smtClean="0">
                <a:solidFill>
                  <a:schemeClr val="tx1">
                    <a:lumMod val="95000"/>
                    <a:lumOff val="5000"/>
                  </a:schemeClr>
                </a:solidFill>
                <a:latin typeface="Times New Roman" panose="02020603050405020304" pitchFamily="18" charset="0"/>
              </a:rPr>
              <a:t>.</a:t>
            </a:r>
            <a:endParaRPr lang="bn-IN" sz="2800" dirty="0" smtClean="0">
              <a:solidFill>
                <a:schemeClr val="tx1">
                  <a:lumMod val="95000"/>
                  <a:lumOff val="5000"/>
                </a:schemeClr>
              </a:solidFill>
              <a:latin typeface="Times New Roman" panose="02020603050405020304" pitchFamily="18" charset="0"/>
            </a:endParaRPr>
          </a:p>
          <a:p>
            <a:pPr marL="571500" indent="-571500">
              <a:buFont typeface="Wingdings" panose="05000000000000000000" pitchFamily="2" charset="2"/>
              <a:buChar char="v"/>
            </a:pPr>
            <a:r>
              <a:rPr lang="en-US" sz="2000" dirty="0" smtClean="0">
                <a:solidFill>
                  <a:schemeClr val="tx1">
                    <a:lumMod val="95000"/>
                    <a:lumOff val="5000"/>
                  </a:schemeClr>
                </a:solidFill>
                <a:latin typeface="Times New Roman" panose="02020603050405020304" pitchFamily="18" charset="0"/>
              </a:rPr>
              <a:t>THE GURDIAN</a:t>
            </a:r>
          </a:p>
          <a:p>
            <a:pPr marL="571500" indent="-571500">
              <a:buFont typeface="Wingdings" panose="05000000000000000000" pitchFamily="2" charset="2"/>
              <a:buChar char="v"/>
            </a:pPr>
            <a:r>
              <a:rPr lang="en-US" sz="2000" dirty="0" smtClean="0">
                <a:solidFill>
                  <a:schemeClr val="tx1">
                    <a:lumMod val="95000"/>
                    <a:lumOff val="5000"/>
                  </a:schemeClr>
                </a:solidFill>
                <a:latin typeface="NikoshBAN" panose="02000000000000000000" pitchFamily="2" charset="0"/>
                <a:cs typeface="NikoshBAN" panose="02000000000000000000" pitchFamily="2" charset="0"/>
              </a:rPr>
              <a:t>পত্র-পত্রিকা ।</a:t>
            </a:r>
            <a:endParaRPr lang="bn-IN" sz="2000" dirty="0" smtClean="0">
              <a:solidFill>
                <a:schemeClr val="tx1">
                  <a:lumMod val="95000"/>
                  <a:lumOff val="5000"/>
                </a:schemeClr>
              </a:solidFill>
              <a:latin typeface="NikoshBAN" panose="02000000000000000000" pitchFamily="2" charset="0"/>
              <a:cs typeface="NikoshBAN" panose="02000000000000000000" pitchFamily="2" charset="0"/>
            </a:endParaRPr>
          </a:p>
          <a:p>
            <a:pPr algn="just"/>
            <a:endParaRPr lang="en-US" sz="1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ppt_x"/>
                                          </p:val>
                                        </p:tav>
                                        <p:tav tm="100000">
                                          <p:val>
                                            <p:strVal val="#ppt_x"/>
                                          </p:val>
                                        </p:tav>
                                      </p:tavLst>
                                    </p:anim>
                                    <p:anim calcmode="lin" valueType="num">
                                      <p:cBhvr additive="base">
                                        <p:cTn id="8" dur="1000" fill="hold"/>
                                        <p:tgtEl>
                                          <p:spTgt spid="2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1000" fill="hold"/>
                                        <p:tgtEl>
                                          <p:spTgt spid="5"/>
                                        </p:tgtEl>
                                        <p:attrNameLst>
                                          <p:attrName>ppt_x</p:attrName>
                                        </p:attrNameLst>
                                      </p:cBhvr>
                                      <p:tavLst>
                                        <p:tav tm="0">
                                          <p:val>
                                            <p:strVal val="#ppt_x"/>
                                          </p:val>
                                        </p:tav>
                                        <p:tav tm="100000">
                                          <p:val>
                                            <p:strVal val="#ppt_x"/>
                                          </p:val>
                                        </p:tav>
                                      </p:tavLst>
                                    </p:anim>
                                    <p:anim calcmode="lin" valueType="num">
                                      <p:cBhvr additive="base">
                                        <p:cTn id="12"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66800" y="1028700"/>
            <a:ext cx="6858000" cy="5143500"/>
          </a:xfrm>
          <a:prstGeom prst="rect">
            <a:avLst/>
          </a:prstGeom>
        </p:spPr>
      </p:pic>
    </p:spTree>
    <p:extLst>
      <p:ext uri="{BB962C8B-B14F-4D97-AF65-F5344CB8AC3E}">
        <p14:creationId xmlns:p14="http://schemas.microsoft.com/office/powerpoint/2010/main" xmlns="" val="2333654371"/>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19200" y="1676400"/>
            <a:ext cx="6781800" cy="3770263"/>
          </a:xfrm>
          <a:prstGeom prst="rect">
            <a:avLst/>
          </a:prstGeom>
          <a:noFill/>
        </p:spPr>
        <p:txBody>
          <a:bodyPr wrap="square" rtlCol="0">
            <a:spAutoFit/>
          </a:bodyPr>
          <a:lstStyle/>
          <a:p>
            <a:r>
              <a:rPr lang="en-US" sz="23900" dirty="0" smtClean="0">
                <a:solidFill>
                  <a:srgbClr val="FF0000"/>
                </a:solidFill>
                <a:latin typeface="Rajon Shoily" pitchFamily="2" charset="0"/>
              </a:rPr>
              <a:t>a</a:t>
            </a:r>
            <a:r>
              <a:rPr lang="en-US" sz="23900" dirty="0" smtClean="0">
                <a:solidFill>
                  <a:srgbClr val="00B050"/>
                </a:solidFill>
                <a:latin typeface="Rajon Shoily" pitchFamily="2" charset="0"/>
              </a:rPr>
              <a:t>b¨</a:t>
            </a:r>
            <a:r>
              <a:rPr lang="en-US" sz="23900" dirty="0" smtClean="0">
                <a:solidFill>
                  <a:srgbClr val="0070C0"/>
                </a:solidFill>
                <a:latin typeface="Rajon Shoily" pitchFamily="2" charset="0"/>
              </a:rPr>
              <a:t>ev</a:t>
            </a:r>
            <a:r>
              <a:rPr lang="en-US" sz="23900" dirty="0" smtClean="0">
                <a:solidFill>
                  <a:srgbClr val="FF0000"/>
                </a:solidFill>
                <a:latin typeface="Rajon Shoily" pitchFamily="2" charset="0"/>
              </a:rPr>
              <a:t>`</a:t>
            </a:r>
            <a:endParaRPr lang="en-US" sz="23900" dirty="0">
              <a:solidFill>
                <a:srgbClr val="FF0000"/>
              </a:solidFill>
              <a:latin typeface="Rajon Shoily" pitchFamily="2" charset="0"/>
            </a:endParaRPr>
          </a:p>
        </p:txBody>
      </p:sp>
    </p:spTree>
    <p:extLst>
      <p:ext uri="{BB962C8B-B14F-4D97-AF65-F5344CB8AC3E}">
        <p14:creationId xmlns:p14="http://schemas.microsoft.com/office/powerpoint/2010/main" xmlns="" val="2333654371"/>
      </p:ext>
    </p:extLst>
  </p:cSld>
  <p:clrMapOvr>
    <a:masterClrMapping/>
  </p:clrMapOvr>
  <p:transition spd="slow" advClick="0" advTm="10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229600" cy="1143000"/>
          </a:xfrm>
        </p:spPr>
        <p:txBody>
          <a:bodyPr>
            <a:noAutofit/>
          </a:bodyPr>
          <a:lstStyle/>
          <a:p>
            <a:pPr algn="ctr"/>
            <a:r>
              <a:rPr lang="en-US" sz="7200" b="1" dirty="0" smtClean="0">
                <a:solidFill>
                  <a:srgbClr val="FF0000"/>
                </a:solidFill>
                <a:latin typeface="Charu Chandan" pitchFamily="2" charset="0"/>
              </a:rPr>
              <a:t>†ivwn½v RvwZi cwiPq</a:t>
            </a:r>
            <a:endParaRPr lang="en-US" sz="7200" b="1" dirty="0">
              <a:solidFill>
                <a:srgbClr val="FF0000"/>
              </a:solidFill>
              <a:latin typeface="Charu Chandan" pitchFamily="2" charset="0"/>
            </a:endParaRPr>
          </a:p>
        </p:txBody>
      </p:sp>
      <p:sp>
        <p:nvSpPr>
          <p:cNvPr id="8" name="TextBox 7"/>
          <p:cNvSpPr txBox="1"/>
          <p:nvPr/>
        </p:nvSpPr>
        <p:spPr>
          <a:xfrm>
            <a:off x="1143000" y="2514600"/>
            <a:ext cx="6934200" cy="3170099"/>
          </a:xfrm>
          <a:prstGeom prst="rect">
            <a:avLst/>
          </a:prstGeom>
          <a:noFill/>
        </p:spPr>
        <p:txBody>
          <a:bodyPr wrap="square" rtlCol="0">
            <a:spAutoFit/>
          </a:bodyPr>
          <a:lstStyle/>
          <a:p>
            <a:r>
              <a:rPr lang="en-US" sz="4000" b="1" dirty="0" smtClean="0">
                <a:latin typeface="Charukola" pitchFamily="2" charset="0"/>
              </a:rPr>
              <a:t>†ivwn½v‡`i HwZnvwmKfv‡e fviZxqI ejv n‡q _v‡K| †ivwn½viv gvqvbgv‡ii B‡›`v-Avh© Rb‡Mvwôx| 2013 mv‡j RvwZmsN †ivwn½v‡`i we‡k¦i Ab¨Zg wbM„nxZ RvwZ wn‡m‡e D‡jøL K‡i‡Q|</a:t>
            </a:r>
            <a:endParaRPr lang="en-US" sz="4000" b="1" dirty="0">
              <a:latin typeface="Charukola"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1000" fill="hold"/>
                                        <p:tgtEl>
                                          <p:spTgt spid="8"/>
                                        </p:tgtEl>
                                        <p:attrNameLst>
                                          <p:attrName>ppt_x</p:attrName>
                                        </p:attrNameLst>
                                      </p:cBhvr>
                                      <p:tavLst>
                                        <p:tav tm="0">
                                          <p:val>
                                            <p:strVal val="#ppt_x"/>
                                          </p:val>
                                        </p:tav>
                                        <p:tav tm="100000">
                                          <p:val>
                                            <p:strVal val="#ppt_x"/>
                                          </p:val>
                                        </p:tav>
                                      </p:tavLst>
                                    </p:anim>
                                    <p:anim calcmode="lin" valueType="num">
                                      <p:cBhvr additive="base">
                                        <p:cTn id="13" dur="1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1143000"/>
          </a:xfrm>
        </p:spPr>
        <p:txBody>
          <a:bodyPr>
            <a:noAutofit/>
          </a:bodyPr>
          <a:lstStyle/>
          <a:p>
            <a:pPr algn="ctr"/>
            <a:r>
              <a:rPr lang="en-US" sz="6000" b="1" dirty="0" smtClean="0">
                <a:solidFill>
                  <a:srgbClr val="FF0000"/>
                </a:solidFill>
                <a:latin typeface="Charu Chandan" pitchFamily="2" charset="0"/>
              </a:rPr>
              <a:t>†ivwn½v‡`i †fŠMwjK Ae¯’vb</a:t>
            </a:r>
            <a:endParaRPr lang="en-US" sz="6000" b="1" dirty="0">
              <a:solidFill>
                <a:srgbClr val="FF0000"/>
              </a:solidFill>
              <a:latin typeface="Charu Chandan" pitchFamily="2" charset="0"/>
            </a:endParaRPr>
          </a:p>
        </p:txBody>
      </p:sp>
      <p:sp>
        <p:nvSpPr>
          <p:cNvPr id="8" name="TextBox 7"/>
          <p:cNvSpPr txBox="1"/>
          <p:nvPr/>
        </p:nvSpPr>
        <p:spPr>
          <a:xfrm>
            <a:off x="1143000" y="2514600"/>
            <a:ext cx="6934200" cy="707886"/>
          </a:xfrm>
          <a:prstGeom prst="rect">
            <a:avLst/>
          </a:prstGeom>
          <a:noFill/>
        </p:spPr>
        <p:txBody>
          <a:bodyPr wrap="square" rtlCol="0">
            <a:spAutoFit/>
          </a:bodyPr>
          <a:lstStyle/>
          <a:p>
            <a:endParaRPr lang="en-US" sz="4000" b="1" dirty="0">
              <a:latin typeface="Charukola" pitchFamily="2" charset="0"/>
            </a:endParaRPr>
          </a:p>
        </p:txBody>
      </p:sp>
      <p:pic>
        <p:nvPicPr>
          <p:cNvPr id="4"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066800" y="2286000"/>
            <a:ext cx="6629400" cy="349928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1000" fill="hold"/>
                                        <p:tgtEl>
                                          <p:spTgt spid="4"/>
                                        </p:tgtEl>
                                        <p:attrNameLst>
                                          <p:attrName>ppt_x</p:attrName>
                                        </p:attrNameLst>
                                      </p:cBhvr>
                                      <p:tavLst>
                                        <p:tav tm="0">
                                          <p:val>
                                            <p:strVal val="#ppt_x"/>
                                          </p:val>
                                        </p:tav>
                                        <p:tav tm="100000">
                                          <p:val>
                                            <p:strVal val="#ppt_x"/>
                                          </p:val>
                                        </p:tav>
                                      </p:tavLst>
                                    </p:anim>
                                    <p:anim calcmode="lin" valueType="num">
                                      <p:cBhvr additive="base">
                                        <p:cTn id="12"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33400"/>
            <a:ext cx="4267200" cy="1143000"/>
          </a:xfrm>
        </p:spPr>
        <p:txBody>
          <a:bodyPr>
            <a:noAutofit/>
          </a:bodyPr>
          <a:lstStyle/>
          <a:p>
            <a:pPr algn="ctr"/>
            <a:r>
              <a:rPr lang="en-US" sz="5400" b="1" dirty="0" smtClean="0">
                <a:solidFill>
                  <a:srgbClr val="FF0000"/>
                </a:solidFill>
                <a:latin typeface="Charu Chandan" pitchFamily="2" charset="0"/>
              </a:rPr>
              <a:t>†ivwn½v‡`i fvlv:</a:t>
            </a:r>
            <a:endParaRPr lang="en-US" sz="5400" b="1" dirty="0">
              <a:solidFill>
                <a:srgbClr val="FF0000"/>
              </a:solidFill>
              <a:latin typeface="Charu Chandan" pitchFamily="2" charset="0"/>
            </a:endParaRPr>
          </a:p>
        </p:txBody>
      </p:sp>
      <p:sp>
        <p:nvSpPr>
          <p:cNvPr id="8" name="TextBox 7"/>
          <p:cNvSpPr txBox="1"/>
          <p:nvPr/>
        </p:nvSpPr>
        <p:spPr>
          <a:xfrm>
            <a:off x="1143000" y="2514600"/>
            <a:ext cx="6934200" cy="707886"/>
          </a:xfrm>
          <a:prstGeom prst="rect">
            <a:avLst/>
          </a:prstGeom>
          <a:noFill/>
        </p:spPr>
        <p:txBody>
          <a:bodyPr wrap="square" rtlCol="0">
            <a:spAutoFit/>
          </a:bodyPr>
          <a:lstStyle/>
          <a:p>
            <a:endParaRPr lang="en-US" sz="4000" b="1" dirty="0">
              <a:latin typeface="Charukola" pitchFamily="2" charset="0"/>
            </a:endParaRPr>
          </a:p>
        </p:txBody>
      </p:sp>
      <p:sp>
        <p:nvSpPr>
          <p:cNvPr id="5" name="TextBox 4"/>
          <p:cNvSpPr txBox="1"/>
          <p:nvPr/>
        </p:nvSpPr>
        <p:spPr>
          <a:xfrm>
            <a:off x="304800" y="1566208"/>
            <a:ext cx="8534400" cy="1938992"/>
          </a:xfrm>
          <a:prstGeom prst="rect">
            <a:avLst/>
          </a:prstGeom>
          <a:noFill/>
        </p:spPr>
        <p:txBody>
          <a:bodyPr wrap="square" rtlCol="0">
            <a:spAutoFit/>
          </a:bodyPr>
          <a:lstStyle/>
          <a:p>
            <a:pPr algn="just"/>
            <a:r>
              <a:rPr lang="en-US" sz="2400" dirty="0" smtClean="0">
                <a:latin typeface="Charukola" pitchFamily="2" charset="0"/>
              </a:rPr>
              <a:t>gvqvbgv‡ii AvivKvb iv‡R¨i (ivLvBb) †ivwn½v Rb‡Mvwôi AvaywbK wjwLZ fvlvB n‡jv †ivwn½v‡`i fvlv| GwU B‡›`v-BD‡ivwcqvb fvlv‡Mvwôi AšÍM©ZA hvi mv‡_ PÆMÖv‡gi AvÂwjK fvlvi mv‡L wgj i‡q‡Q| †ivwn½v M‡elKMY Aviwe, nvwbwd, D`~©, †ivgvb Ges evwg©R ¯ŒxÞ e¨envi K‡i mdjZvi mv‡_ †ivwn½v fvlv wjK‡Z mÿg n‡q‡Qb| hv GLb e¨envi n‡”Q|</a:t>
            </a:r>
            <a:endParaRPr lang="en-US" sz="2400" dirty="0">
              <a:latin typeface="Charukola" pitchFamily="2" charset="0"/>
            </a:endParaRPr>
          </a:p>
        </p:txBody>
      </p:sp>
      <p:sp>
        <p:nvSpPr>
          <p:cNvPr id="7" name="Title 1"/>
          <p:cNvSpPr txBox="1">
            <a:spLocks/>
          </p:cNvSpPr>
          <p:nvPr/>
        </p:nvSpPr>
        <p:spPr>
          <a:xfrm>
            <a:off x="152400" y="3124200"/>
            <a:ext cx="4114800" cy="1143000"/>
          </a:xfrm>
          <a:prstGeom prst="rect">
            <a:avLst/>
          </a:prstGeom>
        </p:spPr>
        <p:txBody>
          <a:bodyPr vert="horz" lIns="0" rIns="0" bIns="0"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400" b="1" i="0" u="none" strike="noStrike" kern="1200" cap="none" spc="0" normalizeH="0" baseline="0" noProof="0" dirty="0" smtClean="0">
                <a:ln>
                  <a:noFill/>
                </a:ln>
                <a:solidFill>
                  <a:srgbClr val="FF0000"/>
                </a:solidFill>
                <a:effectLst/>
                <a:uLnTx/>
                <a:uFillTx/>
                <a:latin typeface="Charu Chandan" pitchFamily="2" charset="0"/>
                <a:ea typeface="+mj-ea"/>
                <a:cs typeface="+mj-cs"/>
              </a:rPr>
              <a:t>†ivwn½v‡`i ag:©</a:t>
            </a:r>
            <a:endParaRPr kumimoji="0" lang="en-US" sz="5400" b="1" i="0" u="none" strike="noStrike" kern="1200" cap="none" spc="0" normalizeH="0" baseline="0" noProof="0" dirty="0">
              <a:ln>
                <a:noFill/>
              </a:ln>
              <a:solidFill>
                <a:srgbClr val="FF0000"/>
              </a:solidFill>
              <a:effectLst/>
              <a:uLnTx/>
              <a:uFillTx/>
              <a:latin typeface="Charu Chandan" pitchFamily="2" charset="0"/>
              <a:ea typeface="+mj-ea"/>
              <a:cs typeface="+mj-cs"/>
            </a:endParaRPr>
          </a:p>
        </p:txBody>
      </p:sp>
      <p:sp>
        <p:nvSpPr>
          <p:cNvPr id="9" name="TextBox 8"/>
          <p:cNvSpPr txBox="1"/>
          <p:nvPr/>
        </p:nvSpPr>
        <p:spPr>
          <a:xfrm>
            <a:off x="457200" y="4080808"/>
            <a:ext cx="8534400" cy="2308324"/>
          </a:xfrm>
          <a:prstGeom prst="rect">
            <a:avLst/>
          </a:prstGeom>
          <a:noFill/>
        </p:spPr>
        <p:txBody>
          <a:bodyPr wrap="square" rtlCol="0">
            <a:spAutoFit/>
          </a:bodyPr>
          <a:lstStyle/>
          <a:p>
            <a:pPr algn="just"/>
            <a:r>
              <a:rPr lang="en-US" sz="2400" dirty="0" smtClean="0">
                <a:latin typeface="Charukola" pitchFamily="2" charset="0"/>
              </a:rPr>
              <a:t>†ivwn½v Rb‡Mvwô g~jZ mywbœ Bmjv‡gi Abymvix| hw`I †KD †KD mywdev‡`I wek¦vm K‡i| †h‡nZz gvqbgvi miKvi Zv‡`i wkÿv MÖn‡Yi AwaKv‡ii Dci wb‡lavÁv Av‡ivc K‡i‡Q, ZvB A‡b‡KB †gxwjK Dmjvgx wkÿv‡KB GKgvÎ covïbvi welq wn‡m‡e MÖnY K‡i‡Q Geq gwnjviv evwo‡ZB cÖv_©bv K‡i _v‡K| AwaKvsk MÖv‡gB gmwR` Ges gv`ªvmv (ag©xq wkÿv cÖwZôvb) i‡q‡Q| HwZn¨MZfv‡e, cyiæliv Rvgvqv‡Z bvgv‡R AskMÖnY K‡i|</a:t>
            </a:r>
            <a:endParaRPr lang="en-US" sz="2400" dirty="0">
              <a:latin typeface="Charukola"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1000" fill="hold"/>
                                        <p:tgtEl>
                                          <p:spTgt spid="5"/>
                                        </p:tgtEl>
                                        <p:attrNameLst>
                                          <p:attrName>ppt_x</p:attrName>
                                        </p:attrNameLst>
                                      </p:cBhvr>
                                      <p:tavLst>
                                        <p:tav tm="0">
                                          <p:val>
                                            <p:strVal val="#ppt_x"/>
                                          </p:val>
                                        </p:tav>
                                        <p:tav tm="100000">
                                          <p:val>
                                            <p:strVal val="#ppt_x"/>
                                          </p:val>
                                        </p:tav>
                                      </p:tavLst>
                                    </p:anim>
                                    <p:anim calcmode="lin" valueType="num">
                                      <p:cBhvr additive="base">
                                        <p:cTn id="12"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1000" fill="hold"/>
                                        <p:tgtEl>
                                          <p:spTgt spid="7"/>
                                        </p:tgtEl>
                                        <p:attrNameLst>
                                          <p:attrName>ppt_x</p:attrName>
                                        </p:attrNameLst>
                                      </p:cBhvr>
                                      <p:tavLst>
                                        <p:tav tm="0">
                                          <p:val>
                                            <p:strVal val="#ppt_x"/>
                                          </p:val>
                                        </p:tav>
                                        <p:tav tm="100000">
                                          <p:val>
                                            <p:strVal val="#ppt_x"/>
                                          </p:val>
                                        </p:tav>
                                      </p:tavLst>
                                    </p:anim>
                                    <p:anim calcmode="lin" valueType="num">
                                      <p:cBhvr additive="base">
                                        <p:cTn id="18" dur="1000" fill="hold"/>
                                        <p:tgtEl>
                                          <p:spTgt spid="7"/>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1000" fill="hold"/>
                                        <p:tgtEl>
                                          <p:spTgt spid="9"/>
                                        </p:tgtEl>
                                        <p:attrNameLst>
                                          <p:attrName>ppt_x</p:attrName>
                                        </p:attrNameLst>
                                      </p:cBhvr>
                                      <p:tavLst>
                                        <p:tav tm="0">
                                          <p:val>
                                            <p:strVal val="#ppt_x"/>
                                          </p:val>
                                        </p:tav>
                                        <p:tav tm="100000">
                                          <p:val>
                                            <p:strVal val="#ppt_x"/>
                                          </p:val>
                                        </p:tav>
                                      </p:tavLst>
                                    </p:anim>
                                    <p:anim calcmode="lin" valueType="num">
                                      <p:cBhvr additive="base">
                                        <p:cTn id="22"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1143000"/>
          </a:xfrm>
        </p:spPr>
        <p:txBody>
          <a:bodyPr>
            <a:noAutofit/>
          </a:bodyPr>
          <a:lstStyle/>
          <a:p>
            <a:pPr algn="ctr"/>
            <a:r>
              <a:rPr lang="en-US" sz="6000" b="1" dirty="0" smtClean="0">
                <a:solidFill>
                  <a:srgbClr val="FF0000"/>
                </a:solidFill>
                <a:latin typeface="Charu Chandan" pitchFamily="2" charset="0"/>
              </a:rPr>
              <a:t>†`kwfwËK †ivwn½v</a:t>
            </a:r>
            <a:r>
              <a:rPr lang="en-US" sz="6000" b="1" dirty="0" smtClean="0">
                <a:solidFill>
                  <a:srgbClr val="FF0000"/>
                </a:solidFill>
                <a:latin typeface="Charu Chandan" pitchFamily="2" charset="0"/>
              </a:rPr>
              <a:t>‡`i </a:t>
            </a:r>
            <a:r>
              <a:rPr lang="en-US" sz="6000" b="1" dirty="0" smtClean="0">
                <a:solidFill>
                  <a:srgbClr val="FF0000"/>
                </a:solidFill>
                <a:latin typeface="Charu Chandan" pitchFamily="2" charset="0"/>
              </a:rPr>
              <a:t>msL¨v</a:t>
            </a:r>
            <a:endParaRPr lang="en-US" sz="6000" b="1" dirty="0">
              <a:solidFill>
                <a:srgbClr val="FF0000"/>
              </a:solidFill>
              <a:latin typeface="Charu Chandan" pitchFamily="2" charset="0"/>
            </a:endParaRPr>
          </a:p>
        </p:txBody>
      </p:sp>
      <p:sp>
        <p:nvSpPr>
          <p:cNvPr id="8" name="TextBox 7"/>
          <p:cNvSpPr txBox="1"/>
          <p:nvPr/>
        </p:nvSpPr>
        <p:spPr>
          <a:xfrm>
            <a:off x="1143000" y="2514600"/>
            <a:ext cx="6934200" cy="707886"/>
          </a:xfrm>
          <a:prstGeom prst="rect">
            <a:avLst/>
          </a:prstGeom>
          <a:noFill/>
        </p:spPr>
        <p:txBody>
          <a:bodyPr wrap="square" rtlCol="0">
            <a:spAutoFit/>
          </a:bodyPr>
          <a:lstStyle/>
          <a:p>
            <a:endParaRPr lang="en-US" sz="4000" b="1" dirty="0">
              <a:latin typeface="Charukola" pitchFamily="2"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85801" y="2102826"/>
            <a:ext cx="7543799" cy="391697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1000" fill="hold"/>
                                        <p:tgtEl>
                                          <p:spTgt spid="5"/>
                                        </p:tgtEl>
                                        <p:attrNameLst>
                                          <p:attrName>ppt_x</p:attrName>
                                        </p:attrNameLst>
                                      </p:cBhvr>
                                      <p:tavLst>
                                        <p:tav tm="0">
                                          <p:val>
                                            <p:strVal val="#ppt_x"/>
                                          </p:val>
                                        </p:tav>
                                        <p:tav tm="100000">
                                          <p:val>
                                            <p:strVal val="#ppt_x"/>
                                          </p:val>
                                        </p:tav>
                                      </p:tavLst>
                                    </p:anim>
                                    <p:anim calcmode="lin" valueType="num">
                                      <p:cBhvr additive="base">
                                        <p:cTn id="12"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33400"/>
            <a:ext cx="7239000" cy="1143000"/>
          </a:xfrm>
        </p:spPr>
        <p:txBody>
          <a:bodyPr>
            <a:noAutofit/>
          </a:bodyPr>
          <a:lstStyle/>
          <a:p>
            <a:pPr algn="ctr"/>
            <a:r>
              <a:rPr lang="en-US" sz="5400" b="1" dirty="0" smtClean="0">
                <a:solidFill>
                  <a:srgbClr val="0070C0"/>
                </a:solidFill>
                <a:latin typeface="Charu Chandan" pitchFamily="2" charset="0"/>
              </a:rPr>
              <a:t>†</a:t>
            </a:r>
            <a:r>
              <a:rPr lang="en-US" sz="5400" b="1" dirty="0" smtClean="0">
                <a:solidFill>
                  <a:srgbClr val="0070C0"/>
                </a:solidFill>
                <a:latin typeface="Charu Chandan" pitchFamily="2" charset="0"/>
              </a:rPr>
              <a:t>ivwn½v msK‡Ui cUf‚wg:</a:t>
            </a:r>
            <a:endParaRPr lang="en-US" sz="5400" b="1" dirty="0">
              <a:solidFill>
                <a:srgbClr val="0070C0"/>
              </a:solidFill>
              <a:latin typeface="Charu Chandan" pitchFamily="2" charset="0"/>
            </a:endParaRPr>
          </a:p>
        </p:txBody>
      </p:sp>
      <p:sp>
        <p:nvSpPr>
          <p:cNvPr id="8" name="TextBox 7"/>
          <p:cNvSpPr txBox="1"/>
          <p:nvPr/>
        </p:nvSpPr>
        <p:spPr>
          <a:xfrm>
            <a:off x="1143000" y="2514600"/>
            <a:ext cx="6934200" cy="707886"/>
          </a:xfrm>
          <a:prstGeom prst="rect">
            <a:avLst/>
          </a:prstGeom>
          <a:noFill/>
        </p:spPr>
        <p:txBody>
          <a:bodyPr wrap="square" rtlCol="0">
            <a:spAutoFit/>
          </a:bodyPr>
          <a:lstStyle/>
          <a:p>
            <a:endParaRPr lang="en-US" sz="4000" b="1" dirty="0">
              <a:latin typeface="Charukola" pitchFamily="2" charset="0"/>
            </a:endParaRPr>
          </a:p>
        </p:txBody>
      </p:sp>
      <p:sp>
        <p:nvSpPr>
          <p:cNvPr id="10" name="TextBox 9"/>
          <p:cNvSpPr txBox="1"/>
          <p:nvPr/>
        </p:nvSpPr>
        <p:spPr>
          <a:xfrm>
            <a:off x="609600" y="1752600"/>
            <a:ext cx="8001000" cy="4524315"/>
          </a:xfrm>
          <a:prstGeom prst="rect">
            <a:avLst/>
          </a:prstGeom>
          <a:noFill/>
        </p:spPr>
        <p:txBody>
          <a:bodyPr wrap="square" rtlCol="0">
            <a:spAutoFit/>
          </a:bodyPr>
          <a:lstStyle/>
          <a:p>
            <a:pPr algn="just"/>
            <a:r>
              <a:rPr lang="en-US" sz="3600" b="1" dirty="0" smtClean="0">
                <a:solidFill>
                  <a:srgbClr val="FF0000"/>
                </a:solidFill>
                <a:latin typeface="Charukola" pitchFamily="2" charset="0"/>
              </a:rPr>
              <a:t>¤</a:t>
            </a:r>
            <a:r>
              <a:rPr lang="en-US" sz="3600" b="1" dirty="0" smtClean="0">
                <a:solidFill>
                  <a:srgbClr val="FF0000"/>
                </a:solidFill>
                <a:latin typeface="Charukola" pitchFamily="2" charset="0"/>
              </a:rPr>
              <a:t>ªK-BD </a:t>
            </a:r>
            <a:r>
              <a:rPr lang="en-US" sz="3600" b="1" dirty="0" smtClean="0">
                <a:solidFill>
                  <a:srgbClr val="FF0000"/>
                </a:solidFill>
                <a:latin typeface="Charukola" pitchFamily="2" charset="0"/>
              </a:rPr>
              <a:t>ivR¨: </a:t>
            </a:r>
            <a:r>
              <a:rPr lang="en-US" sz="2800" dirty="0" smtClean="0">
                <a:latin typeface="Charukola" pitchFamily="2" charset="0"/>
              </a:rPr>
              <a:t>¤ªK-BD iv‡R¨i ivRv bviv‡gLjvi (1430-1434) kvmbvg‡j evOvwj‡`i AvivKv‡bi emev‡mi cÖgvY cvIqv hvq</a:t>
            </a:r>
            <a:r>
              <a:rPr lang="en-US" sz="2800" dirty="0" smtClean="0">
                <a:latin typeface="Charukola" pitchFamily="2" charset="0"/>
              </a:rPr>
              <a:t>| 24 eQi wbe©vwmZ _vKvi c‡i m¤ªvU bviv‡gLjv evsjvi myjZv‡bi mvgwiK mnvqZvq cybivq evsjvi wmsnvm‡b Av‡ivnb Ki‡Z mÿg nb| †hme evOvwj m¤ªv‡Ui mv‡_ G‡mwQj Zviv AvivKv‡b emevm ïiæ K‡i| m¤ªvU bviv‡gLjv evsjvi myjZv‡bi †`qv wKQz AÂj I AvivKv‡bi Dci mv‡e©‡eŠgZ¡ AR©b K‡ib| m¤ªvU bvivgvLjv cieZ©x‡Z Bmjvg ag© MÖnY K‡ib Ges evsjvi myjZv‡bi cÖwZ K…ZÁZv¯^iƒc AvivKv‡b evsjvi Bmjvgx gy`ª Pvjy K‡ib|</a:t>
            </a: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1000" fill="hold"/>
                                        <p:tgtEl>
                                          <p:spTgt spid="10"/>
                                        </p:tgtEl>
                                        <p:attrNameLst>
                                          <p:attrName>ppt_x</p:attrName>
                                        </p:attrNameLst>
                                      </p:cBhvr>
                                      <p:tavLst>
                                        <p:tav tm="0">
                                          <p:val>
                                            <p:strVal val="#ppt_x"/>
                                          </p:val>
                                        </p:tav>
                                        <p:tav tm="100000">
                                          <p:val>
                                            <p:strVal val="#ppt_x"/>
                                          </p:val>
                                        </p:tav>
                                      </p:tavLst>
                                    </p:anim>
                                    <p:anim calcmode="lin" valueType="num">
                                      <p:cBhvr additive="base">
                                        <p:cTn id="14" dur="10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43000" y="2514600"/>
            <a:ext cx="6934200" cy="707886"/>
          </a:xfrm>
          <a:prstGeom prst="rect">
            <a:avLst/>
          </a:prstGeom>
          <a:noFill/>
        </p:spPr>
        <p:txBody>
          <a:bodyPr wrap="square" rtlCol="0">
            <a:spAutoFit/>
          </a:bodyPr>
          <a:lstStyle/>
          <a:p>
            <a:endParaRPr lang="en-US" sz="4000" b="1" dirty="0">
              <a:latin typeface="Charukola" pitchFamily="2" charset="0"/>
            </a:endParaRPr>
          </a:p>
        </p:txBody>
      </p:sp>
      <p:sp>
        <p:nvSpPr>
          <p:cNvPr id="10" name="TextBox 9"/>
          <p:cNvSpPr txBox="1"/>
          <p:nvPr/>
        </p:nvSpPr>
        <p:spPr>
          <a:xfrm>
            <a:off x="609600" y="1222950"/>
            <a:ext cx="8001000" cy="4339650"/>
          </a:xfrm>
          <a:prstGeom prst="rect">
            <a:avLst/>
          </a:prstGeom>
          <a:noFill/>
        </p:spPr>
        <p:txBody>
          <a:bodyPr wrap="square" rtlCol="0">
            <a:spAutoFit/>
          </a:bodyPr>
          <a:lstStyle/>
          <a:p>
            <a:pPr algn="just"/>
            <a:r>
              <a:rPr lang="en-US" sz="3600" b="1" dirty="0" smtClean="0">
                <a:solidFill>
                  <a:srgbClr val="FF0000"/>
                </a:solidFill>
                <a:latin typeface="Charukola" pitchFamily="2" charset="0"/>
              </a:rPr>
              <a:t>eg©x‡`i `Lj:</a:t>
            </a:r>
            <a:r>
              <a:rPr lang="en-US" sz="2400" b="1" dirty="0" smtClean="0">
                <a:solidFill>
                  <a:srgbClr val="FF0000"/>
                </a:solidFill>
                <a:latin typeface="Charukola" pitchFamily="2" charset="0"/>
              </a:rPr>
              <a:t> </a:t>
            </a:r>
            <a:r>
              <a:rPr lang="bn-IN" sz="2400" dirty="0" smtClean="0">
                <a:latin typeface="NikoshBAN" panose="02000000000000000000" pitchFamily="2" charset="0"/>
                <a:cs typeface="NikoshBAN" panose="02000000000000000000" pitchFamily="2" charset="0"/>
              </a:rPr>
              <a:t>১৭৮৫</a:t>
            </a:r>
            <a:r>
              <a:rPr lang="bn-IN" sz="2400" dirty="0" smtClean="0">
                <a:solidFill>
                  <a:srgbClr val="C00000"/>
                </a:solidFill>
                <a:latin typeface="NikoshBAN" panose="02000000000000000000" pitchFamily="2" charset="0"/>
                <a:cs typeface="NikoshBAN" panose="02000000000000000000" pitchFamily="2" charset="0"/>
              </a:rPr>
              <a:t> </a:t>
            </a:r>
            <a:r>
              <a:rPr lang="bn-IN" sz="2400" dirty="0" smtClean="0">
                <a:latin typeface="NikoshBAN" panose="02000000000000000000" pitchFamily="2" charset="0"/>
                <a:cs typeface="NikoshBAN" panose="02000000000000000000" pitchFamily="2" charset="0"/>
              </a:rPr>
              <a:t>সালে বর্মিরা আরাকান দখল করে। এর পরে ১৭৯৯ সালে পঁয়ত্রিশ হাজারেরও বেশি মানুষ বর্মিদের গ্রেপ্তার এড়াতে এবং আশ্রয়ের নিমিত্তে আরাকান থেকে নিকটবর্তী চট্টগ্রাম অঞ্চলে চলে আসে</a:t>
            </a:r>
            <a:r>
              <a:rPr lang="en-US" sz="2400" u="sng" baseline="30000" dirty="0" smtClean="0">
                <a:latin typeface="NikoshBAN" panose="02000000000000000000" pitchFamily="2" charset="0"/>
                <a:cs typeface="NikoshBAN" panose="02000000000000000000" pitchFamily="2" charset="0"/>
              </a:rPr>
              <a:t>[</a:t>
            </a:r>
            <a:r>
              <a:rPr lang="hi-IN" sz="2400" dirty="0" smtClean="0">
                <a:latin typeface="NikoshBAN" panose="02000000000000000000" pitchFamily="2" charset="0"/>
                <a:cs typeface="NikoshBAN" panose="02000000000000000000" pitchFamily="2" charset="0"/>
              </a:rPr>
              <a:t>। </a:t>
            </a:r>
            <a:r>
              <a:rPr lang="bn-IN" sz="2400" dirty="0" smtClean="0">
                <a:latin typeface="NikoshBAN" panose="02000000000000000000" pitchFamily="2" charset="0"/>
                <a:cs typeface="NikoshBAN" panose="02000000000000000000" pitchFamily="2" charset="0"/>
              </a:rPr>
              <a:t>বার্মার শাসকেরা আরাকানের হাজার হাজার মানুষকে হত্যা করে এবং একটা বড় অংশকে আরাকান থেকে বিতাড়িত করে মধ্য বার্মায় পাঠায়। যখন ব্রিটিশরা আরাকান দখল করে তখন যেন এটি ছিল একটি মৃত্যুপুরী</a:t>
            </a:r>
            <a:r>
              <a:rPr lang="hi-IN" sz="2400" dirty="0" smtClean="0">
                <a:latin typeface="NikoshBAN" panose="02000000000000000000" pitchFamily="2" charset="0"/>
                <a:cs typeface="NikoshBAN" panose="02000000000000000000" pitchFamily="2" charset="0"/>
              </a:rPr>
              <a:t>। </a:t>
            </a:r>
            <a:r>
              <a:rPr lang="bn-IN" sz="2400" dirty="0" smtClean="0">
                <a:latin typeface="NikoshBAN" panose="02000000000000000000" pitchFamily="2" charset="0"/>
                <a:cs typeface="NikoshBAN" panose="02000000000000000000" pitchFamily="2" charset="0"/>
              </a:rPr>
              <a:t>১৭৯৯ সালে প্রকাশিত </a:t>
            </a:r>
            <a:r>
              <a:rPr lang="ar-SA" sz="2400" dirty="0" smtClean="0">
                <a:latin typeface="NikoshBAN" panose="02000000000000000000" pitchFamily="2" charset="0"/>
              </a:rPr>
              <a:t>"</a:t>
            </a:r>
            <a:r>
              <a:rPr lang="bn-IN" sz="2400" dirty="0" smtClean="0">
                <a:latin typeface="NikoshBAN" panose="02000000000000000000" pitchFamily="2" charset="0"/>
                <a:cs typeface="NikoshBAN" panose="02000000000000000000" pitchFamily="2" charset="0"/>
              </a:rPr>
              <a:t>বার্মা সাম্রাজ্য</a:t>
            </a:r>
            <a:r>
              <a:rPr lang="ar-SA" sz="2400" dirty="0" smtClean="0">
                <a:latin typeface="NikoshBAN" panose="02000000000000000000" pitchFamily="2" charset="0"/>
              </a:rPr>
              <a:t>"</a:t>
            </a:r>
            <a:r>
              <a:rPr lang="bn-IN" sz="2400" dirty="0" smtClean="0">
                <a:latin typeface="NikoshBAN" panose="02000000000000000000" pitchFamily="2" charset="0"/>
                <a:cs typeface="NikoshBAN" panose="02000000000000000000" pitchFamily="2" charset="0"/>
              </a:rPr>
              <a:t>তে ব্রিটিশ ফ্রাঞ্চিজ বুচানন</a:t>
            </a:r>
            <a:r>
              <a:rPr lang="ar-SA" sz="2400" dirty="0" smtClean="0">
                <a:latin typeface="NikoshBAN" panose="02000000000000000000" pitchFamily="2" charset="0"/>
              </a:rPr>
              <a:t>-</a:t>
            </a:r>
            <a:r>
              <a:rPr lang="bn-IN" sz="2400" dirty="0" smtClean="0">
                <a:latin typeface="NikoshBAN" panose="02000000000000000000" pitchFamily="2" charset="0"/>
                <a:cs typeface="NikoshBAN" panose="02000000000000000000" pitchFamily="2" charset="0"/>
              </a:rPr>
              <a:t>হ্যামিল্টন উল্লেখ করেন</a:t>
            </a:r>
            <a:r>
              <a:rPr lang="ar-SA" sz="2400" dirty="0" smtClean="0">
                <a:latin typeface="NikoshBAN" panose="02000000000000000000" pitchFamily="2" charset="0"/>
              </a:rPr>
              <a:t>, "</a:t>
            </a:r>
            <a:r>
              <a:rPr lang="bn-IN" sz="2400" dirty="0" smtClean="0">
                <a:latin typeface="NikoshBAN" panose="02000000000000000000" pitchFamily="2" charset="0"/>
                <a:cs typeface="NikoshBAN" panose="02000000000000000000" pitchFamily="2" charset="0"/>
              </a:rPr>
              <a:t>মুহাম্মাদুর রাসুলুল্লাহ </a:t>
            </a:r>
            <a:r>
              <a:rPr lang="en-US" sz="2400" dirty="0" smtClean="0">
                <a:latin typeface="NikoshBAN" panose="02000000000000000000" pitchFamily="2" charset="0"/>
                <a:cs typeface="NikoshBAN" panose="02000000000000000000" pitchFamily="2" charset="0"/>
              </a:rPr>
              <a:t>(</a:t>
            </a:r>
            <a:r>
              <a:rPr lang="bn-IN" sz="2400" dirty="0" smtClean="0">
                <a:latin typeface="NikoshBAN" panose="02000000000000000000" pitchFamily="2" charset="0"/>
                <a:cs typeface="NikoshBAN" panose="02000000000000000000" pitchFamily="2" charset="0"/>
              </a:rPr>
              <a:t>সঃ</a:t>
            </a:r>
            <a:r>
              <a:rPr lang="en-US" sz="2400" dirty="0" smtClean="0">
                <a:latin typeface="NikoshBAN" panose="02000000000000000000" pitchFamily="2" charset="0"/>
                <a:cs typeface="NikoshBAN" panose="02000000000000000000" pitchFamily="2" charset="0"/>
              </a:rPr>
              <a:t>)- </a:t>
            </a:r>
            <a:r>
              <a:rPr lang="bn-IN" sz="2400" dirty="0" smtClean="0">
                <a:latin typeface="NikoshBAN" panose="02000000000000000000" pitchFamily="2" charset="0"/>
                <a:cs typeface="NikoshBAN" panose="02000000000000000000" pitchFamily="2" charset="0"/>
              </a:rPr>
              <a:t>এর অনুসারীরা</a:t>
            </a:r>
            <a:r>
              <a:rPr lang="en-US" sz="2400" dirty="0" smtClean="0">
                <a:latin typeface="NikoshBAN" panose="02000000000000000000" pitchFamily="2" charset="0"/>
                <a:cs typeface="NikoshBAN" panose="02000000000000000000" pitchFamily="2" charset="0"/>
              </a:rPr>
              <a:t>", </a:t>
            </a:r>
            <a:r>
              <a:rPr lang="bn-IN" sz="2400" dirty="0" smtClean="0">
                <a:latin typeface="NikoshBAN" panose="02000000000000000000" pitchFamily="2" charset="0"/>
                <a:cs typeface="NikoshBAN" panose="02000000000000000000" pitchFamily="2" charset="0"/>
              </a:rPr>
              <a:t>যারা অনেকদিন ধরে আরাকানে বাস করছে</a:t>
            </a:r>
            <a:r>
              <a:rPr lang="en-US" sz="2400" dirty="0" smtClean="0">
                <a:latin typeface="NikoshBAN" panose="02000000000000000000" pitchFamily="2" charset="0"/>
                <a:cs typeface="NikoshBAN" panose="02000000000000000000" pitchFamily="2" charset="0"/>
              </a:rPr>
              <a:t>, </a:t>
            </a:r>
            <a:r>
              <a:rPr lang="bn-IN" sz="2400" dirty="0" smtClean="0">
                <a:latin typeface="NikoshBAN" panose="02000000000000000000" pitchFamily="2" charset="0"/>
                <a:cs typeface="NikoshBAN" panose="02000000000000000000" pitchFamily="2" charset="0"/>
              </a:rPr>
              <a:t>তাদেরকে </a:t>
            </a:r>
            <a:r>
              <a:rPr lang="en-US" sz="2400" dirty="0" smtClean="0">
                <a:latin typeface="NikoshBAN" panose="02000000000000000000" pitchFamily="2" charset="0"/>
                <a:cs typeface="NikoshBAN" panose="02000000000000000000" pitchFamily="2" charset="0"/>
              </a:rPr>
              <a:t>"</a:t>
            </a:r>
            <a:r>
              <a:rPr lang="bn-IN" sz="2400" dirty="0" smtClean="0">
                <a:latin typeface="NikoshBAN" panose="02000000000000000000" pitchFamily="2" charset="0"/>
                <a:cs typeface="NikoshBAN" panose="02000000000000000000" pitchFamily="2" charset="0"/>
              </a:rPr>
              <a:t>রুইঙ্গা</a:t>
            </a:r>
            <a:r>
              <a:rPr lang="en-US" sz="2400" dirty="0" smtClean="0">
                <a:latin typeface="NikoshBAN" panose="02000000000000000000" pitchFamily="2" charset="0"/>
                <a:cs typeface="NikoshBAN" panose="02000000000000000000" pitchFamily="2" charset="0"/>
              </a:rPr>
              <a:t>" (Rooinga) </a:t>
            </a:r>
            <a:r>
              <a:rPr lang="bn-IN" sz="2400" dirty="0" smtClean="0">
                <a:latin typeface="NikoshBAN" panose="02000000000000000000" pitchFamily="2" charset="0"/>
                <a:cs typeface="NikoshBAN" panose="02000000000000000000" pitchFamily="2" charset="0"/>
              </a:rPr>
              <a:t>জাতি কখনোই নিজেদেরকে </a:t>
            </a:r>
            <a:r>
              <a:rPr lang="en-US" sz="2400" dirty="0" smtClean="0">
                <a:latin typeface="NikoshBAN" panose="02000000000000000000" pitchFamily="2" charset="0"/>
                <a:cs typeface="NikoshBAN" panose="02000000000000000000" pitchFamily="2" charset="0"/>
              </a:rPr>
              <a:t>"</a:t>
            </a:r>
            <a:r>
              <a:rPr lang="bn-IN" sz="2400" dirty="0" smtClean="0">
                <a:latin typeface="NikoshBAN" panose="02000000000000000000" pitchFamily="2" charset="0"/>
                <a:cs typeface="NikoshBAN" panose="02000000000000000000" pitchFamily="2" charset="0"/>
              </a:rPr>
              <a:t>আরাকানের স্থানীয় বাসিন্দা</a:t>
            </a:r>
            <a:r>
              <a:rPr lang="en-US" sz="2400" dirty="0" smtClean="0">
                <a:latin typeface="NikoshBAN" panose="02000000000000000000" pitchFamily="2" charset="0"/>
                <a:cs typeface="NikoshBAN" panose="02000000000000000000" pitchFamily="2" charset="0"/>
              </a:rPr>
              <a:t>" </a:t>
            </a:r>
            <a:r>
              <a:rPr lang="bn-IN" sz="2400" dirty="0" smtClean="0">
                <a:latin typeface="NikoshBAN" panose="02000000000000000000" pitchFamily="2" charset="0"/>
                <a:cs typeface="NikoshBAN" panose="02000000000000000000" pitchFamily="2" charset="0"/>
              </a:rPr>
              <a:t>বা </a:t>
            </a:r>
            <a:r>
              <a:rPr lang="en-US" sz="2400" dirty="0" smtClean="0">
                <a:latin typeface="NikoshBAN" panose="02000000000000000000" pitchFamily="2" charset="0"/>
                <a:cs typeface="NikoshBAN" panose="02000000000000000000" pitchFamily="2" charset="0"/>
              </a:rPr>
              <a:t>"</a:t>
            </a:r>
            <a:r>
              <a:rPr lang="bn-IN" sz="2400" dirty="0" smtClean="0">
                <a:latin typeface="NikoshBAN" panose="02000000000000000000" pitchFamily="2" charset="0"/>
                <a:cs typeface="NikoshBAN" panose="02000000000000000000" pitchFamily="2" charset="0"/>
              </a:rPr>
              <a:t>আরাকানের মূলনিবাসী</a:t>
            </a:r>
            <a:r>
              <a:rPr lang="en-US" sz="2400" dirty="0" smtClean="0">
                <a:latin typeface="NikoshBAN" panose="02000000000000000000" pitchFamily="2" charset="0"/>
                <a:cs typeface="NikoshBAN" panose="02000000000000000000" pitchFamily="2" charset="0"/>
              </a:rPr>
              <a:t>" (Native of Arakan) </a:t>
            </a:r>
            <a:r>
              <a:rPr lang="bn-IN" sz="2400" dirty="0" smtClean="0">
                <a:latin typeface="NikoshBAN" panose="02000000000000000000" pitchFamily="2" charset="0"/>
                <a:cs typeface="NikoshBAN" panose="02000000000000000000" pitchFamily="2" charset="0"/>
              </a:rPr>
              <a:t>উল্লেখ করে নি। </a:t>
            </a: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143000" y="2514600"/>
            <a:ext cx="6934200" cy="707886"/>
          </a:xfrm>
          <a:prstGeom prst="rect">
            <a:avLst/>
          </a:prstGeom>
          <a:noFill/>
        </p:spPr>
        <p:txBody>
          <a:bodyPr wrap="square" rtlCol="0">
            <a:spAutoFit/>
          </a:bodyPr>
          <a:lstStyle/>
          <a:p>
            <a:endParaRPr lang="en-US" sz="4000" b="1" dirty="0">
              <a:latin typeface="Charukola" pitchFamily="2" charset="0"/>
            </a:endParaRPr>
          </a:p>
        </p:txBody>
      </p:sp>
      <p:sp>
        <p:nvSpPr>
          <p:cNvPr id="10" name="TextBox 9"/>
          <p:cNvSpPr txBox="1"/>
          <p:nvPr/>
        </p:nvSpPr>
        <p:spPr>
          <a:xfrm>
            <a:off x="609600" y="836235"/>
            <a:ext cx="8001000" cy="3354765"/>
          </a:xfrm>
          <a:prstGeom prst="rect">
            <a:avLst/>
          </a:prstGeom>
          <a:noFill/>
        </p:spPr>
        <p:txBody>
          <a:bodyPr wrap="square" rtlCol="0">
            <a:spAutoFit/>
          </a:bodyPr>
          <a:lstStyle/>
          <a:p>
            <a:pPr algn="just"/>
            <a:r>
              <a:rPr lang="en-US" sz="3600" b="1" dirty="0" smtClean="0">
                <a:solidFill>
                  <a:srgbClr val="FF0000"/>
                </a:solidFill>
                <a:latin typeface="Charukola" pitchFamily="2" charset="0"/>
              </a:rPr>
              <a:t>weªwUk Dcwb‡ewkK kvmb:</a:t>
            </a:r>
            <a:r>
              <a:rPr lang="en-US" sz="2400" b="1" dirty="0" smtClean="0">
                <a:solidFill>
                  <a:srgbClr val="FF0000"/>
                </a:solidFill>
                <a:latin typeface="Charukola" pitchFamily="2" charset="0"/>
              </a:rPr>
              <a:t> </a:t>
            </a:r>
            <a:r>
              <a:rPr lang="bn-IN" sz="2200" dirty="0" smtClean="0"/>
              <a:t>১৮৯১ সালে ব্রিটিশদের করা এক আদমশুমারিতে দেখা যায়</a:t>
            </a:r>
            <a:r>
              <a:rPr lang="en-US" sz="2200" dirty="0" smtClean="0"/>
              <a:t>, </a:t>
            </a:r>
            <a:r>
              <a:rPr lang="bn-IN" sz="2200" dirty="0" smtClean="0"/>
              <a:t>আরাকানে তখন ৫৮</a:t>
            </a:r>
            <a:r>
              <a:rPr lang="en-US" sz="2200" dirty="0" smtClean="0"/>
              <a:t>,</a:t>
            </a:r>
            <a:r>
              <a:rPr lang="bn-IN" sz="2200" dirty="0" smtClean="0"/>
              <a:t>২৫৫ জন মুসলিম ছিল। ১৯১১ সালে এ সংখ্যা বৃদ্ধি পেয়ে ১৭৮</a:t>
            </a:r>
            <a:r>
              <a:rPr lang="en-US" sz="2200" dirty="0" smtClean="0"/>
              <a:t>,</a:t>
            </a:r>
            <a:r>
              <a:rPr lang="bn-IN" sz="2200" dirty="0" smtClean="0"/>
              <a:t>৬৪৭ জন হয়</a:t>
            </a:r>
            <a:r>
              <a:rPr lang="en-US" sz="2200" u="sng" baseline="30000" dirty="0" smtClean="0"/>
              <a:t>[</a:t>
            </a:r>
            <a:r>
              <a:rPr lang="hi-IN" sz="2200" dirty="0" smtClean="0"/>
              <a:t>। </a:t>
            </a:r>
            <a:r>
              <a:rPr lang="bn-IN" sz="2200" dirty="0" smtClean="0"/>
              <a:t>অভিবাসনের মূল উদ্দেশ্য ছিল ব্রিটিশ বাংলার সস্তা শ্রম যা আরাকানের ধান ক্ষেতের কাজে লাগত। বাংলার এই অধিবাসীরা মূলত আরাকানের দক্ষিণেই অভিবাসিত হয়েছিল। এটা নিশ্চিত যে</a:t>
            </a:r>
            <a:r>
              <a:rPr lang="en-US" sz="2200" dirty="0" smtClean="0"/>
              <a:t>, </a:t>
            </a:r>
            <a:r>
              <a:rPr lang="bn-IN" sz="2200" dirty="0" smtClean="0"/>
              <a:t>ভারতের এই অভিবাসন প্রক্রিয়া ছিল পুরো অঞ্চল জুড়ে</a:t>
            </a:r>
            <a:r>
              <a:rPr lang="en-US" sz="2200" dirty="0" smtClean="0"/>
              <a:t>, </a:t>
            </a:r>
            <a:r>
              <a:rPr lang="bn-IN" sz="2200" dirty="0" smtClean="0"/>
              <a:t>শুধু আরাকানেই নয়। ঐতিহাসিক থান্ট মিন্ট</a:t>
            </a:r>
            <a:r>
              <a:rPr lang="en-US" sz="2200" dirty="0" smtClean="0"/>
              <a:t>-</a:t>
            </a:r>
            <a:r>
              <a:rPr lang="bn-IN" sz="2200" dirty="0" smtClean="0"/>
              <a:t>ইউ লিখেছেন</a:t>
            </a:r>
            <a:r>
              <a:rPr lang="en-US" sz="2200" dirty="0" smtClean="0"/>
              <a:t>: "</a:t>
            </a:r>
            <a:r>
              <a:rPr lang="bn-IN" sz="2200" dirty="0" smtClean="0"/>
              <a:t>বিংশ শতাব্দীর শুরুতে</a:t>
            </a:r>
            <a:r>
              <a:rPr lang="en-US" sz="2200" dirty="0" smtClean="0"/>
              <a:t>, </a:t>
            </a:r>
            <a:r>
              <a:rPr lang="bn-IN" sz="2200" dirty="0" smtClean="0"/>
              <a:t>বার্মায় আসভারতীয়দের সংখ্যা কোনভাবেই আড়াই লক্ষের কম নয়</a:t>
            </a:r>
            <a:r>
              <a:rPr lang="bn-IN" sz="2200" dirty="0" smtClean="0"/>
              <a:t>।</a:t>
            </a:r>
            <a:endParaRPr lang="bn-IN" sz="2200" dirty="0" smtClean="0"/>
          </a:p>
        </p:txBody>
      </p:sp>
      <p:sp>
        <p:nvSpPr>
          <p:cNvPr id="4" name="TextBox 3"/>
          <p:cNvSpPr txBox="1"/>
          <p:nvPr/>
        </p:nvSpPr>
        <p:spPr>
          <a:xfrm>
            <a:off x="609600" y="4036635"/>
            <a:ext cx="8001000" cy="2492990"/>
          </a:xfrm>
          <a:prstGeom prst="rect">
            <a:avLst/>
          </a:prstGeom>
          <a:noFill/>
        </p:spPr>
        <p:txBody>
          <a:bodyPr wrap="square" rtlCol="0">
            <a:spAutoFit/>
          </a:bodyPr>
          <a:lstStyle/>
          <a:p>
            <a:pPr algn="just"/>
            <a:r>
              <a:rPr lang="en-US" sz="3600" b="1" dirty="0" smtClean="0">
                <a:solidFill>
                  <a:srgbClr val="FF0000"/>
                </a:solidFill>
                <a:latin typeface="Charukola" pitchFamily="2" charset="0"/>
              </a:rPr>
              <a:t>wØZxq wek¦hy× PjvKvjxb Rvcv‡bi `Lj`vwiZ¡:</a:t>
            </a:r>
            <a:r>
              <a:rPr lang="en-US" sz="2400" b="1" dirty="0" smtClean="0">
                <a:solidFill>
                  <a:srgbClr val="FF0000"/>
                </a:solidFill>
                <a:latin typeface="Charukola" pitchFamily="2" charset="0"/>
              </a:rPr>
              <a:t> </a:t>
            </a:r>
            <a:r>
              <a:rPr lang="bn-IN" sz="2000" dirty="0" smtClean="0"/>
              <a:t>দ্বিতীয় বিশ্বযুদ্ধের সময় জাপানির ব্রিটিশ ঔপনিবেশিক শাসনের অধীনস্থ বার্মা আক্রমণ করে। ব্রিটিশ শক্তি পরাজিত হয়ে ক্ষমতা ছেড়ে চলে যায়। এর ফলে ব্যাপক সংঘর্ষ ছড়িয়ে পরে। এর মধ্যে বৌদ্ধ রাখাইন এবং মুসলিম রোহিঙ্গাদের মধ্যকার সাম্প্রদায়িক দাঙ্গা ছিল উল্লেখযোগ্য। এই সময়ে ব্রিটিশপন্থীদের সাথে বার্মার জাতীয়তাবাদীদেরও সংঘর্ষ হয়। জাপানিদের আক্রমণের সময় উত্তর আরাকানের ব্রিটিশপন্থী অস্ত্রধারী মুসলিমদের দল বাফার জোন সৃষ্টি কর</a:t>
            </a:r>
            <a:r>
              <a:rPr lang="en-US" sz="2000" u="sng" baseline="30000" dirty="0" smtClean="0">
                <a:hlinkClick r:id="rId2"/>
              </a:rPr>
              <a:t>]</a:t>
            </a:r>
            <a:r>
              <a:rPr lang="hi-IN" sz="2000" dirty="0" smtClean="0"/>
              <a:t>। </a:t>
            </a:r>
            <a:endParaRPr lang="bn-IN"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1000"/>
                                        <p:tgtEl>
                                          <p:spTgt spid="1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148</TotalTime>
  <Words>1574</Words>
  <Application>Microsoft Office PowerPoint</Application>
  <PresentationFormat>On-screen Show (4:3)</PresentationFormat>
  <Paragraphs>106</Paragraphs>
  <Slides>27</Slides>
  <Notes>10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Flow</vt:lpstr>
      <vt:lpstr>miKvwi gywRe K‡jR mwLcyi, Uv½vBj|</vt:lpstr>
      <vt:lpstr>†ivwn½v msKU</vt:lpstr>
      <vt:lpstr>†ivwn½v RvwZi cwiPq</vt:lpstr>
      <vt:lpstr>†ivwn½v‡`i †fŠMwjK Ae¯’vb</vt:lpstr>
      <vt:lpstr>†ivwn½v‡`i fvlv:</vt:lpstr>
      <vt:lpstr>†`kwfwËK †ivwn½v‡`i msL¨v</vt:lpstr>
      <vt:lpstr>†ivwn½v msK‡Ui cUf‚wg:</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Company>Computer Future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‡ivwn½v msKU</dc:title>
  <dc:creator>pc</dc:creator>
  <cp:lastModifiedBy>pc</cp:lastModifiedBy>
  <cp:revision>25</cp:revision>
  <dcterms:created xsi:type="dcterms:W3CDTF">2020-04-29T04:22:41Z</dcterms:created>
  <dcterms:modified xsi:type="dcterms:W3CDTF">2020-04-29T07:05:29Z</dcterms:modified>
</cp:coreProperties>
</file>